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61" r:id="rId7"/>
    <p:sldId id="260" r:id="rId8"/>
    <p:sldId id="279" r:id="rId9"/>
    <p:sldId id="273" r:id="rId10"/>
    <p:sldId id="274" r:id="rId11"/>
    <p:sldId id="275" r:id="rId12"/>
    <p:sldId id="276" r:id="rId13"/>
    <p:sldId id="277" r:id="rId14"/>
    <p:sldId id="278" r:id="rId15"/>
    <p:sldId id="262" r:id="rId16"/>
    <p:sldId id="269" r:id="rId17"/>
    <p:sldId id="268" r:id="rId18"/>
    <p:sldId id="263" r:id="rId19"/>
    <p:sldId id="266" r:id="rId20"/>
    <p:sldId id="267" r:id="rId21"/>
    <p:sldId id="265" r:id="rId22"/>
    <p:sldId id="264" r:id="rId23"/>
    <p:sldId id="27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5"/>
    <p:restoredTop sz="94741"/>
  </p:normalViewPr>
  <p:slideViewPr>
    <p:cSldViewPr snapToGrid="0">
      <p:cViewPr varScale="1">
        <p:scale>
          <a:sx n="114" d="100"/>
          <a:sy n="114" d="100"/>
        </p:scale>
        <p:origin x="3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son, Calvin" userId="5ef03114-7c63-4473-8583-28d393153f86" providerId="ADAL" clId="{BCF80CAC-0099-554C-870F-E07F1200BA50}"/>
    <pc:docChg chg="addSld">
      <pc:chgData name="Dyson, Calvin" userId="5ef03114-7c63-4473-8583-28d393153f86" providerId="ADAL" clId="{BCF80CAC-0099-554C-870F-E07F1200BA50}" dt="2026-02-26T17:14:25.070" v="0" actId="680"/>
      <pc:docMkLst>
        <pc:docMk/>
      </pc:docMkLst>
      <pc:sldChg chg="new">
        <pc:chgData name="Dyson, Calvin" userId="5ef03114-7c63-4473-8583-28d393153f86" providerId="ADAL" clId="{BCF80CAC-0099-554C-870F-E07F1200BA50}" dt="2026-02-26T17:14:25.070" v="0" actId="680"/>
        <pc:sldMkLst>
          <pc:docMk/>
          <pc:sldMk cId="948069221" sldId="27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AB4D4-B039-CE2C-F0DA-B9DD956BE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9940AA-FF82-2D4F-3571-79718CCAEC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3F86F-1B8E-267A-E410-6D7826BE1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608B4-292B-4CA8-78A2-42CB75A9D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9307B-CA79-0F8D-CBDA-B1C1A5AD4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7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D0779-551F-1CAA-BB46-52EEF5677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C068D7-BAC6-E2AE-0545-7E224C008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E5D34-ADAB-5EF2-D22B-A66D326F1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2E8B0-40B8-F062-84FB-2098DD38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0838B-2D17-169F-2E5E-199206D06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3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F0D419-8428-F618-1C0F-6E577F89FE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D6442D-55F9-E003-72DC-D34E9580E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055E9-03A7-7A1B-D6C0-1787E08B6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B9167-768B-6052-D2F6-06089831C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DD60C-0D71-772F-2CD3-417474FFF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57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7DB26-EB78-F301-F548-30583D840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1464F-20EE-6B59-D407-B2680BDCF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EFA30-5694-7F07-E1AF-6E0A4CAFD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B309B-D421-B0C3-589A-2AE079A2D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383C5-F67C-7F82-D8B5-48CBDF2D0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17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CD88F-EB93-3F0D-F9AE-71EA011E1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D01C7-9BBB-6C40-FADE-C66770198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F7A8B-CB54-4C52-87DA-DA46D2CA5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40624-4CEF-274F-0EB3-5CB32F911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1016A-6719-D3A6-4F82-4458FE494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89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B9143-9FB3-FA73-E069-0F74E5A80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C40D2-6360-C4A0-E890-4AC585FE6E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C020F3-61A5-A5CD-0E94-03CA03AF1E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B1714-885B-E02B-F09F-3B2FCD71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A53BB0-35C3-4184-AD64-B75F70EC3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CAD7CB-5D6B-AF5E-AEBC-6AFF7135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63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0D051-7DD5-A278-2653-E95F3A0B3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F6ACE-F1CC-D1C0-E7DD-4EFBECC82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DC5CBE-9AE4-6471-7B94-65E10E344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41B2EB-EC20-F292-B7B3-1D500436A3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9458FB-9EF9-CE44-5538-9C61576725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74F813-5DEF-9D88-AD7C-11A842B01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F06C61-DED0-0707-6C72-53377D18D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955C1E-1CA1-3933-E17D-62ED6BB1E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66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4BFC6-3CE5-FE82-4383-4B029DB35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9B3F5E-CA47-B310-DDA8-40FE19649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F2A2A1-F358-2EA3-D46F-E5B83A614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F7593E-C4A1-5503-3C22-A5BC4940A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93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802366-38CB-F6E3-D3D8-28BACAE33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F2BF19-2167-9B74-D9EE-3A7282D8E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C618A-8C37-B0E0-39DF-4B9EA0D84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2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43E9-EBAA-FB7B-8143-E10C2B749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AF29C-8137-7050-84C1-EF0B77EDB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BF4CCA-CD2E-9B77-F4DA-ECE91721D1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410CF0-CEB2-B41B-2347-CBB3847A7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9327E-47C3-73ED-2E96-5F08A513F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677ADC-CBC8-24A0-9613-6D15ADC48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12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3F7D4-178A-F7CA-C5FF-4B464AB92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8FF5D9-42B9-44B9-A63D-7A4941074E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4DFB4F-83DD-3DC2-5EB4-9EEF16E952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4438B4-21E3-A31E-235E-FBE995434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D73EE-621F-E939-27F7-6A4C248AB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8339FF-C908-FEB4-8DE0-67286F5D9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0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295C24-85C3-1AA6-8B9C-6A05A62CD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4D975-E82D-CF11-A544-307763DA1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12E3D-8A7D-B079-3C4A-2B159C759B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B8C069-2726-FC43-B56D-39D408CC4BF3}" type="datetimeFigureOut">
              <a:rPr lang="en-US" smtClean="0"/>
              <a:t>2/25/26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EE9F8-CFC6-78D8-B75F-67C2272EB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76FD9-8980-F723-D200-8AFB68303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9BCCB-08B9-1744-87C1-D5C6D2F3D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8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CEE02-BEE4-0CDA-E209-EE01449C10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LION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4D9708-FE40-6F40-F707-6AD5C9AA19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12/02/26</a:t>
            </a:r>
          </a:p>
        </p:txBody>
      </p:sp>
    </p:spTree>
    <p:extLst>
      <p:ext uri="{BB962C8B-B14F-4D97-AF65-F5344CB8AC3E}">
        <p14:creationId xmlns:p14="http://schemas.microsoft.com/office/powerpoint/2010/main" val="404145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 up of a graph&#10;&#10;AI-generated content may be incorrect.">
            <a:extLst>
              <a:ext uri="{FF2B5EF4-FFF2-40B4-BE49-F238E27FC236}">
                <a16:creationId xmlns:a16="http://schemas.microsoft.com/office/drawing/2014/main" id="{75A330C0-EB9A-7B00-36AC-F5E9A93CCC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1389"/>
            <a:ext cx="12192000" cy="2032000"/>
          </a:xfrm>
          <a:prstGeom prst="rect">
            <a:avLst/>
          </a:prstGeom>
        </p:spPr>
      </p:pic>
      <p:pic>
        <p:nvPicPr>
          <p:cNvPr id="3" name="Picture 2" descr="A graph with a number of objects&#10;&#10;AI-generated content may be incorrect.">
            <a:extLst>
              <a:ext uri="{FF2B5EF4-FFF2-40B4-BE49-F238E27FC236}">
                <a16:creationId xmlns:a16="http://schemas.microsoft.com/office/drawing/2014/main" id="{EC4B6029-CD86-92BA-1021-0AA286B28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2892"/>
            <a:ext cx="10872592" cy="198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29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with a yellow line&#10;&#10;AI-generated content may be incorrect.">
            <a:extLst>
              <a:ext uri="{FF2B5EF4-FFF2-40B4-BE49-F238E27FC236}">
                <a16:creationId xmlns:a16="http://schemas.microsoft.com/office/drawing/2014/main" id="{D3B99E39-9BBB-877C-2F29-B4E0028C4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526" y="610644"/>
            <a:ext cx="12192000" cy="2032000"/>
          </a:xfrm>
          <a:prstGeom prst="rect">
            <a:avLst/>
          </a:prstGeom>
        </p:spPr>
      </p:pic>
      <p:pic>
        <p:nvPicPr>
          <p:cNvPr id="3" name="Picture 2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F1DD8820-859F-9114-2CCF-1841FABFA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526" y="3218658"/>
            <a:ext cx="10935222" cy="199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537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with a yellow line&#10;&#10;AI-generated content may be incorrect.">
            <a:extLst>
              <a:ext uri="{FF2B5EF4-FFF2-40B4-BE49-F238E27FC236}">
                <a16:creationId xmlns:a16="http://schemas.microsoft.com/office/drawing/2014/main" id="{B130840E-3394-F224-C05E-3D48F1E1D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4200"/>
            <a:ext cx="12192000" cy="2032000"/>
          </a:xfrm>
          <a:prstGeom prst="rect">
            <a:avLst/>
          </a:prstGeom>
        </p:spPr>
      </p:pic>
      <p:pic>
        <p:nvPicPr>
          <p:cNvPr id="3" name="Picture 2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C4F24434-2AD2-29E2-14AE-F8910F997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27361"/>
            <a:ext cx="11047956" cy="201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752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yellow and orange lines&#10;&#10;AI-generated content may be incorrect.">
            <a:extLst>
              <a:ext uri="{FF2B5EF4-FFF2-40B4-BE49-F238E27FC236}">
                <a16:creationId xmlns:a16="http://schemas.microsoft.com/office/drawing/2014/main" id="{E69ED089-195F-6095-4063-8CDC990FE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0301"/>
            <a:ext cx="12192000" cy="2032000"/>
          </a:xfrm>
          <a:prstGeom prst="rect">
            <a:avLst/>
          </a:prstGeom>
        </p:spPr>
      </p:pic>
      <p:pic>
        <p:nvPicPr>
          <p:cNvPr id="3" name="Picture 2" descr="A screen shot of a graph&#10;&#10;AI-generated content may be incorrect.">
            <a:extLst>
              <a:ext uri="{FF2B5EF4-FFF2-40B4-BE49-F238E27FC236}">
                <a16:creationId xmlns:a16="http://schemas.microsoft.com/office/drawing/2014/main" id="{BB28DB86-3AC8-DCBA-CC50-4AA1D372E0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4611"/>
          <a:stretch>
            <a:fillRect/>
          </a:stretch>
        </p:blipFill>
        <p:spPr>
          <a:xfrm>
            <a:off x="-538619" y="2788702"/>
            <a:ext cx="11486367" cy="200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960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 up of a graph&#10;&#10;AI-generated content may be incorrect.">
            <a:extLst>
              <a:ext uri="{FF2B5EF4-FFF2-40B4-BE49-F238E27FC236}">
                <a16:creationId xmlns:a16="http://schemas.microsoft.com/office/drawing/2014/main" id="{16FAD889-4D49-7C69-DB2C-D01F791CF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616"/>
            <a:ext cx="12192000" cy="2032000"/>
          </a:xfrm>
          <a:prstGeom prst="rect">
            <a:avLst/>
          </a:prstGeom>
        </p:spPr>
      </p:pic>
      <p:pic>
        <p:nvPicPr>
          <p:cNvPr id="3" name="Picture 2" descr="A screen shot of a graph&#10;&#10;AI-generated content may be incorrect.">
            <a:extLst>
              <a:ext uri="{FF2B5EF4-FFF2-40B4-BE49-F238E27FC236}">
                <a16:creationId xmlns:a16="http://schemas.microsoft.com/office/drawing/2014/main" id="{554FFE53-4C25-81F8-443B-D351AEF10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14616"/>
            <a:ext cx="10835013" cy="197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369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 up of a star&#10;&#10;AI-generated content may be incorrect.">
            <a:extLst>
              <a:ext uri="{FF2B5EF4-FFF2-40B4-BE49-F238E27FC236}">
                <a16:creationId xmlns:a16="http://schemas.microsoft.com/office/drawing/2014/main" id="{D27E5D82-B6AB-1DAF-371A-434FF799E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0366"/>
            <a:ext cx="12192000" cy="2032000"/>
          </a:xfrm>
          <a:prstGeom prst="rect">
            <a:avLst/>
          </a:prstGeom>
        </p:spPr>
      </p:pic>
      <p:pic>
        <p:nvPicPr>
          <p:cNvPr id="3" name="Picture 2" descr="A screen shot of a graph&#10;&#10;AI-generated content may be incorrect.">
            <a:extLst>
              <a:ext uri="{FF2B5EF4-FFF2-40B4-BE49-F238E27FC236}">
                <a16:creationId xmlns:a16="http://schemas.microsoft.com/office/drawing/2014/main" id="{C08D8780-07F7-746E-5115-2175F57C2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49211"/>
            <a:ext cx="10822487" cy="19728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8321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5B798-A074-6BC3-E44D-58B0BF70D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051"/>
            <a:ext cx="10515600" cy="1325563"/>
          </a:xfrm>
        </p:spPr>
        <p:txBody>
          <a:bodyPr/>
          <a:lstStyle/>
          <a:p>
            <a:r>
              <a:rPr lang="en-US" dirty="0"/>
              <a:t>Verify </a:t>
            </a:r>
            <a:r>
              <a:rPr lang="en-US" dirty="0" err="1"/>
              <a:t>BDSim</a:t>
            </a:r>
            <a:r>
              <a:rPr lang="en-US" dirty="0"/>
              <a:t> (Effect of Scattering)</a:t>
            </a:r>
          </a:p>
        </p:txBody>
      </p:sp>
      <p:pic>
        <p:nvPicPr>
          <p:cNvPr id="4" name="Content Placeholder 4" descr="A screen shot of a graph&#10;&#10;AI-generated content may be incorrect.">
            <a:extLst>
              <a:ext uri="{FF2B5EF4-FFF2-40B4-BE49-F238E27FC236}">
                <a16:creationId xmlns:a16="http://schemas.microsoft.com/office/drawing/2014/main" id="{3876CF23-46BF-7619-7FE4-534A52295B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75966" r="5106"/>
          <a:stretch>
            <a:fillRect/>
          </a:stretch>
        </p:blipFill>
        <p:spPr>
          <a:xfrm>
            <a:off x="236584" y="1702391"/>
            <a:ext cx="1868993" cy="1800000"/>
          </a:xfrm>
          <a:prstGeom prst="rect">
            <a:avLst/>
          </a:prstGeom>
        </p:spPr>
      </p:pic>
      <p:pic>
        <p:nvPicPr>
          <p:cNvPr id="5" name="Picture 4" descr="A graph with a number of objects&#10;&#10;AI-generated content may be incorrect.">
            <a:extLst>
              <a:ext uri="{FF2B5EF4-FFF2-40B4-BE49-F238E27FC236}">
                <a16:creationId xmlns:a16="http://schemas.microsoft.com/office/drawing/2014/main" id="{277AC040-8B77-F6C7-9B4A-91DF319022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6107" r="4965"/>
          <a:stretch>
            <a:fillRect/>
          </a:stretch>
        </p:blipFill>
        <p:spPr>
          <a:xfrm>
            <a:off x="194047" y="3337616"/>
            <a:ext cx="1868993" cy="1800000"/>
          </a:xfrm>
          <a:prstGeom prst="rect">
            <a:avLst/>
          </a:prstGeom>
        </p:spPr>
      </p:pic>
      <p:pic>
        <p:nvPicPr>
          <p:cNvPr id="6" name="Picture 5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7875B4A3-0F0F-972B-A254-8866996AA6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5965" r="5107"/>
          <a:stretch>
            <a:fillRect/>
          </a:stretch>
        </p:blipFill>
        <p:spPr>
          <a:xfrm>
            <a:off x="194046" y="5058000"/>
            <a:ext cx="1868993" cy="1800000"/>
          </a:xfrm>
          <a:prstGeom prst="rect">
            <a:avLst/>
          </a:prstGeom>
        </p:spPr>
      </p:pic>
      <p:pic>
        <p:nvPicPr>
          <p:cNvPr id="7" name="Picture 6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E0144620-A519-0070-48CF-D941BB5679B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6118" r="4954"/>
          <a:stretch>
            <a:fillRect/>
          </a:stretch>
        </p:blipFill>
        <p:spPr>
          <a:xfrm>
            <a:off x="4244287" y="1702391"/>
            <a:ext cx="1868993" cy="1800000"/>
          </a:xfrm>
          <a:prstGeom prst="rect">
            <a:avLst/>
          </a:prstGeom>
        </p:spPr>
      </p:pic>
      <p:pic>
        <p:nvPicPr>
          <p:cNvPr id="8" name="Picture 7" descr="A screen shot of a graph&#10;&#10;AI-generated content may be incorrect.">
            <a:extLst>
              <a:ext uri="{FF2B5EF4-FFF2-40B4-BE49-F238E27FC236}">
                <a16:creationId xmlns:a16="http://schemas.microsoft.com/office/drawing/2014/main" id="{6C9AD13C-EE4C-59D0-04F4-944EB5C815F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4763" r="6309"/>
          <a:stretch>
            <a:fillRect/>
          </a:stretch>
        </p:blipFill>
        <p:spPr>
          <a:xfrm>
            <a:off x="4201749" y="3401020"/>
            <a:ext cx="1868994" cy="1800000"/>
          </a:xfrm>
          <a:prstGeom prst="rect">
            <a:avLst/>
          </a:prstGeom>
        </p:spPr>
      </p:pic>
      <p:pic>
        <p:nvPicPr>
          <p:cNvPr id="25" name="Picture 24" descr="A screen shot of a graph&#10;&#10;AI-generated content may be incorrect.">
            <a:extLst>
              <a:ext uri="{FF2B5EF4-FFF2-40B4-BE49-F238E27FC236}">
                <a16:creationId xmlns:a16="http://schemas.microsoft.com/office/drawing/2014/main" id="{0F986052-D98A-D866-E45E-CB214D9E02E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74763" r="6309"/>
          <a:stretch>
            <a:fillRect/>
          </a:stretch>
        </p:blipFill>
        <p:spPr>
          <a:xfrm>
            <a:off x="4201749" y="5038176"/>
            <a:ext cx="1868994" cy="1800000"/>
          </a:xfrm>
          <a:prstGeom prst="rect">
            <a:avLst/>
          </a:prstGeom>
        </p:spPr>
      </p:pic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F4E7264E-304E-D070-11F4-ABCD7AB659C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74763" r="6309"/>
          <a:stretch>
            <a:fillRect/>
          </a:stretch>
        </p:blipFill>
        <p:spPr>
          <a:xfrm>
            <a:off x="8377845" y="1702391"/>
            <a:ext cx="1868994" cy="180000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E598D8-0B0C-DD0A-A800-8A051CD0FA53}"/>
              </a:ext>
            </a:extLst>
          </p:cNvPr>
          <p:cNvCxnSpPr/>
          <p:nvPr/>
        </p:nvCxnSpPr>
        <p:spPr>
          <a:xfrm flipH="1" flipV="1">
            <a:off x="3975671" y="1426292"/>
            <a:ext cx="15249" cy="54317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7D80327-72DD-E382-AFB6-48F4E346545E}"/>
              </a:ext>
            </a:extLst>
          </p:cNvPr>
          <p:cNvCxnSpPr/>
          <p:nvPr/>
        </p:nvCxnSpPr>
        <p:spPr>
          <a:xfrm flipH="1" flipV="1">
            <a:off x="8208931" y="1426292"/>
            <a:ext cx="15249" cy="54317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9047011-7DE0-82DC-046D-8ACAA69346FB}"/>
              </a:ext>
            </a:extLst>
          </p:cNvPr>
          <p:cNvSpPr txBox="1"/>
          <p:nvPr/>
        </p:nvSpPr>
        <p:spPr>
          <a:xfrm>
            <a:off x="472895" y="1382244"/>
            <a:ext cx="73669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LLO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FD4975-464F-6752-003A-68ACDE341AE4}"/>
              </a:ext>
            </a:extLst>
          </p:cNvPr>
          <p:cNvSpPr txBox="1"/>
          <p:nvPr/>
        </p:nvSpPr>
        <p:spPr>
          <a:xfrm>
            <a:off x="2549770" y="1394883"/>
            <a:ext cx="114203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BDSim</a:t>
            </a:r>
            <a:endParaRPr lang="en-US" sz="2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61AAFC7-2119-902A-EFF1-B7BD5C58F33F}"/>
              </a:ext>
            </a:extLst>
          </p:cNvPr>
          <p:cNvSpPr txBox="1"/>
          <p:nvPr/>
        </p:nvSpPr>
        <p:spPr>
          <a:xfrm>
            <a:off x="4508864" y="1282015"/>
            <a:ext cx="73669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LLO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89E4D2-B765-787E-312A-CC8472F8273F}"/>
              </a:ext>
            </a:extLst>
          </p:cNvPr>
          <p:cNvSpPr txBox="1"/>
          <p:nvPr/>
        </p:nvSpPr>
        <p:spPr>
          <a:xfrm>
            <a:off x="6585739" y="1294654"/>
            <a:ext cx="114203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BDSim</a:t>
            </a:r>
            <a:endParaRPr lang="en-US" sz="2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4B1A80-D6EC-65B9-323D-B11F771ED2B6}"/>
              </a:ext>
            </a:extLst>
          </p:cNvPr>
          <p:cNvSpPr txBox="1"/>
          <p:nvPr/>
        </p:nvSpPr>
        <p:spPr>
          <a:xfrm>
            <a:off x="8579085" y="1269376"/>
            <a:ext cx="73669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LLO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982B907-6366-EFE8-95C9-691325BBAB0C}"/>
              </a:ext>
            </a:extLst>
          </p:cNvPr>
          <p:cNvSpPr txBox="1"/>
          <p:nvPr/>
        </p:nvSpPr>
        <p:spPr>
          <a:xfrm>
            <a:off x="10655960" y="1282015"/>
            <a:ext cx="114203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BDSim</a:t>
            </a:r>
            <a:endParaRPr lang="en-US" sz="2400" dirty="0"/>
          </a:p>
        </p:txBody>
      </p:sp>
      <p:pic>
        <p:nvPicPr>
          <p:cNvPr id="13" name="Picture 12" descr="A close-up of a graph&#10;&#10;AI-generated content may be incorrect.">
            <a:extLst>
              <a:ext uri="{FF2B5EF4-FFF2-40B4-BE49-F238E27FC236}">
                <a16:creationId xmlns:a16="http://schemas.microsoft.com/office/drawing/2014/main" id="{E74D9A14-5A5F-C932-1F88-B539F0E9B9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63067" y="1690763"/>
            <a:ext cx="2082532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48D49EB-1A0D-38AA-2FA5-B4FC46C80E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21176" y="3374381"/>
            <a:ext cx="2082532" cy="1800000"/>
          </a:xfrm>
          <a:prstGeom prst="rect">
            <a:avLst/>
          </a:prstGeom>
        </p:spPr>
      </p:pic>
      <p:pic>
        <p:nvPicPr>
          <p:cNvPr id="21" name="Picture 20" descr="A close-up of a graph&#10;&#10;AI-generated content may be incorrect.">
            <a:extLst>
              <a:ext uri="{FF2B5EF4-FFF2-40B4-BE49-F238E27FC236}">
                <a16:creationId xmlns:a16="http://schemas.microsoft.com/office/drawing/2014/main" id="{208F85C4-9F66-9C42-73B5-95CB26E740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63067" y="5024444"/>
            <a:ext cx="2082532" cy="1800000"/>
          </a:xfrm>
          <a:prstGeom prst="rect">
            <a:avLst/>
          </a:prstGeom>
        </p:spPr>
      </p:pic>
      <p:pic>
        <p:nvPicPr>
          <p:cNvPr id="26" name="Picture 25" descr="A diagram of a layer&#10;&#10;AI-generated content may be incorrect.">
            <a:extLst>
              <a:ext uri="{FF2B5EF4-FFF2-40B4-BE49-F238E27FC236}">
                <a16:creationId xmlns:a16="http://schemas.microsoft.com/office/drawing/2014/main" id="{A2691BEC-C074-5310-2187-08305CD820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70743" y="1690763"/>
            <a:ext cx="2082531" cy="1800000"/>
          </a:xfrm>
          <a:prstGeom prst="rect">
            <a:avLst/>
          </a:prstGeom>
        </p:spPr>
      </p:pic>
      <p:pic>
        <p:nvPicPr>
          <p:cNvPr id="36" name="Picture 35" descr="A close-up of a graph&#10;&#10;AI-generated content may be incorrect.">
            <a:extLst>
              <a:ext uri="{FF2B5EF4-FFF2-40B4-BE49-F238E27FC236}">
                <a16:creationId xmlns:a16="http://schemas.microsoft.com/office/drawing/2014/main" id="{0314FED6-7F32-D07C-A97C-08D3AB08F18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81627" y="3358656"/>
            <a:ext cx="2082532" cy="1800000"/>
          </a:xfrm>
          <a:prstGeom prst="rect">
            <a:avLst/>
          </a:prstGeom>
        </p:spPr>
      </p:pic>
      <p:pic>
        <p:nvPicPr>
          <p:cNvPr id="38" name="Picture 37" descr="A screen shot of a graph&#10;&#10;AI-generated content may be incorrect.">
            <a:extLst>
              <a:ext uri="{FF2B5EF4-FFF2-40B4-BE49-F238E27FC236}">
                <a16:creationId xmlns:a16="http://schemas.microsoft.com/office/drawing/2014/main" id="{AB997E2C-5D88-B0F4-E4CB-DBA73482021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36855" y="5077234"/>
            <a:ext cx="2082532" cy="180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6A3A569-D690-1EB3-F147-189E2042700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46839" y="1633220"/>
            <a:ext cx="2082532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702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7B305-16D5-E79C-3708-FE5DE9862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FEMM Field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64F31D-5EB5-32E9-CC37-6590CE3F7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46" y="1450656"/>
            <a:ext cx="5628543" cy="42379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F5F989-A1BD-056D-DC93-F833A0559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4368" y="3961227"/>
            <a:ext cx="2286981" cy="201564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ECED5E-5DA9-0C25-3BAE-CD0942767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4818" y="196041"/>
            <a:ext cx="3713354" cy="3524247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50627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E0B79-F7A4-4A96-84CC-3A605AD5D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23" y="19914"/>
            <a:ext cx="10515600" cy="1325563"/>
          </a:xfrm>
        </p:spPr>
        <p:txBody>
          <a:bodyPr/>
          <a:lstStyle/>
          <a:p>
            <a:r>
              <a:rPr lang="en-US" dirty="0"/>
              <a:t>FEMM Field</a:t>
            </a:r>
          </a:p>
        </p:txBody>
      </p:sp>
      <p:pic>
        <p:nvPicPr>
          <p:cNvPr id="5" name="Content Placeholder 4" descr="A colorful circular pattern with a chart&#10;&#10;AI-generated content may be incorrect.">
            <a:extLst>
              <a:ext uri="{FF2B5EF4-FFF2-40B4-BE49-F238E27FC236}">
                <a16:creationId xmlns:a16="http://schemas.microsoft.com/office/drawing/2014/main" id="{81A23AD7-F371-E53A-E540-9DF8631CB1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2673" y="1310860"/>
            <a:ext cx="3787039" cy="2520000"/>
          </a:xfrm>
          <a:prstGeom prst="rect">
            <a:avLst/>
          </a:prstGeom>
        </p:spPr>
      </p:pic>
      <p:pic>
        <p:nvPicPr>
          <p:cNvPr id="7" name="Picture 6" descr="A colorful circular pattern with lines and numbers&#10;&#10;AI-generated content may be incorrect.">
            <a:extLst>
              <a:ext uri="{FF2B5EF4-FFF2-40B4-BE49-F238E27FC236}">
                <a16:creationId xmlns:a16="http://schemas.microsoft.com/office/drawing/2014/main" id="{D9F08151-F0BF-945C-7D53-9A351AFC4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5223" y="1310860"/>
            <a:ext cx="3458000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393799-C0CF-00A4-C6B0-3F889B841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8306" y="3981156"/>
            <a:ext cx="4332389" cy="27569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51B38C6-962C-39E4-FD23-D50ECA91D58C}"/>
              </a:ext>
            </a:extLst>
          </p:cNvPr>
          <p:cNvSpPr txBox="1"/>
          <p:nvPr/>
        </p:nvSpPr>
        <p:spPr>
          <a:xfrm>
            <a:off x="196215" y="2054605"/>
            <a:ext cx="128396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FQ</a:t>
            </a:r>
          </a:p>
          <a:p>
            <a:r>
              <a:rPr lang="en-US" sz="2400" dirty="0"/>
              <a:t>334 T/m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3C66E5-68E6-4AB3-F1C1-E8EB53B61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5888" y="3830860"/>
            <a:ext cx="4339029" cy="2761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79A5EB-BFC4-D923-5063-7CEF989107A0}"/>
              </a:ext>
            </a:extLst>
          </p:cNvPr>
          <p:cNvSpPr txBox="1"/>
          <p:nvPr/>
        </p:nvSpPr>
        <p:spPr>
          <a:xfrm>
            <a:off x="6470311" y="2057609"/>
            <a:ext cx="128396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DQ</a:t>
            </a:r>
          </a:p>
          <a:p>
            <a:r>
              <a:rPr lang="en-US" sz="2400" dirty="0"/>
              <a:t>332 T/m</a:t>
            </a:r>
          </a:p>
        </p:txBody>
      </p:sp>
    </p:spTree>
    <p:extLst>
      <p:ext uri="{BB962C8B-B14F-4D97-AF65-F5344CB8AC3E}">
        <p14:creationId xmlns:p14="http://schemas.microsoft.com/office/powerpoint/2010/main" val="26186332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D885B7-B014-065E-C6FC-A57F130933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875B6-F75F-07A6-32D8-40E0783AB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23" y="19914"/>
            <a:ext cx="10515600" cy="1325563"/>
          </a:xfrm>
        </p:spPr>
        <p:txBody>
          <a:bodyPr/>
          <a:lstStyle/>
          <a:p>
            <a:r>
              <a:rPr lang="en-US" dirty="0"/>
              <a:t>FEMM Field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Downsampling</a:t>
            </a:r>
            <a:r>
              <a:rPr lang="en-US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DE43C6-92AF-800D-3505-F1B8C11B58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8048209" y="1098000"/>
            <a:ext cx="3491265" cy="28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B96CE2-CDA6-6119-5AC6-A0D74FAD60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00"/>
          <a:stretch>
            <a:fillRect/>
          </a:stretch>
        </p:blipFill>
        <p:spPr>
          <a:xfrm>
            <a:off x="4006351" y="3978000"/>
            <a:ext cx="3491266" cy="288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E5C424-388E-A550-E35D-731FE0F96E1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000"/>
          <a:stretch>
            <a:fillRect/>
          </a:stretch>
        </p:blipFill>
        <p:spPr>
          <a:xfrm>
            <a:off x="8048255" y="3978000"/>
            <a:ext cx="3491267" cy="288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A4F348-FCE3-C6A6-9593-FC8FAEE139B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0000"/>
          <a:stretch>
            <a:fillRect/>
          </a:stretch>
        </p:blipFill>
        <p:spPr>
          <a:xfrm>
            <a:off x="4006352" y="1098000"/>
            <a:ext cx="3491265" cy="288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A23C7BC-CF3F-7969-0E7A-0F0FB97B68E0}"/>
              </a:ext>
            </a:extLst>
          </p:cNvPr>
          <p:cNvSpPr txBox="1"/>
          <p:nvPr/>
        </p:nvSpPr>
        <p:spPr>
          <a:xfrm>
            <a:off x="652478" y="2138794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1501x1501: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3624B8-CF92-1E82-9A3D-8B7578C5E321}"/>
              </a:ext>
            </a:extLst>
          </p:cNvPr>
          <p:cNvSpPr txBox="1"/>
          <p:nvPr/>
        </p:nvSpPr>
        <p:spPr>
          <a:xfrm>
            <a:off x="1299592" y="4833777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50x50: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5E4D44-7CDC-963E-E172-8E54F469B128}"/>
              </a:ext>
            </a:extLst>
          </p:cNvPr>
          <p:cNvSpPr txBox="1"/>
          <p:nvPr/>
        </p:nvSpPr>
        <p:spPr>
          <a:xfrm>
            <a:off x="9562939" y="451862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DQ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A601610-200C-16BE-EEB0-A279E7516329}"/>
              </a:ext>
            </a:extLst>
          </p:cNvPr>
          <p:cNvSpPr txBox="1"/>
          <p:nvPr/>
        </p:nvSpPr>
        <p:spPr>
          <a:xfrm>
            <a:off x="5524353" y="451862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FQ</a:t>
            </a:r>
          </a:p>
        </p:txBody>
      </p:sp>
    </p:spTree>
    <p:extLst>
      <p:ext uri="{BB962C8B-B14F-4D97-AF65-F5344CB8AC3E}">
        <p14:creationId xmlns:p14="http://schemas.microsoft.com/office/powerpoint/2010/main" val="672658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6689B-540E-C6E5-A455-5BB75FC55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Outlined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313C5-E607-1DF7-B8DE-CF85F85DC4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Optimise</a:t>
            </a:r>
            <a:r>
              <a:rPr lang="en-US" dirty="0"/>
              <a:t> for shifts and tilts using Bayesian </a:t>
            </a:r>
            <a:r>
              <a:rPr lang="en-US" dirty="0" err="1"/>
              <a:t>Optimisation</a:t>
            </a:r>
            <a:endParaRPr lang="en-US" dirty="0"/>
          </a:p>
          <a:p>
            <a:r>
              <a:rPr lang="en-US" dirty="0"/>
              <a:t>Generate a realistic Quadrupole Field in FEMM</a:t>
            </a:r>
          </a:p>
          <a:p>
            <a:r>
              <a:rPr lang="en-US" dirty="0"/>
              <a:t>Obtain a full understanding of the effects of both shifts and tilts, and a realistic quad field</a:t>
            </a:r>
          </a:p>
          <a:p>
            <a:r>
              <a:rPr lang="en-US" dirty="0"/>
              <a:t>Use a combination to create the RCF seen in experiment at LION</a:t>
            </a:r>
          </a:p>
          <a:p>
            <a:r>
              <a:rPr lang="en-US" dirty="0"/>
              <a:t>Use the output of that beam in Maria’s simulations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6789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A7EFE1-B97E-8AA9-D334-E1A96EE92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6C063-7138-240B-C22B-002B8B033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23" y="19914"/>
            <a:ext cx="10515600" cy="1325563"/>
          </a:xfrm>
        </p:spPr>
        <p:txBody>
          <a:bodyPr/>
          <a:lstStyle/>
          <a:p>
            <a:r>
              <a:rPr lang="en-US" dirty="0"/>
              <a:t>FEMM Field (</a:t>
            </a:r>
            <a:r>
              <a:rPr lang="en-US" dirty="0" err="1"/>
              <a:t>Downsampling</a:t>
            </a:r>
            <a:r>
              <a:rPr lang="en-US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39DB33-B291-6456-545A-52426ECBC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1660" y="4338000"/>
            <a:ext cx="4600340" cy="25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7315DC-2AC2-510C-D145-DADA52CCC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628" y="4338000"/>
            <a:ext cx="4600340" cy="25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6A6716-11B5-ACA6-D3F5-B16BD8AC9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628" y="1353500"/>
            <a:ext cx="4578894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F0006E-9AA8-C54C-D425-53C948FFF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1660" y="1373414"/>
            <a:ext cx="4578894" cy="252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79E215-25A7-D139-1D85-655EC3CE9C9F}"/>
              </a:ext>
            </a:extLst>
          </p:cNvPr>
          <p:cNvSpPr txBox="1"/>
          <p:nvPr/>
        </p:nvSpPr>
        <p:spPr>
          <a:xfrm>
            <a:off x="221508" y="2402581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Field: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DDC75B-34EC-5147-2157-8513B619E5B7}"/>
              </a:ext>
            </a:extLst>
          </p:cNvPr>
          <p:cNvSpPr txBox="1"/>
          <p:nvPr/>
        </p:nvSpPr>
        <p:spPr>
          <a:xfrm>
            <a:off x="345852" y="5136335"/>
            <a:ext cx="215616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Change in Field: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6A2FB6-0B59-DE4F-ABBA-237CDB8C46EF}"/>
              </a:ext>
            </a:extLst>
          </p:cNvPr>
          <p:cNvSpPr txBox="1"/>
          <p:nvPr/>
        </p:nvSpPr>
        <p:spPr>
          <a:xfrm>
            <a:off x="9699412" y="928828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DQ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BBB6D6-85CD-D620-A58F-4B1D4C1C146A}"/>
              </a:ext>
            </a:extLst>
          </p:cNvPr>
          <p:cNvSpPr txBox="1"/>
          <p:nvPr/>
        </p:nvSpPr>
        <p:spPr>
          <a:xfrm>
            <a:off x="4357410" y="911749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FQ</a:t>
            </a:r>
          </a:p>
        </p:txBody>
      </p:sp>
    </p:spTree>
    <p:extLst>
      <p:ext uri="{BB962C8B-B14F-4D97-AF65-F5344CB8AC3E}">
        <p14:creationId xmlns:p14="http://schemas.microsoft.com/office/powerpoint/2010/main" val="1501526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69772-A68C-12F2-F3B1-A0DF9184B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FEMM Field RCF</a:t>
            </a:r>
          </a:p>
        </p:txBody>
      </p:sp>
      <p:pic>
        <p:nvPicPr>
          <p:cNvPr id="5" name="Content Placeholder 4" descr="A screen shot of a graph&#10;&#10;AI-generated content may be incorrect.">
            <a:extLst>
              <a:ext uri="{FF2B5EF4-FFF2-40B4-BE49-F238E27FC236}">
                <a16:creationId xmlns:a16="http://schemas.microsoft.com/office/drawing/2014/main" id="{6D2B7ED4-6A5B-2ABB-F2CC-965D3E98CC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849" y="1632025"/>
            <a:ext cx="2774385" cy="2520000"/>
          </a:xfrm>
          <a:prstGeom prst="rect">
            <a:avLst/>
          </a:prstGeom>
        </p:spPr>
      </p:pic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DE629178-2C14-6356-C6AE-D216D7435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7234" y="1575608"/>
            <a:ext cx="2774385" cy="2520000"/>
          </a:xfrm>
          <a:prstGeom prst="rect">
            <a:avLst/>
          </a:prstGeom>
        </p:spPr>
      </p:pic>
      <p:pic>
        <p:nvPicPr>
          <p:cNvPr id="9" name="Picture 8" descr="A screen shot of a graph&#10;&#10;AI-generated content may be incorrect.">
            <a:extLst>
              <a:ext uri="{FF2B5EF4-FFF2-40B4-BE49-F238E27FC236}">
                <a16:creationId xmlns:a16="http://schemas.microsoft.com/office/drawing/2014/main" id="{416E679D-0BD5-187E-363B-296A5AB28D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1619" y="1592128"/>
            <a:ext cx="2774385" cy="2520000"/>
          </a:xfrm>
          <a:prstGeom prst="rect">
            <a:avLst/>
          </a:prstGeom>
        </p:spPr>
      </p:pic>
      <p:pic>
        <p:nvPicPr>
          <p:cNvPr id="11" name="Picture 10" descr="A screen shot of a graph&#10;&#10;AI-generated content may be incorrect.">
            <a:extLst>
              <a:ext uri="{FF2B5EF4-FFF2-40B4-BE49-F238E27FC236}">
                <a16:creationId xmlns:a16="http://schemas.microsoft.com/office/drawing/2014/main" id="{C0F12DEA-8C37-38BA-58F0-FF4093DFDC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4766" y="1597883"/>
            <a:ext cx="2774385" cy="2520000"/>
          </a:xfrm>
          <a:prstGeom prst="rect">
            <a:avLst/>
          </a:prstGeom>
        </p:spPr>
      </p:pic>
      <p:pic>
        <p:nvPicPr>
          <p:cNvPr id="13" name="Picture 12" descr="A screen shot of a graph&#10;&#10;AI-generated content may be incorrect.">
            <a:extLst>
              <a:ext uri="{FF2B5EF4-FFF2-40B4-BE49-F238E27FC236}">
                <a16:creationId xmlns:a16="http://schemas.microsoft.com/office/drawing/2014/main" id="{BA9A8C3B-6A9A-47CA-3DE9-B9E928FF26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849" y="4271905"/>
            <a:ext cx="2774385" cy="2520000"/>
          </a:xfrm>
          <a:prstGeom prst="rect">
            <a:avLst/>
          </a:prstGeom>
        </p:spPr>
      </p:pic>
      <p:pic>
        <p:nvPicPr>
          <p:cNvPr id="15" name="Picture 14" descr="A screen shot of a graph&#10;&#10;AI-generated content may be incorrect.">
            <a:extLst>
              <a:ext uri="{FF2B5EF4-FFF2-40B4-BE49-F238E27FC236}">
                <a16:creationId xmlns:a16="http://schemas.microsoft.com/office/drawing/2014/main" id="{49052127-1CD6-189D-A746-256C6524AB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7233" y="4271905"/>
            <a:ext cx="2774385" cy="2520000"/>
          </a:xfrm>
          <a:prstGeom prst="rect">
            <a:avLst/>
          </a:prstGeom>
        </p:spPr>
      </p:pic>
      <p:pic>
        <p:nvPicPr>
          <p:cNvPr id="17" name="Picture 16" descr="A graph of a layer of fire&#10;&#10;AI-generated content may be incorrect.">
            <a:extLst>
              <a:ext uri="{FF2B5EF4-FFF2-40B4-BE49-F238E27FC236}">
                <a16:creationId xmlns:a16="http://schemas.microsoft.com/office/drawing/2014/main" id="{CF9C3C16-22FC-8C03-137C-B3170EE438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4271905"/>
            <a:ext cx="277438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345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 shot of a graph&#10;&#10;AI-generated content may be incorrect.">
            <a:extLst>
              <a:ext uri="{FF2B5EF4-FFF2-40B4-BE49-F238E27FC236}">
                <a16:creationId xmlns:a16="http://schemas.microsoft.com/office/drawing/2014/main" id="{32091D08-B1CD-E866-08C8-907E37B9F6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65514"/>
            <a:ext cx="2774385" cy="2520000"/>
          </a:xfrm>
          <a:prstGeom prst="rect">
            <a:avLst/>
          </a:prstGeom>
        </p:spPr>
      </p:pic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8BC1D6D3-28E0-F7F8-0EBE-0075E1B7B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585" y="1765514"/>
            <a:ext cx="2774385" cy="2520000"/>
          </a:xfrm>
          <a:prstGeom prst="rect">
            <a:avLst/>
          </a:prstGeom>
        </p:spPr>
      </p:pic>
      <p:pic>
        <p:nvPicPr>
          <p:cNvPr id="9" name="Picture 8" descr="A screen shot of a graph&#10;&#10;AI-generated content may be incorrect.">
            <a:extLst>
              <a:ext uri="{FF2B5EF4-FFF2-40B4-BE49-F238E27FC236}">
                <a16:creationId xmlns:a16="http://schemas.microsoft.com/office/drawing/2014/main" id="{48B1ED65-5DF6-31ED-737D-8AA38E831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2405" y="1765514"/>
            <a:ext cx="2774385" cy="2520000"/>
          </a:xfrm>
          <a:prstGeom prst="rect">
            <a:avLst/>
          </a:prstGeom>
        </p:spPr>
      </p:pic>
      <p:pic>
        <p:nvPicPr>
          <p:cNvPr id="11" name="Picture 10" descr="A screen shot of a graph&#10;&#10;AI-generated content may be incorrect.">
            <a:extLst>
              <a:ext uri="{FF2B5EF4-FFF2-40B4-BE49-F238E27FC236}">
                <a16:creationId xmlns:a16="http://schemas.microsoft.com/office/drawing/2014/main" id="{023FBC07-917A-191E-0790-7030113C3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2225" y="1765514"/>
            <a:ext cx="2774385" cy="2520000"/>
          </a:xfrm>
          <a:prstGeom prst="rect">
            <a:avLst/>
          </a:prstGeom>
        </p:spPr>
      </p:pic>
      <p:pic>
        <p:nvPicPr>
          <p:cNvPr id="13" name="Picture 12" descr="A screen shot of a graph&#10;&#10;AI-generated content may be incorrect.">
            <a:extLst>
              <a:ext uri="{FF2B5EF4-FFF2-40B4-BE49-F238E27FC236}">
                <a16:creationId xmlns:a16="http://schemas.microsoft.com/office/drawing/2014/main" id="{55518F91-8CBD-6B4C-01CC-A77D9FD0DC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4233706"/>
            <a:ext cx="2774385" cy="2520000"/>
          </a:xfrm>
          <a:prstGeom prst="rect">
            <a:avLst/>
          </a:prstGeom>
        </p:spPr>
      </p:pic>
      <p:pic>
        <p:nvPicPr>
          <p:cNvPr id="15" name="Picture 14" descr="A screen shot of a graph&#10;&#10;AI-generated content may be incorrect.">
            <a:extLst>
              <a:ext uri="{FF2B5EF4-FFF2-40B4-BE49-F238E27FC236}">
                <a16:creationId xmlns:a16="http://schemas.microsoft.com/office/drawing/2014/main" id="{BA1E8B70-6694-3C06-9282-69D774305F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12585" y="4285514"/>
            <a:ext cx="2774385" cy="2520000"/>
          </a:xfrm>
          <a:prstGeom prst="rect">
            <a:avLst/>
          </a:prstGeom>
        </p:spPr>
      </p:pic>
      <p:pic>
        <p:nvPicPr>
          <p:cNvPr id="17" name="Picture 16" descr="A screen shot of a graph&#10;&#10;AI-generated content may be incorrect.">
            <a:extLst>
              <a:ext uri="{FF2B5EF4-FFF2-40B4-BE49-F238E27FC236}">
                <a16:creationId xmlns:a16="http://schemas.microsoft.com/office/drawing/2014/main" id="{5A4A142D-41CF-C71B-9995-961B1DDDF1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2405" y="4285514"/>
            <a:ext cx="2774385" cy="25200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FFA3BE27-3559-B2BC-DB9C-849EB3FD620C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Combination of FEMM Field and Optimal Shifts and Tilts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625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6ED88-4F41-5D4E-A0A6-A43FE4466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45" y="81998"/>
            <a:ext cx="10515600" cy="1325563"/>
          </a:xfrm>
        </p:spPr>
        <p:txBody>
          <a:bodyPr/>
          <a:lstStyle/>
          <a:p>
            <a:r>
              <a:rPr lang="en-US" dirty="0"/>
              <a:t>Energy Spectra</a:t>
            </a:r>
          </a:p>
        </p:txBody>
      </p:sp>
      <p:pic>
        <p:nvPicPr>
          <p:cNvPr id="18" name="Content Placeholder 17" descr="A graph of energy spectrum&#10;&#10;AI-generated content may be incorrect.">
            <a:extLst>
              <a:ext uri="{FF2B5EF4-FFF2-40B4-BE49-F238E27FC236}">
                <a16:creationId xmlns:a16="http://schemas.microsoft.com/office/drawing/2014/main" id="{6D2B782A-1360-7DC0-E652-2FE5A1B33E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14678" y="2464419"/>
            <a:ext cx="3468000" cy="2880000"/>
          </a:xfrm>
          <a:prstGeom prst="rect">
            <a:avLst/>
          </a:prstGeom>
        </p:spPr>
      </p:pic>
      <p:pic>
        <p:nvPicPr>
          <p:cNvPr id="20" name="Picture 19" descr="A graph of energy spectrum&#10;&#10;AI-generated content may be incorrect.">
            <a:extLst>
              <a:ext uri="{FF2B5EF4-FFF2-40B4-BE49-F238E27FC236}">
                <a16:creationId xmlns:a16="http://schemas.microsoft.com/office/drawing/2014/main" id="{9803DF28-0EA6-9EAD-DB5C-A944ADBA6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26" y="2464419"/>
            <a:ext cx="3468000" cy="2880000"/>
          </a:xfrm>
          <a:prstGeom prst="rect">
            <a:avLst/>
          </a:prstGeom>
        </p:spPr>
      </p:pic>
      <p:pic>
        <p:nvPicPr>
          <p:cNvPr id="23" name="Picture 22" descr="A graph of energy spectrum&#10;&#10;AI-generated content may be incorrect.">
            <a:extLst>
              <a:ext uri="{FF2B5EF4-FFF2-40B4-BE49-F238E27FC236}">
                <a16:creationId xmlns:a16="http://schemas.microsoft.com/office/drawing/2014/main" id="{3847D95F-9A8C-8211-435D-E7F9F9D55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402" y="2464419"/>
            <a:ext cx="3468000" cy="28800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DAC552C-0892-C321-4825-E68E5268F575}"/>
              </a:ext>
            </a:extLst>
          </p:cNvPr>
          <p:cNvSpPr txBox="1"/>
          <p:nvPr/>
        </p:nvSpPr>
        <p:spPr>
          <a:xfrm>
            <a:off x="752042" y="1898721"/>
            <a:ext cx="215616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No Shifts/Tilts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E3D6620-5C58-729D-CB34-698923FCA96C}"/>
              </a:ext>
            </a:extLst>
          </p:cNvPr>
          <p:cNvSpPr txBox="1"/>
          <p:nvPr/>
        </p:nvSpPr>
        <p:spPr>
          <a:xfrm>
            <a:off x="4881357" y="1633422"/>
            <a:ext cx="215616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Optimised</a:t>
            </a:r>
            <a:r>
              <a:rPr lang="en-US" sz="2400" dirty="0"/>
              <a:t> Shifts/Tilts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72F082-7D09-05CD-E524-C324627C9A08}"/>
              </a:ext>
            </a:extLst>
          </p:cNvPr>
          <p:cNvSpPr txBox="1"/>
          <p:nvPr/>
        </p:nvSpPr>
        <p:spPr>
          <a:xfrm>
            <a:off x="8757117" y="1259007"/>
            <a:ext cx="215616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No Shifts/Tilts and Fields Implemented</a:t>
            </a:r>
          </a:p>
        </p:txBody>
      </p:sp>
    </p:spTree>
    <p:extLst>
      <p:ext uri="{BB962C8B-B14F-4D97-AF65-F5344CB8AC3E}">
        <p14:creationId xmlns:p14="http://schemas.microsoft.com/office/powerpoint/2010/main" val="362140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8E73-869F-5687-9AA6-40EB15428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99" y="46354"/>
            <a:ext cx="10515600" cy="1325563"/>
          </a:xfrm>
        </p:spPr>
        <p:txBody>
          <a:bodyPr/>
          <a:lstStyle/>
          <a:p>
            <a:r>
              <a:rPr lang="en-US" dirty="0"/>
              <a:t>Experimental RCF</a:t>
            </a:r>
          </a:p>
        </p:txBody>
      </p:sp>
      <p:pic>
        <p:nvPicPr>
          <p:cNvPr id="5" name="Content Placeholder 4" descr="A close up of a graph&#10;&#10;AI-generated content may be incorrect.">
            <a:extLst>
              <a:ext uri="{FF2B5EF4-FFF2-40B4-BE49-F238E27FC236}">
                <a16:creationId xmlns:a16="http://schemas.microsoft.com/office/drawing/2014/main" id="{D3E5B482-6BB8-C15C-082D-F453B88066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35717" y="1371917"/>
            <a:ext cx="7560000" cy="1260000"/>
          </a:xfrm>
          <a:prstGeom prst="rect">
            <a:avLst/>
          </a:prstGeom>
        </p:spPr>
      </p:pic>
      <p:pic>
        <p:nvPicPr>
          <p:cNvPr id="7" name="Picture 6" descr="A close up of a graph&#10;&#10;AI-generated content may be incorrect.">
            <a:extLst>
              <a:ext uri="{FF2B5EF4-FFF2-40B4-BE49-F238E27FC236}">
                <a16:creationId xmlns:a16="http://schemas.microsoft.com/office/drawing/2014/main" id="{025F0453-F03E-FEC7-FF04-3542D4255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5717" y="2697480"/>
            <a:ext cx="7560000" cy="1260000"/>
          </a:xfrm>
          <a:prstGeom prst="rect">
            <a:avLst/>
          </a:prstGeom>
        </p:spPr>
      </p:pic>
      <p:pic>
        <p:nvPicPr>
          <p:cNvPr id="9" name="Picture 8" descr="A graph with a yellow line&#10;&#10;AI-generated content may be incorrect.">
            <a:extLst>
              <a:ext uri="{FF2B5EF4-FFF2-40B4-BE49-F238E27FC236}">
                <a16:creationId xmlns:a16="http://schemas.microsoft.com/office/drawing/2014/main" id="{DB115752-8E1D-233A-7881-79E93844B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2117" y="4007456"/>
            <a:ext cx="7560000" cy="1260000"/>
          </a:xfrm>
          <a:prstGeom prst="rect">
            <a:avLst/>
          </a:prstGeom>
        </p:spPr>
      </p:pic>
      <p:pic>
        <p:nvPicPr>
          <p:cNvPr id="11" name="Picture 10" descr="A graph with a yellow line&#10;&#10;AI-generated content may be incorrect.">
            <a:extLst>
              <a:ext uri="{FF2B5EF4-FFF2-40B4-BE49-F238E27FC236}">
                <a16:creationId xmlns:a16="http://schemas.microsoft.com/office/drawing/2014/main" id="{BF121F81-8EF2-B7A1-E37C-F6D2FC2CB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35717" y="5429813"/>
            <a:ext cx="7560000" cy="1260000"/>
          </a:xfrm>
          <a:prstGeom prst="rect">
            <a:avLst/>
          </a:prstGeom>
        </p:spPr>
      </p:pic>
      <p:pic>
        <p:nvPicPr>
          <p:cNvPr id="13" name="Picture 12" descr="A yellow and orange lines&#10;&#10;AI-generated content may be incorrect.">
            <a:extLst>
              <a:ext uri="{FF2B5EF4-FFF2-40B4-BE49-F238E27FC236}">
                <a16:creationId xmlns:a16="http://schemas.microsoft.com/office/drawing/2014/main" id="{F6CADFA3-C344-A63B-C9BC-03C111FC08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3797" y="1357341"/>
            <a:ext cx="7560000" cy="1260000"/>
          </a:xfrm>
          <a:prstGeom prst="rect">
            <a:avLst/>
          </a:prstGeom>
        </p:spPr>
      </p:pic>
      <p:pic>
        <p:nvPicPr>
          <p:cNvPr id="15" name="Picture 14" descr="A close up of a star&#10;&#10;AI-generated content may be incorrect.">
            <a:extLst>
              <a:ext uri="{FF2B5EF4-FFF2-40B4-BE49-F238E27FC236}">
                <a16:creationId xmlns:a16="http://schemas.microsoft.com/office/drawing/2014/main" id="{C7C6713A-5C73-AABA-3D86-E4BECFE8C0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53797" y="4007456"/>
            <a:ext cx="7560000" cy="1260000"/>
          </a:xfrm>
          <a:prstGeom prst="rect">
            <a:avLst/>
          </a:prstGeom>
        </p:spPr>
      </p:pic>
      <p:pic>
        <p:nvPicPr>
          <p:cNvPr id="19" name="Picture 18" descr="A close up of a graph&#10;&#10;AI-generated content may be incorrect.">
            <a:extLst>
              <a:ext uri="{FF2B5EF4-FFF2-40B4-BE49-F238E27FC236}">
                <a16:creationId xmlns:a16="http://schemas.microsoft.com/office/drawing/2014/main" id="{66129B0D-5C9D-7FA3-5381-D61231F0D6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3797" y="2659730"/>
            <a:ext cx="7560000" cy="1260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97B19EC-5FA2-FA3E-02D8-88013AD9B026}"/>
              </a:ext>
            </a:extLst>
          </p:cNvPr>
          <p:cNvSpPr/>
          <p:nvPr/>
        </p:nvSpPr>
        <p:spPr>
          <a:xfrm>
            <a:off x="4459458" y="1357341"/>
            <a:ext cx="1434905" cy="53324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9CA3814-28DF-D00D-D43B-DF75AE4DD53A}"/>
              </a:ext>
            </a:extLst>
          </p:cNvPr>
          <p:cNvSpPr/>
          <p:nvPr/>
        </p:nvSpPr>
        <p:spPr>
          <a:xfrm>
            <a:off x="10716065" y="1160403"/>
            <a:ext cx="1434905" cy="4107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3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F9816-CB58-6F2A-56A2-A374726DB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Default Beamline RCF</a:t>
            </a:r>
          </a:p>
        </p:txBody>
      </p:sp>
      <p:pic>
        <p:nvPicPr>
          <p:cNvPr id="9" name="Content Placeholder 8" descr="A graph of a number of dots&#10;&#10;AI-generated content may be incorrect.">
            <a:extLst>
              <a:ext uri="{FF2B5EF4-FFF2-40B4-BE49-F238E27FC236}">
                <a16:creationId xmlns:a16="http://schemas.microsoft.com/office/drawing/2014/main" id="{F8D42B84-F580-C3C8-B68E-F366277C9B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91175" y="1425084"/>
            <a:ext cx="7780938" cy="1418400"/>
          </a:xfrm>
          <a:prstGeom prst="rect">
            <a:avLst/>
          </a:prstGeom>
        </p:spPr>
      </p:pic>
      <p:pic>
        <p:nvPicPr>
          <p:cNvPr id="11" name="Picture 10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3A231474-2AEA-FBED-6BF9-1E13D32164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2637" y="2750647"/>
            <a:ext cx="7772400" cy="1416843"/>
          </a:xfrm>
          <a:prstGeom prst="rect">
            <a:avLst/>
          </a:prstGeom>
        </p:spPr>
      </p:pic>
      <p:pic>
        <p:nvPicPr>
          <p:cNvPr id="13" name="Picture 12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F5E3169D-8779-56CD-A1C1-891AE17FF2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82637" y="4126700"/>
            <a:ext cx="7772400" cy="1416843"/>
          </a:xfrm>
          <a:prstGeom prst="rect">
            <a:avLst/>
          </a:prstGeom>
        </p:spPr>
      </p:pic>
      <p:pic>
        <p:nvPicPr>
          <p:cNvPr id="15" name="Picture 14" descr="A graph of orange dots&#10;&#10;AI-generated content may be incorrect.">
            <a:extLst>
              <a:ext uri="{FF2B5EF4-FFF2-40B4-BE49-F238E27FC236}">
                <a16:creationId xmlns:a16="http://schemas.microsoft.com/office/drawing/2014/main" id="{9BC700E2-8FEA-5A6E-BB78-AEDD1A557F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82637" y="5493053"/>
            <a:ext cx="7772400" cy="1416843"/>
          </a:xfrm>
          <a:prstGeom prst="rect">
            <a:avLst/>
          </a:prstGeom>
        </p:spPr>
      </p:pic>
      <p:pic>
        <p:nvPicPr>
          <p:cNvPr id="21" name="Picture 20" descr="A graph of a red and yellow dot&#10;&#10;AI-generated content may be incorrect.">
            <a:extLst>
              <a:ext uri="{FF2B5EF4-FFF2-40B4-BE49-F238E27FC236}">
                <a16:creationId xmlns:a16="http://schemas.microsoft.com/office/drawing/2014/main" id="{CC4B893C-0D61-C1D8-4F35-7CAF1E90A0D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265"/>
          <a:stretch>
            <a:fillRect/>
          </a:stretch>
        </p:blipFill>
        <p:spPr>
          <a:xfrm>
            <a:off x="6096000" y="4125143"/>
            <a:ext cx="7129976" cy="1416843"/>
          </a:xfrm>
          <a:prstGeom prst="rect">
            <a:avLst/>
          </a:prstGeom>
        </p:spPr>
      </p:pic>
      <p:pic>
        <p:nvPicPr>
          <p:cNvPr id="17" name="Picture 16" descr="A graph of orange dots&#10;&#10;AI-generated content may be incorrect.">
            <a:extLst>
              <a:ext uri="{FF2B5EF4-FFF2-40B4-BE49-F238E27FC236}">
                <a16:creationId xmlns:a16="http://schemas.microsoft.com/office/drawing/2014/main" id="{AB4ECFC1-F6CB-5128-19EE-B7B54342E1F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8265"/>
          <a:stretch>
            <a:fillRect/>
          </a:stretch>
        </p:blipFill>
        <p:spPr>
          <a:xfrm>
            <a:off x="6096001" y="1425084"/>
            <a:ext cx="7129975" cy="1416843"/>
          </a:xfrm>
          <a:prstGeom prst="rect">
            <a:avLst/>
          </a:prstGeom>
        </p:spPr>
      </p:pic>
      <p:pic>
        <p:nvPicPr>
          <p:cNvPr id="19" name="Picture 18" descr="A graph of a red and yellow circle&#10;&#10;AI-generated content may be incorrect.">
            <a:extLst>
              <a:ext uri="{FF2B5EF4-FFF2-40B4-BE49-F238E27FC236}">
                <a16:creationId xmlns:a16="http://schemas.microsoft.com/office/drawing/2014/main" id="{A289901B-C23F-FC95-7BB5-9479D527B22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8265"/>
          <a:stretch>
            <a:fillRect/>
          </a:stretch>
        </p:blipFill>
        <p:spPr>
          <a:xfrm>
            <a:off x="6096000" y="2746938"/>
            <a:ext cx="7129976" cy="141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90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BBA19-F0DD-7137-1DF7-10155B3EB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</a:t>
            </a:r>
            <a:r>
              <a:rPr lang="en-US" dirty="0" err="1"/>
              <a:t>Optimisation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F9BE4-F5EC-7435-CC4C-D3BA4FA59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Ran 5 independent searches with 500 iterations each</a:t>
            </a:r>
          </a:p>
          <a:p>
            <a:r>
              <a:rPr lang="en-US" dirty="0"/>
              <a:t>Searching over a 12D search space</a:t>
            </a:r>
          </a:p>
          <a:p>
            <a:r>
              <a:rPr lang="en-US" dirty="0"/>
              <a:t>Running 1e5 particles in each simulation took about a week</a:t>
            </a:r>
          </a:p>
        </p:txBody>
      </p:sp>
    </p:spTree>
    <p:extLst>
      <p:ext uri="{BB962C8B-B14F-4D97-AF65-F5344CB8AC3E}">
        <p14:creationId xmlns:p14="http://schemas.microsoft.com/office/powerpoint/2010/main" val="2888476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E8E5E-5C0D-58AA-884C-61C5FC604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Shifts and Tilts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9DF61-DD0D-889E-F762-459799B34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68040" cy="4351338"/>
          </a:xfrm>
        </p:spPr>
        <p:txBody>
          <a:bodyPr/>
          <a:lstStyle/>
          <a:p>
            <a:r>
              <a:rPr lang="en-US" dirty="0"/>
              <a:t>X</a:t>
            </a:r>
            <a:r>
              <a:rPr lang="en-US" baseline="-25000" dirty="0"/>
              <a:t>1</a:t>
            </a:r>
            <a:r>
              <a:rPr lang="en-US" dirty="0"/>
              <a:t>: 7um</a:t>
            </a:r>
          </a:p>
          <a:p>
            <a:r>
              <a:rPr lang="en-US" dirty="0"/>
              <a:t>Y</a:t>
            </a:r>
            <a:r>
              <a:rPr lang="en-US" baseline="-25000" dirty="0"/>
              <a:t>1</a:t>
            </a:r>
            <a:r>
              <a:rPr lang="en-US" dirty="0"/>
              <a:t>: 26um</a:t>
            </a:r>
          </a:p>
          <a:p>
            <a:r>
              <a:rPr lang="en-US" dirty="0"/>
              <a:t>Z</a:t>
            </a:r>
            <a:r>
              <a:rPr lang="en-US" baseline="-25000" dirty="0"/>
              <a:t>1</a:t>
            </a:r>
            <a:r>
              <a:rPr lang="en-US" dirty="0"/>
              <a:t>:-4mm</a:t>
            </a:r>
          </a:p>
          <a:p>
            <a:r>
              <a:rPr lang="en-US" dirty="0"/>
              <a:t>RotX</a:t>
            </a:r>
            <a:r>
              <a:rPr lang="en-US" baseline="-25000" dirty="0"/>
              <a:t>1</a:t>
            </a:r>
            <a:r>
              <a:rPr lang="en-US" dirty="0"/>
              <a:t>: -182urad</a:t>
            </a:r>
          </a:p>
          <a:p>
            <a:r>
              <a:rPr lang="en-US" dirty="0"/>
              <a:t>RotY</a:t>
            </a:r>
            <a:r>
              <a:rPr lang="en-US" baseline="-25000" dirty="0"/>
              <a:t>1</a:t>
            </a:r>
            <a:r>
              <a:rPr lang="en-US" dirty="0"/>
              <a:t>: 197urad</a:t>
            </a:r>
          </a:p>
          <a:p>
            <a:r>
              <a:rPr lang="en-US" dirty="0"/>
              <a:t>RotZ</a:t>
            </a:r>
            <a:r>
              <a:rPr lang="en-US" baseline="-25000" dirty="0"/>
              <a:t>1</a:t>
            </a:r>
            <a:r>
              <a:rPr lang="en-US" dirty="0"/>
              <a:t>: 188mrad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DE067F0-03D0-4453-D3B0-F7E56500575F}"/>
              </a:ext>
            </a:extLst>
          </p:cNvPr>
          <p:cNvSpPr txBox="1">
            <a:spLocks/>
          </p:cNvSpPr>
          <p:nvPr/>
        </p:nvSpPr>
        <p:spPr>
          <a:xfrm>
            <a:off x="3719732" y="1825625"/>
            <a:ext cx="3368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X</a:t>
            </a:r>
            <a:r>
              <a:rPr lang="en-US" baseline="-25000" dirty="0"/>
              <a:t>2</a:t>
            </a:r>
            <a:r>
              <a:rPr lang="en-US" dirty="0"/>
              <a:t>: -29um</a:t>
            </a:r>
          </a:p>
          <a:p>
            <a:r>
              <a:rPr lang="en-US" dirty="0"/>
              <a:t>Y</a:t>
            </a:r>
            <a:r>
              <a:rPr lang="en-US" baseline="-25000" dirty="0"/>
              <a:t>2</a:t>
            </a:r>
            <a:r>
              <a:rPr lang="en-US" dirty="0"/>
              <a:t>: 23um</a:t>
            </a:r>
          </a:p>
          <a:p>
            <a:r>
              <a:rPr lang="en-US" dirty="0"/>
              <a:t>Z</a:t>
            </a:r>
            <a:r>
              <a:rPr lang="en-US" baseline="-25000" dirty="0"/>
              <a:t>2</a:t>
            </a:r>
            <a:r>
              <a:rPr lang="en-US" dirty="0"/>
              <a:t>:-5mm</a:t>
            </a:r>
          </a:p>
          <a:p>
            <a:r>
              <a:rPr lang="en-US" dirty="0"/>
              <a:t>RotX</a:t>
            </a:r>
            <a:r>
              <a:rPr lang="en-US" baseline="-25000" dirty="0"/>
              <a:t>2</a:t>
            </a:r>
            <a:r>
              <a:rPr lang="en-US" dirty="0"/>
              <a:t>: 156urad</a:t>
            </a:r>
          </a:p>
          <a:p>
            <a:r>
              <a:rPr lang="en-US" dirty="0"/>
              <a:t>RotY</a:t>
            </a:r>
            <a:r>
              <a:rPr lang="en-US" baseline="-25000" dirty="0"/>
              <a:t>2</a:t>
            </a:r>
            <a:r>
              <a:rPr lang="en-US" dirty="0"/>
              <a:t>: 136urad</a:t>
            </a:r>
          </a:p>
          <a:p>
            <a:r>
              <a:rPr lang="en-US" dirty="0"/>
              <a:t>RotZ</a:t>
            </a:r>
            <a:r>
              <a:rPr lang="en-US" baseline="-25000" dirty="0"/>
              <a:t>2</a:t>
            </a:r>
            <a:r>
              <a:rPr lang="en-US" dirty="0"/>
              <a:t>: 159mrad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A red and black rectangular object with a long line&#10;&#10;AI-generated content may be incorrect.">
            <a:extLst>
              <a:ext uri="{FF2B5EF4-FFF2-40B4-BE49-F238E27FC236}">
                <a16:creationId xmlns:a16="http://schemas.microsoft.com/office/drawing/2014/main" id="{58AEF6AB-7A71-3938-4ADE-5BAD53FC0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772" y="1825625"/>
            <a:ext cx="4191000" cy="2590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A grey square with red border&#10;&#10;AI-generated content may be incorrect.">
            <a:extLst>
              <a:ext uri="{FF2B5EF4-FFF2-40B4-BE49-F238E27FC236}">
                <a16:creationId xmlns:a16="http://schemas.microsoft.com/office/drawing/2014/main" id="{FCBD6B9D-2322-4858-A743-7F5EE2524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622" y="4589463"/>
            <a:ext cx="1765300" cy="1587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02298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1455E-C365-EECE-1FBE-6B99F3DCE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66" y="176178"/>
            <a:ext cx="10515600" cy="1325563"/>
          </a:xfrm>
        </p:spPr>
        <p:txBody>
          <a:bodyPr/>
          <a:lstStyle/>
          <a:p>
            <a:r>
              <a:rPr lang="en-US" dirty="0"/>
              <a:t>Optimal Shifts and Tilts RCF</a:t>
            </a:r>
          </a:p>
        </p:txBody>
      </p:sp>
      <p:pic>
        <p:nvPicPr>
          <p:cNvPr id="5" name="Content Placeholder 4" descr="A screen shot of a graph&#10;&#10;AI-generated content may be incorrect.">
            <a:extLst>
              <a:ext uri="{FF2B5EF4-FFF2-40B4-BE49-F238E27FC236}">
                <a16:creationId xmlns:a16="http://schemas.microsoft.com/office/drawing/2014/main" id="{609ED3CD-62CA-3382-A965-D2AC0CF200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55208" y="1295019"/>
            <a:ext cx="6912001" cy="1260000"/>
          </a:xfrm>
          <a:prstGeom prst="rect">
            <a:avLst/>
          </a:prstGeom>
        </p:spPr>
      </p:pic>
      <p:pic>
        <p:nvPicPr>
          <p:cNvPr id="7" name="Picture 6" descr="A graph with a number of objects&#10;&#10;AI-generated content may be incorrect.">
            <a:extLst>
              <a:ext uri="{FF2B5EF4-FFF2-40B4-BE49-F238E27FC236}">
                <a16:creationId xmlns:a16="http://schemas.microsoft.com/office/drawing/2014/main" id="{5660CCDD-0B4F-29A5-C9BE-15280989D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007" y="2653028"/>
            <a:ext cx="6912004" cy="1260000"/>
          </a:xfrm>
          <a:prstGeom prst="rect">
            <a:avLst/>
          </a:prstGeom>
        </p:spPr>
      </p:pic>
      <p:pic>
        <p:nvPicPr>
          <p:cNvPr id="9" name="Picture 8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32FEDAA5-AA20-B48C-2113-088FBFFCD4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5208" y="3984015"/>
            <a:ext cx="6912004" cy="1260000"/>
          </a:xfrm>
          <a:prstGeom prst="rect">
            <a:avLst/>
          </a:prstGeom>
        </p:spPr>
      </p:pic>
      <p:pic>
        <p:nvPicPr>
          <p:cNvPr id="11" name="Picture 10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D21F5E69-70D1-16BB-AC9F-32C9A387DB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65758" y="5421822"/>
            <a:ext cx="6912004" cy="1260000"/>
          </a:xfrm>
          <a:prstGeom prst="rect">
            <a:avLst/>
          </a:prstGeom>
        </p:spPr>
      </p:pic>
      <p:pic>
        <p:nvPicPr>
          <p:cNvPr id="13" name="Picture 12" descr="A screen shot of a graph&#10;&#10;AI-generated content may be incorrect.">
            <a:extLst>
              <a:ext uri="{FF2B5EF4-FFF2-40B4-BE49-F238E27FC236}">
                <a16:creationId xmlns:a16="http://schemas.microsoft.com/office/drawing/2014/main" id="{2CEF1089-88E3-A832-A8F0-FE428B55DA6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4611"/>
          <a:stretch>
            <a:fillRect/>
          </a:stretch>
        </p:blipFill>
        <p:spPr>
          <a:xfrm>
            <a:off x="5458266" y="1295019"/>
            <a:ext cx="7230784" cy="1260000"/>
          </a:xfrm>
          <a:prstGeom prst="rect">
            <a:avLst/>
          </a:prstGeom>
        </p:spPr>
      </p:pic>
      <p:pic>
        <p:nvPicPr>
          <p:cNvPr id="15" name="Picture 14" descr="A screen shot of a graph&#10;&#10;AI-generated content may be incorrect.">
            <a:extLst>
              <a:ext uri="{FF2B5EF4-FFF2-40B4-BE49-F238E27FC236}">
                <a16:creationId xmlns:a16="http://schemas.microsoft.com/office/drawing/2014/main" id="{122AE989-B716-F276-CBDE-C888477399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7045" y="2663356"/>
            <a:ext cx="6912004" cy="1260000"/>
          </a:xfrm>
          <a:prstGeom prst="rect">
            <a:avLst/>
          </a:prstGeom>
        </p:spPr>
      </p:pic>
      <p:pic>
        <p:nvPicPr>
          <p:cNvPr id="17" name="Picture 16" descr="A screen shot of a graph&#10;&#10;AI-generated content may be incorrect.">
            <a:extLst>
              <a:ext uri="{FF2B5EF4-FFF2-40B4-BE49-F238E27FC236}">
                <a16:creationId xmlns:a16="http://schemas.microsoft.com/office/drawing/2014/main" id="{AE06A281-289B-FD26-C009-2227BCA7C8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77045" y="3984014"/>
            <a:ext cx="6912004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381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A983C-BAE6-B35C-88BD-AEE0F860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A6009-2AAB-2917-2C8B-08D5B958E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069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close up of a graph&#10;&#10;AI-generated content may be incorrect.">
            <a:extLst>
              <a:ext uri="{FF2B5EF4-FFF2-40B4-BE49-F238E27FC236}">
                <a16:creationId xmlns:a16="http://schemas.microsoft.com/office/drawing/2014/main" id="{9DE52F59-63AD-006C-FB8F-934AE2ED9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811"/>
            <a:ext cx="12192000" cy="2032000"/>
          </a:xfrm>
          <a:prstGeom prst="rect">
            <a:avLst/>
          </a:prstGeom>
        </p:spPr>
      </p:pic>
      <p:pic>
        <p:nvPicPr>
          <p:cNvPr id="5" name="Content Placeholder 4" descr="A screen shot of a graph&#10;&#10;AI-generated content may be incorrect.">
            <a:extLst>
              <a:ext uri="{FF2B5EF4-FFF2-40B4-BE49-F238E27FC236}">
                <a16:creationId xmlns:a16="http://schemas.microsoft.com/office/drawing/2014/main" id="{84596C87-DF41-985E-4482-8E09477F2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10885118" cy="198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253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2714</TotalTime>
  <Words>218</Words>
  <Application>Microsoft Macintosh PowerPoint</Application>
  <PresentationFormat>Widescreen</PresentationFormat>
  <Paragraphs>59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Aptos</vt:lpstr>
      <vt:lpstr>Aptos Display</vt:lpstr>
      <vt:lpstr>Arial</vt:lpstr>
      <vt:lpstr>Office Theme</vt:lpstr>
      <vt:lpstr>LION Update</vt:lpstr>
      <vt:lpstr>Plan Outlined</vt:lpstr>
      <vt:lpstr>Experimental RCF</vt:lpstr>
      <vt:lpstr>Default Beamline RCF</vt:lpstr>
      <vt:lpstr>Bayesian Optimisation</vt:lpstr>
      <vt:lpstr>Optimal Shifts and Tilts </vt:lpstr>
      <vt:lpstr>Optimal Shifts and Tilts RCF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Verify BDSim (Effect of Scattering)</vt:lpstr>
      <vt:lpstr>FEMM Field</vt:lpstr>
      <vt:lpstr>FEMM Field</vt:lpstr>
      <vt:lpstr>FEMM Field  (Downsampling)</vt:lpstr>
      <vt:lpstr>FEMM Field (Downsampling)</vt:lpstr>
      <vt:lpstr>FEMM Field RCF</vt:lpstr>
      <vt:lpstr>PowerPoint Presentation</vt:lpstr>
      <vt:lpstr>Energy Spectra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Calvin Dyson</dc:creator>
  <cp:lastModifiedBy>Calvin Dyson</cp:lastModifiedBy>
  <cp:revision>2</cp:revision>
  <dcterms:created xsi:type="dcterms:W3CDTF">2026-02-11T18:15:49Z</dcterms:created>
  <dcterms:modified xsi:type="dcterms:W3CDTF">2026-02-26T17:14:29Z</dcterms:modified>
</cp:coreProperties>
</file>