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1" r:id="rId7"/>
    <p:sldId id="260" r:id="rId8"/>
    <p:sldId id="269" r:id="rId9"/>
    <p:sldId id="268" r:id="rId10"/>
    <p:sldId id="263" r:id="rId11"/>
    <p:sldId id="266" r:id="rId12"/>
    <p:sldId id="267" r:id="rId13"/>
    <p:sldId id="265" r:id="rId14"/>
    <p:sldId id="264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EDB600-1CA8-D540-8F90-481385695A4D}" v="52" dt="2026-02-12T13:15:41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/>
    <p:restoredTop sz="94760"/>
  </p:normalViewPr>
  <p:slideViewPr>
    <p:cSldViewPr snapToGrid="0">
      <p:cViewPr>
        <p:scale>
          <a:sx n="105" d="100"/>
          <a:sy n="105" d="100"/>
        </p:scale>
        <p:origin x="86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AB4D4-B039-CE2C-F0DA-B9DD956BE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9940AA-FF82-2D4F-3571-79718CCAE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3F86F-1B8E-267A-E410-6D7826BE1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608B4-292B-4CA8-78A2-42CB75A9D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9307B-CA79-0F8D-CBDA-B1C1A5AD4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7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D0779-551F-1CAA-BB46-52EEF567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C068D7-BAC6-E2AE-0545-7E224C008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E5D34-ADAB-5EF2-D22B-A66D326F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2E8B0-40B8-F062-84FB-2098DD38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0838B-2D17-169F-2E5E-199206D06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F0D419-8428-F618-1C0F-6E577F89FE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D6442D-55F9-E003-72DC-D34E9580E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055E9-03A7-7A1B-D6C0-1787E08B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B9167-768B-6052-D2F6-06089831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DD60C-0D71-772F-2CD3-417474FFF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5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DB26-EB78-F301-F548-30583D840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1464F-20EE-6B59-D407-B2680BDCF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EFA30-5694-7F07-E1AF-6E0A4CAF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B309B-D421-B0C3-589A-2AE079A2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383C5-F67C-7F82-D8B5-48CBDF2D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17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D88F-EB93-3F0D-F9AE-71EA011E1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D01C7-9BBB-6C40-FADE-C66770198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F7A8B-CB54-4C52-87DA-DA46D2CA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40624-4CEF-274F-0EB3-5CB32F911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1016A-6719-D3A6-4F82-4458FE49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8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B9143-9FB3-FA73-E069-0F74E5A80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C40D2-6360-C4A0-E890-4AC585FE6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020F3-61A5-A5CD-0E94-03CA03AF1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B1714-885B-E02B-F09F-3B2FCD71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53BB0-35C3-4184-AD64-B75F70EC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AD7CB-5D6B-AF5E-AEBC-6AFF713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3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D051-7DD5-A278-2653-E95F3A0B3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F6ACE-F1CC-D1C0-E7DD-4EFBECC8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C5CBE-9AE4-6471-7B94-65E10E344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41B2EB-EC20-F292-B7B3-1D500436A3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9458FB-9EF9-CE44-5538-9C6157672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4F813-5DEF-9D88-AD7C-11A842B0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F06C61-DED0-0707-6C72-53377D18D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55C1E-1CA1-3933-E17D-62ED6BB1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6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4BFC6-3CE5-FE82-4383-4B029DB35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9B3F5E-CA47-B310-DDA8-40FE19649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2A2A1-F358-2EA3-D46F-E5B83A614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F7593E-C4A1-5503-3C22-A5BC4940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9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02366-38CB-F6E3-D3D8-28BACAE33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2BF19-2167-9B74-D9EE-3A7282D8E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C618A-8C37-B0E0-39DF-4B9EA0D8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43E9-EBAA-FB7B-8143-E10C2B749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AF29C-8137-7050-84C1-EF0B77EDB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F4CCA-CD2E-9B77-F4DA-ECE91721D1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10CF0-CEB2-B41B-2347-CBB3847A7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9327E-47C3-73ED-2E96-5F08A513F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77ADC-CBC8-24A0-9613-6D15ADC4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12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3F7D4-178A-F7CA-C5FF-4B464AB92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FF5D9-42B9-44B9-A63D-7A4941074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4DFB4F-83DD-3DC2-5EB4-9EEF16E95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4438B4-21E3-A31E-235E-FBE995434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D73EE-621F-E939-27F7-6A4C248AB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339FF-C908-FEB4-8DE0-67286F5D9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0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295C24-85C3-1AA6-8B9C-6A05A62C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4D975-E82D-CF11-A544-307763DA1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12E3D-8A7D-B079-3C4A-2B159C759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B8C069-2726-FC43-B56D-39D408CC4BF3}" type="datetimeFigureOut">
              <a:rPr lang="en-US" smtClean="0"/>
              <a:t>2/11/26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EE9F8-CFC6-78D8-B75F-67C2272EB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76FD9-8980-F723-D200-8AFB68303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8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8.png"/><Relationship Id="rId5" Type="http://schemas.openxmlformats.org/officeDocument/2006/relationships/image" Target="../media/image20.png"/><Relationship Id="rId1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19.png"/><Relationship Id="rId9" Type="http://schemas.openxmlformats.org/officeDocument/2006/relationships/image" Target="../media/image26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CEE02-BEE4-0CDA-E209-EE01449C1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4D9708-FE40-6F40-F707-6AD5C9AA19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12/02/26</a:t>
            </a:r>
          </a:p>
        </p:txBody>
      </p:sp>
    </p:spTree>
    <p:extLst>
      <p:ext uri="{BB962C8B-B14F-4D97-AF65-F5344CB8AC3E}">
        <p14:creationId xmlns:p14="http://schemas.microsoft.com/office/powerpoint/2010/main" val="404145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E0B79-F7A4-4A96-84CC-3A605AD5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</a:t>
            </a:r>
          </a:p>
        </p:txBody>
      </p:sp>
      <p:pic>
        <p:nvPicPr>
          <p:cNvPr id="5" name="Content Placeholder 4" descr="A colorful circular pattern with a chart&#10;&#10;AI-generated content may be incorrect.">
            <a:extLst>
              <a:ext uri="{FF2B5EF4-FFF2-40B4-BE49-F238E27FC236}">
                <a16:creationId xmlns:a16="http://schemas.microsoft.com/office/drawing/2014/main" id="{81A23AD7-F371-E53A-E540-9DF8631CB1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2673" y="1310860"/>
            <a:ext cx="3787039" cy="2520000"/>
          </a:xfrm>
          <a:prstGeom prst="rect">
            <a:avLst/>
          </a:prstGeom>
        </p:spPr>
      </p:pic>
      <p:pic>
        <p:nvPicPr>
          <p:cNvPr id="7" name="Picture 6" descr="A colorful circular pattern with lines and numbers&#10;&#10;AI-generated content may be incorrect.">
            <a:extLst>
              <a:ext uri="{FF2B5EF4-FFF2-40B4-BE49-F238E27FC236}">
                <a16:creationId xmlns:a16="http://schemas.microsoft.com/office/drawing/2014/main" id="{D9F08151-F0BF-945C-7D53-9A351AFC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223" y="1310860"/>
            <a:ext cx="3458000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393799-C0CF-00A4-C6B0-3F889B841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8306" y="3981156"/>
            <a:ext cx="4332389" cy="2756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1B38C6-962C-39E4-FD23-D50ECA91D58C}"/>
              </a:ext>
            </a:extLst>
          </p:cNvPr>
          <p:cNvSpPr txBox="1"/>
          <p:nvPr/>
        </p:nvSpPr>
        <p:spPr>
          <a:xfrm>
            <a:off x="196215" y="2054605"/>
            <a:ext cx="128396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  <a:p>
            <a:r>
              <a:rPr lang="en-US" sz="2400" dirty="0"/>
              <a:t>334 T/m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3C66E5-68E6-4AB3-F1C1-E8EB53B61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888" y="3830860"/>
            <a:ext cx="4339029" cy="2761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79A5EB-BFC4-D923-5063-7CEF989107A0}"/>
              </a:ext>
            </a:extLst>
          </p:cNvPr>
          <p:cNvSpPr txBox="1"/>
          <p:nvPr/>
        </p:nvSpPr>
        <p:spPr>
          <a:xfrm>
            <a:off x="6470311" y="2057609"/>
            <a:ext cx="128396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  <a:p>
            <a:r>
              <a:rPr lang="en-US" sz="2400" dirty="0"/>
              <a:t>332 T/m</a:t>
            </a:r>
          </a:p>
        </p:txBody>
      </p:sp>
    </p:spTree>
    <p:extLst>
      <p:ext uri="{BB962C8B-B14F-4D97-AF65-F5344CB8AC3E}">
        <p14:creationId xmlns:p14="http://schemas.microsoft.com/office/powerpoint/2010/main" val="2618633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885B7-B014-065E-C6FC-A57F130933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875B6-F75F-07A6-32D8-40E0783AB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Downsampling</a:t>
            </a:r>
            <a:r>
              <a:rPr lang="en-US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DE43C6-92AF-800D-3505-F1B8C11B58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8048209" y="1098000"/>
            <a:ext cx="3491265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B96CE2-CDA6-6119-5AC6-A0D74FAD60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/>
          <a:stretch>
            <a:fillRect/>
          </a:stretch>
        </p:blipFill>
        <p:spPr>
          <a:xfrm>
            <a:off x="4006351" y="3978000"/>
            <a:ext cx="3491266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E5C424-388E-A550-E35D-731FE0F96E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00"/>
          <a:stretch>
            <a:fillRect/>
          </a:stretch>
        </p:blipFill>
        <p:spPr>
          <a:xfrm>
            <a:off x="8048255" y="3978000"/>
            <a:ext cx="3491267" cy="288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A4F348-FCE3-C6A6-9593-FC8FAEE139B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000"/>
          <a:stretch>
            <a:fillRect/>
          </a:stretch>
        </p:blipFill>
        <p:spPr>
          <a:xfrm>
            <a:off x="4006352" y="1098000"/>
            <a:ext cx="3491265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23C7BC-CF3F-7969-0E7A-0F0FB97B68E0}"/>
              </a:ext>
            </a:extLst>
          </p:cNvPr>
          <p:cNvSpPr txBox="1"/>
          <p:nvPr/>
        </p:nvSpPr>
        <p:spPr>
          <a:xfrm>
            <a:off x="652478" y="2138794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1501x1501: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624B8-CF92-1E82-9A3D-8B7578C5E321}"/>
              </a:ext>
            </a:extLst>
          </p:cNvPr>
          <p:cNvSpPr txBox="1"/>
          <p:nvPr/>
        </p:nvSpPr>
        <p:spPr>
          <a:xfrm>
            <a:off x="1299592" y="4833777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50x50: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5E4D44-7CDC-963E-E172-8E54F469B128}"/>
              </a:ext>
            </a:extLst>
          </p:cNvPr>
          <p:cNvSpPr txBox="1"/>
          <p:nvPr/>
        </p:nvSpPr>
        <p:spPr>
          <a:xfrm>
            <a:off x="9562939" y="451862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601610-200C-16BE-EEB0-A279E7516329}"/>
              </a:ext>
            </a:extLst>
          </p:cNvPr>
          <p:cNvSpPr txBox="1"/>
          <p:nvPr/>
        </p:nvSpPr>
        <p:spPr>
          <a:xfrm>
            <a:off x="5524353" y="451862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</p:txBody>
      </p:sp>
    </p:spTree>
    <p:extLst>
      <p:ext uri="{BB962C8B-B14F-4D97-AF65-F5344CB8AC3E}">
        <p14:creationId xmlns:p14="http://schemas.microsoft.com/office/powerpoint/2010/main" val="672658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7EFE1-B97E-8AA9-D334-E1A96EE92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C063-7138-240B-C22B-002B8B033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 (</a:t>
            </a:r>
            <a:r>
              <a:rPr lang="en-US" dirty="0" err="1"/>
              <a:t>Downsampling</a:t>
            </a:r>
            <a:r>
              <a:rPr lang="en-US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39DB33-B291-6456-545A-52426ECBC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660" y="4338000"/>
            <a:ext cx="4600340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7315DC-2AC2-510C-D145-DADA52CCC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628" y="4338000"/>
            <a:ext cx="4600340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6A6716-11B5-ACA6-D3F5-B16BD8AC9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628" y="1353500"/>
            <a:ext cx="4578894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F0006E-9AA8-C54C-D425-53C948FFF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660" y="1373414"/>
            <a:ext cx="4578894" cy="25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79E215-25A7-D139-1D85-655EC3CE9C9F}"/>
              </a:ext>
            </a:extLst>
          </p:cNvPr>
          <p:cNvSpPr txBox="1"/>
          <p:nvPr/>
        </p:nvSpPr>
        <p:spPr>
          <a:xfrm>
            <a:off x="221508" y="2402581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Field: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DDC75B-34EC-5147-2157-8513B619E5B7}"/>
              </a:ext>
            </a:extLst>
          </p:cNvPr>
          <p:cNvSpPr txBox="1"/>
          <p:nvPr/>
        </p:nvSpPr>
        <p:spPr>
          <a:xfrm>
            <a:off x="345852" y="5136335"/>
            <a:ext cx="215616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Change in Field: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A2FB6-0B59-DE4F-ABBA-237CDB8C46EF}"/>
              </a:ext>
            </a:extLst>
          </p:cNvPr>
          <p:cNvSpPr txBox="1"/>
          <p:nvPr/>
        </p:nvSpPr>
        <p:spPr>
          <a:xfrm>
            <a:off x="9699412" y="928828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BBB6D6-85CD-D620-A58F-4B1D4C1C146A}"/>
              </a:ext>
            </a:extLst>
          </p:cNvPr>
          <p:cNvSpPr txBox="1"/>
          <p:nvPr/>
        </p:nvSpPr>
        <p:spPr>
          <a:xfrm>
            <a:off x="4357410" y="911749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</p:txBody>
      </p:sp>
    </p:spTree>
    <p:extLst>
      <p:ext uri="{BB962C8B-B14F-4D97-AF65-F5344CB8AC3E}">
        <p14:creationId xmlns:p14="http://schemas.microsoft.com/office/powerpoint/2010/main" val="1501526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69772-A68C-12F2-F3B1-A0DF9184B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FEMM Field RCF</a:t>
            </a:r>
          </a:p>
        </p:txBody>
      </p:sp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6D2B7ED4-6A5B-2ABB-F2CC-965D3E98CC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849" y="1632025"/>
            <a:ext cx="2774385" cy="2520000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DE629178-2C14-6356-C6AE-D216D7435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234" y="1575608"/>
            <a:ext cx="2774385" cy="252000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416E679D-0BD5-187E-363B-296A5AB28D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619" y="1592128"/>
            <a:ext cx="2774385" cy="2520000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C0F12DEA-8C37-38BA-58F0-FF4093DFD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4766" y="1597883"/>
            <a:ext cx="2774385" cy="252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BA9A8C3B-6A9A-47CA-3DE9-B9E928FF2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49" y="4271905"/>
            <a:ext cx="2774385" cy="252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49052127-1CD6-189D-A746-256C6524AB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233" y="4271905"/>
            <a:ext cx="2774385" cy="2520000"/>
          </a:xfrm>
          <a:prstGeom prst="rect">
            <a:avLst/>
          </a:prstGeom>
        </p:spPr>
      </p:pic>
      <p:pic>
        <p:nvPicPr>
          <p:cNvPr id="17" name="Picture 16" descr="A graph of a layer of fire&#10;&#10;AI-generated content may be incorrect.">
            <a:extLst>
              <a:ext uri="{FF2B5EF4-FFF2-40B4-BE49-F238E27FC236}">
                <a16:creationId xmlns:a16="http://schemas.microsoft.com/office/drawing/2014/main" id="{CF9C3C16-22FC-8C03-137C-B3170EE438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271905"/>
            <a:ext cx="277438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45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32091D08-B1CD-E866-08C8-907E37B9F6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65514"/>
            <a:ext cx="2774385" cy="2520000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8BC1D6D3-28E0-F7F8-0EBE-0075E1B7B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585" y="1765514"/>
            <a:ext cx="2774385" cy="252000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48B1ED65-5DF6-31ED-737D-8AA38E831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405" y="1765514"/>
            <a:ext cx="2774385" cy="2520000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023FBC07-917A-191E-0790-7030113C3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2225" y="1765514"/>
            <a:ext cx="2774385" cy="252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55518F91-8CBD-6B4C-01CC-A77D9FD0D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4233706"/>
            <a:ext cx="2774385" cy="252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BA1E8B70-6694-3C06-9282-69D774305F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2585" y="4285514"/>
            <a:ext cx="2774385" cy="2520000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5A4A142D-41CF-C71B-9995-961B1DDDF1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2405" y="4285514"/>
            <a:ext cx="2774385" cy="25200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FFA3BE27-3559-B2BC-DB9C-849EB3FD620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Combination of FEMM Field and Optimal Shifts and Tilts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25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6ED88-4F41-5D4E-A0A6-A43FE4466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45" y="81998"/>
            <a:ext cx="10515600" cy="1325563"/>
          </a:xfrm>
        </p:spPr>
        <p:txBody>
          <a:bodyPr/>
          <a:lstStyle/>
          <a:p>
            <a:r>
              <a:rPr lang="en-US" dirty="0"/>
              <a:t>Bugs in Parallel </a:t>
            </a:r>
            <a:r>
              <a:rPr lang="en-US" dirty="0" err="1"/>
              <a:t>BDSim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016ED-67B7-A39C-9F1E-8ABB13973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821" y="1690688"/>
            <a:ext cx="4043289" cy="241069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Repeated Data</a:t>
            </a:r>
          </a:p>
          <a:p>
            <a:pPr lvl="1"/>
            <a:r>
              <a:rPr lang="en-US" dirty="0"/>
              <a:t>Either seeding or overwriting</a:t>
            </a:r>
          </a:p>
          <a:p>
            <a:r>
              <a:rPr lang="en-US" dirty="0"/>
              <a:t>200MeV Protons?</a:t>
            </a:r>
          </a:p>
          <a:p>
            <a:r>
              <a:rPr lang="en-US" dirty="0"/>
              <a:t>Particle Loss?</a:t>
            </a:r>
          </a:p>
          <a:p>
            <a:endParaRPr lang="en-US" dirty="0"/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11A5714C-5029-AE24-7092-E1EC1DBBC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946" y="1272968"/>
            <a:ext cx="2880473" cy="2572141"/>
          </a:xfrm>
          <a:prstGeom prst="rect">
            <a:avLst/>
          </a:prstGeom>
        </p:spPr>
      </p:pic>
      <p:pic>
        <p:nvPicPr>
          <p:cNvPr id="7" name="Picture 6" descr="A graph of energy spectrum&#10;&#10;AI-generated content may be incorrect.">
            <a:extLst>
              <a:ext uri="{FF2B5EF4-FFF2-40B4-BE49-F238E27FC236}">
                <a16:creationId xmlns:a16="http://schemas.microsoft.com/office/drawing/2014/main" id="{15E53D5F-92E2-DC2E-573F-A1B54168B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768" y="4172229"/>
            <a:ext cx="3375722" cy="2520000"/>
          </a:xfrm>
          <a:prstGeom prst="rect">
            <a:avLst/>
          </a:prstGeom>
        </p:spPr>
      </p:pic>
      <p:pic>
        <p:nvPicPr>
          <p:cNvPr id="8" name="Picture 7" descr="A graph of a layer&#10;&#10;AI-generated content may be incorrect.">
            <a:extLst>
              <a:ext uri="{FF2B5EF4-FFF2-40B4-BE49-F238E27FC236}">
                <a16:creationId xmlns:a16="http://schemas.microsoft.com/office/drawing/2014/main" id="{BAECF1C0-E40A-8C86-4800-AE36606FF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9562" y="4700241"/>
            <a:ext cx="1945161" cy="180000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32CDFB94-2091-7080-FB31-152FDC35CA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4763" r="6309"/>
          <a:stretch>
            <a:fillRect/>
          </a:stretch>
        </p:blipFill>
        <p:spPr>
          <a:xfrm>
            <a:off x="389403" y="4700241"/>
            <a:ext cx="1868994" cy="18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823347-A69D-259A-577E-8A6A339D96EB}"/>
              </a:ext>
            </a:extLst>
          </p:cNvPr>
          <p:cNvSpPr txBox="1"/>
          <p:nvPr/>
        </p:nvSpPr>
        <p:spPr>
          <a:xfrm>
            <a:off x="838200" y="4238576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DF675D-275D-E871-347B-B5408B6A9D00}"/>
              </a:ext>
            </a:extLst>
          </p:cNvPr>
          <p:cNvSpPr txBox="1"/>
          <p:nvPr/>
        </p:nvSpPr>
        <p:spPr>
          <a:xfrm>
            <a:off x="2695144" y="4147784"/>
            <a:ext cx="194516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r>
              <a:rPr lang="en-US" sz="2400" dirty="0"/>
              <a:t> (Parallel)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E39D00-121B-B83F-17F1-376A19C8A70C}"/>
              </a:ext>
            </a:extLst>
          </p:cNvPr>
          <p:cNvSpPr txBox="1"/>
          <p:nvPr/>
        </p:nvSpPr>
        <p:spPr>
          <a:xfrm>
            <a:off x="5513752" y="1027906"/>
            <a:ext cx="28804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r>
              <a:rPr lang="en-US" sz="2400" dirty="0"/>
              <a:t> (One Run)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2CFE6E-FEC3-8E5B-590F-3AD22F86C118}"/>
              </a:ext>
            </a:extLst>
          </p:cNvPr>
          <p:cNvSpPr/>
          <p:nvPr/>
        </p:nvSpPr>
        <p:spPr>
          <a:xfrm>
            <a:off x="154745" y="4238576"/>
            <a:ext cx="4518365" cy="2387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523CBE-E6B4-F323-8DE2-610FE46CA6DB}"/>
              </a:ext>
            </a:extLst>
          </p:cNvPr>
          <p:cNvSpPr/>
          <p:nvPr/>
        </p:nvSpPr>
        <p:spPr>
          <a:xfrm>
            <a:off x="4785888" y="1027907"/>
            <a:ext cx="7251367" cy="5748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-up of a graph&#10;&#10;AI-generated content may be incorrect.">
            <a:extLst>
              <a:ext uri="{FF2B5EF4-FFF2-40B4-BE49-F238E27FC236}">
                <a16:creationId xmlns:a16="http://schemas.microsoft.com/office/drawing/2014/main" id="{AA5232F0-9E4E-6830-C25E-0C71CB0A29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1005" y="1197615"/>
            <a:ext cx="2880473" cy="2903765"/>
          </a:xfrm>
          <a:prstGeom prst="rect">
            <a:avLst/>
          </a:prstGeom>
        </p:spPr>
      </p:pic>
      <p:pic>
        <p:nvPicPr>
          <p:cNvPr id="24" name="Picture 23" descr="A graph of energy spectrum&#10;&#10;AI-generated content may be incorrect.">
            <a:extLst>
              <a:ext uri="{FF2B5EF4-FFF2-40B4-BE49-F238E27FC236}">
                <a16:creationId xmlns:a16="http://schemas.microsoft.com/office/drawing/2014/main" id="{C225181F-1A4B-1564-0769-F98EB0F88D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1950" y="4147784"/>
            <a:ext cx="3335294" cy="2520000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A04518ED-6ECA-2C18-6DD1-630423D28E60}"/>
              </a:ext>
            </a:extLst>
          </p:cNvPr>
          <p:cNvSpPr/>
          <p:nvPr/>
        </p:nvSpPr>
        <p:spPr>
          <a:xfrm>
            <a:off x="10863072" y="6352032"/>
            <a:ext cx="341376" cy="31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AB6413-8593-5EE0-EF38-F0A677989D22}"/>
              </a:ext>
            </a:extLst>
          </p:cNvPr>
          <p:cNvSpPr txBox="1"/>
          <p:nvPr/>
        </p:nvSpPr>
        <p:spPr>
          <a:xfrm>
            <a:off x="8645228" y="1038466"/>
            <a:ext cx="31520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r>
              <a:rPr lang="en-US" sz="2400" dirty="0"/>
              <a:t> (Parallel Run) </a:t>
            </a:r>
          </a:p>
        </p:txBody>
      </p:sp>
    </p:spTree>
    <p:extLst>
      <p:ext uri="{BB962C8B-B14F-4D97-AF65-F5344CB8AC3E}">
        <p14:creationId xmlns:p14="http://schemas.microsoft.com/office/powerpoint/2010/main" val="3621404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689B-540E-C6E5-A455-5BB75FC55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Outlined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313C5-E607-1DF7-B8DE-CF85F85DC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Optimise</a:t>
            </a:r>
            <a:r>
              <a:rPr lang="en-US" dirty="0"/>
              <a:t> for shifts and tilts using Bayesian </a:t>
            </a:r>
            <a:r>
              <a:rPr lang="en-US" dirty="0" err="1"/>
              <a:t>Optimisation</a:t>
            </a:r>
            <a:endParaRPr lang="en-US" dirty="0"/>
          </a:p>
          <a:p>
            <a:r>
              <a:rPr lang="en-US" dirty="0"/>
              <a:t>Generate a realistic Quadrupole Field in FEMM</a:t>
            </a:r>
          </a:p>
          <a:p>
            <a:r>
              <a:rPr lang="en-US" dirty="0"/>
              <a:t>Obtain a full understanding of the effects of both shifts and tilts, and a realistic quad field</a:t>
            </a:r>
          </a:p>
          <a:p>
            <a:r>
              <a:rPr lang="en-US" dirty="0"/>
              <a:t>Use a combination to create the RCF seen in experiment at LION</a:t>
            </a:r>
          </a:p>
          <a:p>
            <a:r>
              <a:rPr lang="en-US" dirty="0"/>
              <a:t>Use the output of that beam in Maria’s simulations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7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E73-869F-5687-9AA6-40EB15428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99" y="46354"/>
            <a:ext cx="10515600" cy="1325563"/>
          </a:xfrm>
        </p:spPr>
        <p:txBody>
          <a:bodyPr/>
          <a:lstStyle/>
          <a:p>
            <a:r>
              <a:rPr lang="en-US" dirty="0"/>
              <a:t>Experimental RCF</a:t>
            </a:r>
          </a:p>
        </p:txBody>
      </p:sp>
      <p:pic>
        <p:nvPicPr>
          <p:cNvPr id="5" name="Content Placeholder 4" descr="A close up of a graph&#10;&#10;AI-generated content may be incorrect.">
            <a:extLst>
              <a:ext uri="{FF2B5EF4-FFF2-40B4-BE49-F238E27FC236}">
                <a16:creationId xmlns:a16="http://schemas.microsoft.com/office/drawing/2014/main" id="{D3E5B482-6BB8-C15C-082D-F453B88066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5717" y="1371917"/>
            <a:ext cx="7560000" cy="1260000"/>
          </a:xfrm>
          <a:prstGeom prst="rect">
            <a:avLst/>
          </a:prstGeom>
        </p:spPr>
      </p:pic>
      <p:pic>
        <p:nvPicPr>
          <p:cNvPr id="7" name="Picture 6" descr="A close up of a graph&#10;&#10;AI-generated content may be incorrect.">
            <a:extLst>
              <a:ext uri="{FF2B5EF4-FFF2-40B4-BE49-F238E27FC236}">
                <a16:creationId xmlns:a16="http://schemas.microsoft.com/office/drawing/2014/main" id="{025F0453-F03E-FEC7-FF04-3542D4255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5717" y="2697480"/>
            <a:ext cx="7560000" cy="1260000"/>
          </a:xfrm>
          <a:prstGeom prst="rect">
            <a:avLst/>
          </a:prstGeom>
        </p:spPr>
      </p:pic>
      <p:pic>
        <p:nvPicPr>
          <p:cNvPr id="9" name="Picture 8" descr="A graph with a yellow line&#10;&#10;AI-generated content may be incorrect.">
            <a:extLst>
              <a:ext uri="{FF2B5EF4-FFF2-40B4-BE49-F238E27FC236}">
                <a16:creationId xmlns:a16="http://schemas.microsoft.com/office/drawing/2014/main" id="{DB115752-8E1D-233A-7881-79E93844B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2117" y="4007456"/>
            <a:ext cx="7560000" cy="1260000"/>
          </a:xfrm>
          <a:prstGeom prst="rect">
            <a:avLst/>
          </a:prstGeom>
        </p:spPr>
      </p:pic>
      <p:pic>
        <p:nvPicPr>
          <p:cNvPr id="11" name="Picture 10" descr="A graph with a yellow line&#10;&#10;AI-generated content may be incorrect.">
            <a:extLst>
              <a:ext uri="{FF2B5EF4-FFF2-40B4-BE49-F238E27FC236}">
                <a16:creationId xmlns:a16="http://schemas.microsoft.com/office/drawing/2014/main" id="{BF121F81-8EF2-B7A1-E37C-F6D2FC2CB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5717" y="5429813"/>
            <a:ext cx="7560000" cy="1260000"/>
          </a:xfrm>
          <a:prstGeom prst="rect">
            <a:avLst/>
          </a:prstGeom>
        </p:spPr>
      </p:pic>
      <p:pic>
        <p:nvPicPr>
          <p:cNvPr id="13" name="Picture 12" descr="A yellow and orange lines&#10;&#10;AI-generated content may be incorrect.">
            <a:extLst>
              <a:ext uri="{FF2B5EF4-FFF2-40B4-BE49-F238E27FC236}">
                <a16:creationId xmlns:a16="http://schemas.microsoft.com/office/drawing/2014/main" id="{F6CADFA3-C344-A63B-C9BC-03C111FC08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3797" y="1357341"/>
            <a:ext cx="7560000" cy="1260000"/>
          </a:xfrm>
          <a:prstGeom prst="rect">
            <a:avLst/>
          </a:prstGeom>
        </p:spPr>
      </p:pic>
      <p:pic>
        <p:nvPicPr>
          <p:cNvPr id="15" name="Picture 14" descr="A close up of a star&#10;&#10;AI-generated content may be incorrect.">
            <a:extLst>
              <a:ext uri="{FF2B5EF4-FFF2-40B4-BE49-F238E27FC236}">
                <a16:creationId xmlns:a16="http://schemas.microsoft.com/office/drawing/2014/main" id="{C7C6713A-5C73-AABA-3D86-E4BECFE8C0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3797" y="4007456"/>
            <a:ext cx="7560000" cy="1260000"/>
          </a:xfrm>
          <a:prstGeom prst="rect">
            <a:avLst/>
          </a:prstGeom>
        </p:spPr>
      </p:pic>
      <p:pic>
        <p:nvPicPr>
          <p:cNvPr id="19" name="Picture 18" descr="A close up of a graph&#10;&#10;AI-generated content may be incorrect.">
            <a:extLst>
              <a:ext uri="{FF2B5EF4-FFF2-40B4-BE49-F238E27FC236}">
                <a16:creationId xmlns:a16="http://schemas.microsoft.com/office/drawing/2014/main" id="{66129B0D-5C9D-7FA3-5381-D61231F0D6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3797" y="2659730"/>
            <a:ext cx="7560000" cy="1260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97B19EC-5FA2-FA3E-02D8-88013AD9B026}"/>
              </a:ext>
            </a:extLst>
          </p:cNvPr>
          <p:cNvSpPr/>
          <p:nvPr/>
        </p:nvSpPr>
        <p:spPr>
          <a:xfrm>
            <a:off x="4459458" y="1357341"/>
            <a:ext cx="1434905" cy="5332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CA3814-28DF-D00D-D43B-DF75AE4DD53A}"/>
              </a:ext>
            </a:extLst>
          </p:cNvPr>
          <p:cNvSpPr/>
          <p:nvPr/>
        </p:nvSpPr>
        <p:spPr>
          <a:xfrm>
            <a:off x="10716065" y="1160403"/>
            <a:ext cx="1434905" cy="4107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3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F9816-CB58-6F2A-56A2-A374726DB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Beamline RCF</a:t>
            </a:r>
          </a:p>
        </p:txBody>
      </p:sp>
      <p:pic>
        <p:nvPicPr>
          <p:cNvPr id="9" name="Content Placeholder 8" descr="A graph of a number of dots&#10;&#10;AI-generated content may be incorrect.">
            <a:extLst>
              <a:ext uri="{FF2B5EF4-FFF2-40B4-BE49-F238E27FC236}">
                <a16:creationId xmlns:a16="http://schemas.microsoft.com/office/drawing/2014/main" id="{F8D42B84-F580-C3C8-B68E-F366277C9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91175" y="1425084"/>
            <a:ext cx="7780938" cy="1418400"/>
          </a:xfrm>
          <a:prstGeom prst="rect">
            <a:avLst/>
          </a:prstGeom>
        </p:spPr>
      </p:pic>
      <p:pic>
        <p:nvPicPr>
          <p:cNvPr id="11" name="Picture 10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3A231474-2AEA-FBED-6BF9-1E13D3216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637" y="2750647"/>
            <a:ext cx="7772400" cy="1416843"/>
          </a:xfrm>
          <a:prstGeom prst="rect">
            <a:avLst/>
          </a:prstGeom>
        </p:spPr>
      </p:pic>
      <p:pic>
        <p:nvPicPr>
          <p:cNvPr id="13" name="Picture 1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F5E3169D-8779-56CD-A1C1-891AE17FF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82637" y="4126700"/>
            <a:ext cx="7772400" cy="1416843"/>
          </a:xfrm>
          <a:prstGeom prst="rect">
            <a:avLst/>
          </a:prstGeom>
        </p:spPr>
      </p:pic>
      <p:pic>
        <p:nvPicPr>
          <p:cNvPr id="15" name="Picture 14" descr="A graph of orange dots&#10;&#10;AI-generated content may be incorrect.">
            <a:extLst>
              <a:ext uri="{FF2B5EF4-FFF2-40B4-BE49-F238E27FC236}">
                <a16:creationId xmlns:a16="http://schemas.microsoft.com/office/drawing/2014/main" id="{9BC700E2-8FEA-5A6E-BB78-AEDD1A557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2637" y="5493053"/>
            <a:ext cx="7772400" cy="1416843"/>
          </a:xfrm>
          <a:prstGeom prst="rect">
            <a:avLst/>
          </a:prstGeom>
        </p:spPr>
      </p:pic>
      <p:pic>
        <p:nvPicPr>
          <p:cNvPr id="21" name="Picture 20" descr="A graph of a red and yellow dot&#10;&#10;AI-generated content may be incorrect.">
            <a:extLst>
              <a:ext uri="{FF2B5EF4-FFF2-40B4-BE49-F238E27FC236}">
                <a16:creationId xmlns:a16="http://schemas.microsoft.com/office/drawing/2014/main" id="{CC4B893C-0D61-C1D8-4F35-7CAF1E90A0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265"/>
          <a:stretch>
            <a:fillRect/>
          </a:stretch>
        </p:blipFill>
        <p:spPr>
          <a:xfrm>
            <a:off x="6096000" y="4125143"/>
            <a:ext cx="7129976" cy="1416843"/>
          </a:xfrm>
          <a:prstGeom prst="rect">
            <a:avLst/>
          </a:prstGeom>
        </p:spPr>
      </p:pic>
      <p:pic>
        <p:nvPicPr>
          <p:cNvPr id="17" name="Picture 16" descr="A graph of orange dots&#10;&#10;AI-generated content may be incorrect.">
            <a:extLst>
              <a:ext uri="{FF2B5EF4-FFF2-40B4-BE49-F238E27FC236}">
                <a16:creationId xmlns:a16="http://schemas.microsoft.com/office/drawing/2014/main" id="{AB4ECFC1-F6CB-5128-19EE-B7B54342E1F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265"/>
          <a:stretch>
            <a:fillRect/>
          </a:stretch>
        </p:blipFill>
        <p:spPr>
          <a:xfrm>
            <a:off x="6096001" y="1425084"/>
            <a:ext cx="7129975" cy="1416843"/>
          </a:xfrm>
          <a:prstGeom prst="rect">
            <a:avLst/>
          </a:prstGeom>
        </p:spPr>
      </p:pic>
      <p:pic>
        <p:nvPicPr>
          <p:cNvPr id="19" name="Picture 18" descr="A graph of a red and yellow circle&#10;&#10;AI-generated content may be incorrect.">
            <a:extLst>
              <a:ext uri="{FF2B5EF4-FFF2-40B4-BE49-F238E27FC236}">
                <a16:creationId xmlns:a16="http://schemas.microsoft.com/office/drawing/2014/main" id="{A289901B-C23F-FC95-7BB5-9479D527B22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265"/>
          <a:stretch>
            <a:fillRect/>
          </a:stretch>
        </p:blipFill>
        <p:spPr>
          <a:xfrm>
            <a:off x="6096000" y="2746938"/>
            <a:ext cx="7129976" cy="141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9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BA19-F0DD-7137-1DF7-10155B3EB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F9BE4-F5EC-7435-CC4C-D3BA4FA59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 5 independent searches with 500 iterations each</a:t>
            </a:r>
          </a:p>
          <a:p>
            <a:r>
              <a:rPr lang="en-US" dirty="0"/>
              <a:t>Searching over a 12D search space</a:t>
            </a:r>
          </a:p>
          <a:p>
            <a:r>
              <a:rPr lang="en-US" dirty="0"/>
              <a:t>Running 1e5 particles in each simulation took about a week</a:t>
            </a:r>
          </a:p>
        </p:txBody>
      </p:sp>
    </p:spTree>
    <p:extLst>
      <p:ext uri="{BB962C8B-B14F-4D97-AF65-F5344CB8AC3E}">
        <p14:creationId xmlns:p14="http://schemas.microsoft.com/office/powerpoint/2010/main" val="2888476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E8E5E-5C0D-58AA-884C-61C5FC604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Shifts and Tilts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9DF61-DD0D-889E-F762-459799B3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68040" cy="4351338"/>
          </a:xfrm>
        </p:spPr>
        <p:txBody>
          <a:bodyPr/>
          <a:lstStyle/>
          <a:p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: 7um</a:t>
            </a:r>
          </a:p>
          <a:p>
            <a:r>
              <a:rPr lang="en-US" dirty="0"/>
              <a:t>Y</a:t>
            </a:r>
            <a:r>
              <a:rPr lang="en-US" baseline="-25000" dirty="0"/>
              <a:t>1</a:t>
            </a:r>
            <a:r>
              <a:rPr lang="en-US" dirty="0"/>
              <a:t>: 26um</a:t>
            </a:r>
          </a:p>
          <a:p>
            <a:r>
              <a:rPr lang="en-US" dirty="0"/>
              <a:t>Z</a:t>
            </a:r>
            <a:r>
              <a:rPr lang="en-US" baseline="-25000" dirty="0"/>
              <a:t>1</a:t>
            </a:r>
            <a:r>
              <a:rPr lang="en-US" dirty="0"/>
              <a:t>:-4mm</a:t>
            </a:r>
          </a:p>
          <a:p>
            <a:r>
              <a:rPr lang="en-US" dirty="0"/>
              <a:t>RotX</a:t>
            </a:r>
            <a:r>
              <a:rPr lang="en-US" baseline="-25000" dirty="0"/>
              <a:t>1</a:t>
            </a:r>
            <a:r>
              <a:rPr lang="en-US" dirty="0"/>
              <a:t>: -182urad</a:t>
            </a:r>
          </a:p>
          <a:p>
            <a:r>
              <a:rPr lang="en-US" dirty="0"/>
              <a:t>RotY</a:t>
            </a:r>
            <a:r>
              <a:rPr lang="en-US" baseline="-25000" dirty="0"/>
              <a:t>1</a:t>
            </a:r>
            <a:r>
              <a:rPr lang="en-US" dirty="0"/>
              <a:t>: 197urad</a:t>
            </a:r>
          </a:p>
          <a:p>
            <a:r>
              <a:rPr lang="en-US" dirty="0"/>
              <a:t>RotZ</a:t>
            </a:r>
            <a:r>
              <a:rPr lang="en-US" baseline="-25000" dirty="0"/>
              <a:t>1</a:t>
            </a:r>
            <a:r>
              <a:rPr lang="en-US" dirty="0"/>
              <a:t>: 188mrad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DE067F0-03D0-4453-D3B0-F7E56500575F}"/>
              </a:ext>
            </a:extLst>
          </p:cNvPr>
          <p:cNvSpPr txBox="1">
            <a:spLocks/>
          </p:cNvSpPr>
          <p:nvPr/>
        </p:nvSpPr>
        <p:spPr>
          <a:xfrm>
            <a:off x="3719732" y="1825625"/>
            <a:ext cx="3368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: -29um</a:t>
            </a:r>
          </a:p>
          <a:p>
            <a:r>
              <a:rPr lang="en-US" dirty="0"/>
              <a:t>Y</a:t>
            </a:r>
            <a:r>
              <a:rPr lang="en-US" baseline="-25000" dirty="0"/>
              <a:t>2</a:t>
            </a:r>
            <a:r>
              <a:rPr lang="en-US" dirty="0"/>
              <a:t>: 23um</a:t>
            </a:r>
          </a:p>
          <a:p>
            <a:r>
              <a:rPr lang="en-US" dirty="0"/>
              <a:t>Z</a:t>
            </a:r>
            <a:r>
              <a:rPr lang="en-US" baseline="-25000" dirty="0"/>
              <a:t>2</a:t>
            </a:r>
            <a:r>
              <a:rPr lang="en-US" dirty="0"/>
              <a:t>:-5mm</a:t>
            </a:r>
          </a:p>
          <a:p>
            <a:r>
              <a:rPr lang="en-US" dirty="0"/>
              <a:t>RotX</a:t>
            </a:r>
            <a:r>
              <a:rPr lang="en-US" baseline="-25000" dirty="0"/>
              <a:t>2</a:t>
            </a:r>
            <a:r>
              <a:rPr lang="en-US" dirty="0"/>
              <a:t>: 156urad</a:t>
            </a:r>
          </a:p>
          <a:p>
            <a:r>
              <a:rPr lang="en-US" dirty="0"/>
              <a:t>RotY</a:t>
            </a:r>
            <a:r>
              <a:rPr lang="en-US" baseline="-25000" dirty="0"/>
              <a:t>2</a:t>
            </a:r>
            <a:r>
              <a:rPr lang="en-US" dirty="0"/>
              <a:t>: 136urad</a:t>
            </a:r>
          </a:p>
          <a:p>
            <a:r>
              <a:rPr lang="en-US" dirty="0"/>
              <a:t>RotZ</a:t>
            </a:r>
            <a:r>
              <a:rPr lang="en-US" baseline="-25000" dirty="0"/>
              <a:t>2</a:t>
            </a:r>
            <a:r>
              <a:rPr lang="en-US" dirty="0"/>
              <a:t>: 159mrad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A red and black rectangular object with a long line&#10;&#10;AI-generated content may be incorrect.">
            <a:extLst>
              <a:ext uri="{FF2B5EF4-FFF2-40B4-BE49-F238E27FC236}">
                <a16:creationId xmlns:a16="http://schemas.microsoft.com/office/drawing/2014/main" id="{58AEF6AB-7A71-3938-4ADE-5BAD53FC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772" y="1825625"/>
            <a:ext cx="4191000" cy="2590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grey square with red border&#10;&#10;AI-generated content may be incorrect.">
            <a:extLst>
              <a:ext uri="{FF2B5EF4-FFF2-40B4-BE49-F238E27FC236}">
                <a16:creationId xmlns:a16="http://schemas.microsoft.com/office/drawing/2014/main" id="{FCBD6B9D-2322-4858-A743-7F5EE2524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622" y="4589463"/>
            <a:ext cx="1765300" cy="158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2298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1455E-C365-EECE-1FBE-6B99F3DCE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66" y="176178"/>
            <a:ext cx="10515600" cy="1325563"/>
          </a:xfrm>
        </p:spPr>
        <p:txBody>
          <a:bodyPr/>
          <a:lstStyle/>
          <a:p>
            <a:r>
              <a:rPr lang="en-US" dirty="0"/>
              <a:t>Optimal Shifts and Tilts RCF</a:t>
            </a:r>
          </a:p>
        </p:txBody>
      </p:sp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609ED3CD-62CA-3382-A965-D2AC0CF20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5208" y="1295019"/>
            <a:ext cx="6912001" cy="1260000"/>
          </a:xfrm>
          <a:prstGeom prst="rect">
            <a:avLst/>
          </a:prstGeom>
        </p:spPr>
      </p:pic>
      <p:pic>
        <p:nvPicPr>
          <p:cNvPr id="7" name="Picture 6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5660CCDD-0B4F-29A5-C9BE-15280989D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007" y="2653028"/>
            <a:ext cx="6912004" cy="1260000"/>
          </a:xfrm>
          <a:prstGeom prst="rect">
            <a:avLst/>
          </a:prstGeom>
        </p:spPr>
      </p:pic>
      <p:pic>
        <p:nvPicPr>
          <p:cNvPr id="9" name="Picture 8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32FEDAA5-AA20-B48C-2113-088FBFFCD4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5208" y="3984015"/>
            <a:ext cx="6912004" cy="1260000"/>
          </a:xfrm>
          <a:prstGeom prst="rect">
            <a:avLst/>
          </a:prstGeom>
        </p:spPr>
      </p:pic>
      <p:pic>
        <p:nvPicPr>
          <p:cNvPr id="11" name="Picture 10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D21F5E69-70D1-16BB-AC9F-32C9A387D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65758" y="5421822"/>
            <a:ext cx="6912004" cy="126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2CEF1089-88E3-A832-A8F0-FE428B55DA6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4611"/>
          <a:stretch>
            <a:fillRect/>
          </a:stretch>
        </p:blipFill>
        <p:spPr>
          <a:xfrm>
            <a:off x="5458266" y="1295019"/>
            <a:ext cx="7230784" cy="126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122AE989-B716-F276-CBDE-C88847739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7045" y="2663356"/>
            <a:ext cx="6912004" cy="1260000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AE06A281-289B-FD26-C009-2227BCA7C8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7045" y="3984014"/>
            <a:ext cx="6912004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8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5B798-A074-6BC3-E44D-58B0BF70D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051"/>
            <a:ext cx="10515600" cy="1325563"/>
          </a:xfrm>
        </p:spPr>
        <p:txBody>
          <a:bodyPr/>
          <a:lstStyle/>
          <a:p>
            <a:r>
              <a:rPr lang="en-US" dirty="0"/>
              <a:t>Verify </a:t>
            </a:r>
            <a:r>
              <a:rPr lang="en-US" dirty="0" err="1"/>
              <a:t>BDSim</a:t>
            </a:r>
            <a:r>
              <a:rPr lang="en-US" dirty="0"/>
              <a:t> (Effect of Scattering)</a:t>
            </a:r>
          </a:p>
        </p:txBody>
      </p:sp>
      <p:pic>
        <p:nvPicPr>
          <p:cNvPr id="4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3876CF23-46BF-7619-7FE4-534A52295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75966" r="5106"/>
          <a:stretch>
            <a:fillRect/>
          </a:stretch>
        </p:blipFill>
        <p:spPr>
          <a:xfrm>
            <a:off x="236584" y="1702391"/>
            <a:ext cx="1868993" cy="1800000"/>
          </a:xfrm>
          <a:prstGeom prst="rect">
            <a:avLst/>
          </a:prstGeom>
        </p:spPr>
      </p:pic>
      <p:pic>
        <p:nvPicPr>
          <p:cNvPr id="5" name="Picture 4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277AC040-8B77-F6C7-9B4A-91DF31902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107" r="4965"/>
          <a:stretch>
            <a:fillRect/>
          </a:stretch>
        </p:blipFill>
        <p:spPr>
          <a:xfrm>
            <a:off x="194047" y="3337616"/>
            <a:ext cx="1868993" cy="1800000"/>
          </a:xfrm>
          <a:prstGeom prst="rect">
            <a:avLst/>
          </a:prstGeom>
        </p:spPr>
      </p:pic>
      <p:pic>
        <p:nvPicPr>
          <p:cNvPr id="6" name="Picture 5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7875B4A3-0F0F-972B-A254-8866996AA6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965" r="5107"/>
          <a:stretch>
            <a:fillRect/>
          </a:stretch>
        </p:blipFill>
        <p:spPr>
          <a:xfrm>
            <a:off x="194046" y="5058000"/>
            <a:ext cx="1868993" cy="1800000"/>
          </a:xfrm>
          <a:prstGeom prst="rect">
            <a:avLst/>
          </a:prstGeom>
        </p:spPr>
      </p:pic>
      <p:pic>
        <p:nvPicPr>
          <p:cNvPr id="7" name="Picture 6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E0144620-A519-0070-48CF-D941BB5679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6118" r="4954"/>
          <a:stretch>
            <a:fillRect/>
          </a:stretch>
        </p:blipFill>
        <p:spPr>
          <a:xfrm>
            <a:off x="4244287" y="1702391"/>
            <a:ext cx="1868993" cy="1800000"/>
          </a:xfrm>
          <a:prstGeom prst="rect">
            <a:avLst/>
          </a:prstGeom>
        </p:spPr>
      </p:pic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6C9AD13C-EE4C-59D0-04F4-944EB5C815F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763" r="6309"/>
          <a:stretch>
            <a:fillRect/>
          </a:stretch>
        </p:blipFill>
        <p:spPr>
          <a:xfrm>
            <a:off x="4201749" y="3401020"/>
            <a:ext cx="1868994" cy="1800000"/>
          </a:xfrm>
          <a:prstGeom prst="rect">
            <a:avLst/>
          </a:prstGeom>
        </p:spPr>
      </p:pic>
      <p:pic>
        <p:nvPicPr>
          <p:cNvPr id="12" name="Picture 11" descr="A red and yellow pixelated image&#10;&#10;AI-generated content may be incorrect.">
            <a:extLst>
              <a:ext uri="{FF2B5EF4-FFF2-40B4-BE49-F238E27FC236}">
                <a16:creationId xmlns:a16="http://schemas.microsoft.com/office/drawing/2014/main" id="{7A5D97CD-B6D1-4C0A-E91F-06762A4F2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7790" y="1702391"/>
            <a:ext cx="1945161" cy="1800000"/>
          </a:xfrm>
          <a:prstGeom prst="rect">
            <a:avLst/>
          </a:prstGeom>
        </p:spPr>
      </p:pic>
      <p:pic>
        <p:nvPicPr>
          <p:cNvPr id="14" name="Picture 13" descr="A red and yellow pixelated image&#10;&#10;AI-generated content may be incorrect.">
            <a:extLst>
              <a:ext uri="{FF2B5EF4-FFF2-40B4-BE49-F238E27FC236}">
                <a16:creationId xmlns:a16="http://schemas.microsoft.com/office/drawing/2014/main" id="{CC20489A-B286-2B97-F2E9-F7CFC0B034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7790" y="3341858"/>
            <a:ext cx="1945161" cy="1800000"/>
          </a:xfrm>
          <a:prstGeom prst="rect">
            <a:avLst/>
          </a:prstGeom>
        </p:spPr>
      </p:pic>
      <p:pic>
        <p:nvPicPr>
          <p:cNvPr id="16" name="Picture 15" descr="A close-up of a graph&#10;&#10;AI-generated content may be incorrect.">
            <a:extLst>
              <a:ext uri="{FF2B5EF4-FFF2-40B4-BE49-F238E27FC236}">
                <a16:creationId xmlns:a16="http://schemas.microsoft.com/office/drawing/2014/main" id="{2597B308-1926-E592-F288-4226BC62B1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63039" y="4974772"/>
            <a:ext cx="1945161" cy="1800000"/>
          </a:xfrm>
          <a:prstGeom prst="rect">
            <a:avLst/>
          </a:prstGeom>
        </p:spPr>
      </p:pic>
      <p:pic>
        <p:nvPicPr>
          <p:cNvPr id="18" name="Picture 17" descr="A close-up of a graph&#10;&#10;AI-generated content may be incorrect.">
            <a:extLst>
              <a:ext uri="{FF2B5EF4-FFF2-40B4-BE49-F238E27FC236}">
                <a16:creationId xmlns:a16="http://schemas.microsoft.com/office/drawing/2014/main" id="{4F89F3EA-3ABD-BE39-4EE0-91D2D19A20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0743" y="1662414"/>
            <a:ext cx="1945161" cy="1800000"/>
          </a:xfrm>
          <a:prstGeom prst="rect">
            <a:avLst/>
          </a:prstGeom>
        </p:spPr>
      </p:pic>
      <p:pic>
        <p:nvPicPr>
          <p:cNvPr id="20" name="Picture 19" descr="A close-up of a graph&#10;&#10;AI-generated content may be incorrect.">
            <a:extLst>
              <a:ext uri="{FF2B5EF4-FFF2-40B4-BE49-F238E27FC236}">
                <a16:creationId xmlns:a16="http://schemas.microsoft.com/office/drawing/2014/main" id="{D413FBAA-0C71-0D0A-BF26-4B2F9D526F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83521" y="3462414"/>
            <a:ext cx="1945161" cy="1800000"/>
          </a:xfrm>
          <a:prstGeom prst="rect">
            <a:avLst/>
          </a:prstGeom>
        </p:spPr>
      </p:pic>
      <p:pic>
        <p:nvPicPr>
          <p:cNvPr id="22" name="Picture 21" descr="A graph of a layer&#10;&#10;AI-generated content may be incorrect.">
            <a:extLst>
              <a:ext uri="{FF2B5EF4-FFF2-40B4-BE49-F238E27FC236}">
                <a16:creationId xmlns:a16="http://schemas.microsoft.com/office/drawing/2014/main" id="{EF5D5789-A3B0-517D-A128-CD2CFDF59E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83521" y="5058000"/>
            <a:ext cx="1945161" cy="1800000"/>
          </a:xfrm>
          <a:prstGeom prst="rect">
            <a:avLst/>
          </a:prstGeom>
        </p:spPr>
      </p:pic>
      <p:pic>
        <p:nvPicPr>
          <p:cNvPr id="24" name="Picture 23" descr="A screen shot of a graph&#10;&#10;AI-generated content may be incorrect.">
            <a:extLst>
              <a:ext uri="{FF2B5EF4-FFF2-40B4-BE49-F238E27FC236}">
                <a16:creationId xmlns:a16="http://schemas.microsoft.com/office/drawing/2014/main" id="{80C022A0-621B-1E57-9F1C-78001AFEDF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46839" y="1613077"/>
            <a:ext cx="1945161" cy="1800000"/>
          </a:xfrm>
          <a:prstGeom prst="rect">
            <a:avLst/>
          </a:prstGeom>
        </p:spPr>
      </p:pic>
      <p:pic>
        <p:nvPicPr>
          <p:cNvPr id="25" name="Picture 24" descr="A screen shot of a graph&#10;&#10;AI-generated content may be incorrect.">
            <a:extLst>
              <a:ext uri="{FF2B5EF4-FFF2-40B4-BE49-F238E27FC236}">
                <a16:creationId xmlns:a16="http://schemas.microsoft.com/office/drawing/2014/main" id="{0F986052-D98A-D866-E45E-CB214D9E0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74763" r="6309"/>
          <a:stretch>
            <a:fillRect/>
          </a:stretch>
        </p:blipFill>
        <p:spPr>
          <a:xfrm>
            <a:off x="4201749" y="5038176"/>
            <a:ext cx="1868994" cy="1800000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F4E7264E-304E-D070-11F4-ABCD7AB659C9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74763" r="6309"/>
          <a:stretch>
            <a:fillRect/>
          </a:stretch>
        </p:blipFill>
        <p:spPr>
          <a:xfrm>
            <a:off x="8377845" y="1702391"/>
            <a:ext cx="1868994" cy="180000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E598D8-0B0C-DD0A-A800-8A051CD0FA53}"/>
              </a:ext>
            </a:extLst>
          </p:cNvPr>
          <p:cNvCxnSpPr/>
          <p:nvPr/>
        </p:nvCxnSpPr>
        <p:spPr>
          <a:xfrm flipH="1" flipV="1">
            <a:off x="3975671" y="1426292"/>
            <a:ext cx="15249" cy="543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D80327-72DD-E382-AFB6-48F4E346545E}"/>
              </a:ext>
            </a:extLst>
          </p:cNvPr>
          <p:cNvCxnSpPr/>
          <p:nvPr/>
        </p:nvCxnSpPr>
        <p:spPr>
          <a:xfrm flipH="1" flipV="1">
            <a:off x="8208931" y="1426292"/>
            <a:ext cx="15249" cy="543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9047011-7DE0-82DC-046D-8ACAA69346FB}"/>
              </a:ext>
            </a:extLst>
          </p:cNvPr>
          <p:cNvSpPr txBox="1"/>
          <p:nvPr/>
        </p:nvSpPr>
        <p:spPr>
          <a:xfrm>
            <a:off x="472895" y="1382244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FD4975-464F-6752-003A-68ACDE341AE4}"/>
              </a:ext>
            </a:extLst>
          </p:cNvPr>
          <p:cNvSpPr txBox="1"/>
          <p:nvPr/>
        </p:nvSpPr>
        <p:spPr>
          <a:xfrm>
            <a:off x="2549770" y="1394883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1AAFC7-2119-902A-EFF1-B7BD5C58F33F}"/>
              </a:ext>
            </a:extLst>
          </p:cNvPr>
          <p:cNvSpPr txBox="1"/>
          <p:nvPr/>
        </p:nvSpPr>
        <p:spPr>
          <a:xfrm>
            <a:off x="4508864" y="1282015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89E4D2-B765-787E-312A-CC8472F8273F}"/>
              </a:ext>
            </a:extLst>
          </p:cNvPr>
          <p:cNvSpPr txBox="1"/>
          <p:nvPr/>
        </p:nvSpPr>
        <p:spPr>
          <a:xfrm>
            <a:off x="6585739" y="1294654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4B1A80-D6EC-65B9-323D-B11F771ED2B6}"/>
              </a:ext>
            </a:extLst>
          </p:cNvPr>
          <p:cNvSpPr txBox="1"/>
          <p:nvPr/>
        </p:nvSpPr>
        <p:spPr>
          <a:xfrm>
            <a:off x="8579085" y="1269376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82B907-6366-EFE8-95C9-691325BBAB0C}"/>
              </a:ext>
            </a:extLst>
          </p:cNvPr>
          <p:cNvSpPr txBox="1"/>
          <p:nvPr/>
        </p:nvSpPr>
        <p:spPr>
          <a:xfrm>
            <a:off x="10655960" y="1282015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970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7B305-16D5-E79C-3708-FE5DE986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FEMM Field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64F31D-5EB5-32E9-CC37-6590CE3F7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46" y="1450656"/>
            <a:ext cx="5628543" cy="4237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5F989-A1BD-056D-DC93-F833A0559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4368" y="3961227"/>
            <a:ext cx="2286981" cy="20156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ECED5E-5DA9-0C25-3BAE-CD0942767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818" y="196041"/>
            <a:ext cx="3713354" cy="352424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0627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232</Words>
  <Application>Microsoft Macintosh PowerPoint</Application>
  <PresentationFormat>Widescreen</PresentationFormat>
  <Paragraphs>64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LION Update</vt:lpstr>
      <vt:lpstr>Plan Outlined</vt:lpstr>
      <vt:lpstr>Experimental RCF</vt:lpstr>
      <vt:lpstr>Default Beamline RCF</vt:lpstr>
      <vt:lpstr>Bayesian Optimisation</vt:lpstr>
      <vt:lpstr>Optimal Shifts and Tilts </vt:lpstr>
      <vt:lpstr>Optimal Shifts and Tilts RCF</vt:lpstr>
      <vt:lpstr>Verify BDSim (Effect of Scattering)</vt:lpstr>
      <vt:lpstr>FEMM Field</vt:lpstr>
      <vt:lpstr>FEMM Field</vt:lpstr>
      <vt:lpstr>FEMM Field  (Downsampling)</vt:lpstr>
      <vt:lpstr>FEMM Field (Downsampling)</vt:lpstr>
      <vt:lpstr>FEMM Field RCF</vt:lpstr>
      <vt:lpstr>PowerPoint Presentation</vt:lpstr>
      <vt:lpstr>Bugs in Parallel BDSim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1</cp:revision>
  <dcterms:created xsi:type="dcterms:W3CDTF">2026-02-11T18:15:49Z</dcterms:created>
  <dcterms:modified xsi:type="dcterms:W3CDTF">2026-02-12T13:16:34Z</dcterms:modified>
</cp:coreProperties>
</file>