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7"/>
  </p:notesMasterIdLst>
  <p:sldIdLst>
    <p:sldId id="256" r:id="rId2"/>
    <p:sldId id="257" r:id="rId3"/>
    <p:sldId id="258" r:id="rId4"/>
    <p:sldId id="259" r:id="rId5"/>
    <p:sldId id="261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>
    <p:restoredLeft sz="5574"/>
    <p:restoredTop sz="94633"/>
  </p:normalViewPr>
  <p:slideViewPr>
    <p:cSldViewPr snapToGrid="0">
      <p:cViewPr varScale="1">
        <p:scale>
          <a:sx n="126" d="100"/>
          <a:sy n="126" d="100"/>
        </p:scale>
        <p:origin x="208" y="20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370EACA-45FC-B448-9A05-1EDC259FDB83}" type="datetimeFigureOut">
              <a:rPr lang="en-US" smtClean="0"/>
              <a:t>11/18/25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6C6F7DF-CACC-C84C-A236-CF82035B85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87017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6C6F7DF-CACC-C84C-A236-CF82035B8580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369807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6C6F7DF-CACC-C84C-A236-CF82035B8580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97287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17779" y="802298"/>
            <a:ext cx="8637073" cy="2541431"/>
          </a:xfrm>
        </p:spPr>
        <p:txBody>
          <a:bodyPr bIns="0" anchor="b">
            <a:normAutofit/>
          </a:bodyPr>
          <a:lstStyle>
            <a:lvl1pPr algn="l">
              <a:defRPr sz="66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17780" y="3531204"/>
            <a:ext cx="8637072" cy="977621"/>
          </a:xfrm>
        </p:spPr>
        <p:txBody>
          <a:bodyPr tIns="91440" bIns="91440">
            <a:normAutofit/>
          </a:bodyPr>
          <a:lstStyle>
            <a:lvl1pPr marL="0" indent="0" algn="l">
              <a:buNone/>
              <a:defRPr sz="1800" b="0" cap="all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16500" y="329307"/>
            <a:ext cx="4973915" cy="30920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37664" y="798973"/>
            <a:ext cx="811019" cy="503578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417780" y="3528542"/>
            <a:ext cx="863707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26" name="Straight Connector 25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39111" y="798973"/>
            <a:ext cx="1615742" cy="465988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44672" y="798973"/>
            <a:ext cx="7828830" cy="4659889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9439111" y="798973"/>
            <a:ext cx="0" cy="4659889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971519" y="5547"/>
            <a:ext cx="11220481" cy="549251"/>
          </a:xfrm>
        </p:spPr>
        <p:txBody>
          <a:bodyPr/>
          <a:lstStyle>
            <a:lvl1pPr>
              <a:defRPr cap="none"/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570824"/>
            <a:ext cx="12191999" cy="6281617"/>
          </a:xfrm>
        </p:spPr>
        <p:txBody>
          <a:bodyPr anchor="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0" y="0"/>
            <a:ext cx="947596" cy="357305"/>
          </a:xfrm>
        </p:spPr>
        <p:txBody>
          <a:bodyPr anchor="ctr"/>
          <a:lstStyle>
            <a:lvl1pPr algn="l">
              <a:defRPr/>
            </a:lvl1pPr>
          </a:lstStyle>
          <a:p>
            <a:pPr algn="l"/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33" name="Straight Connector 32"/>
          <p:cNvCxnSpPr>
            <a:cxnSpLocks/>
          </p:cNvCxnSpPr>
          <p:nvPr/>
        </p:nvCxnSpPr>
        <p:spPr>
          <a:xfrm>
            <a:off x="971519" y="562811"/>
            <a:ext cx="11220481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4239" y="1756130"/>
            <a:ext cx="8643154" cy="1887950"/>
          </a:xfrm>
        </p:spPr>
        <p:txBody>
          <a:bodyPr anchor="b">
            <a:normAutofit/>
          </a:bodyPr>
          <a:lstStyle>
            <a:lvl1pPr algn="l">
              <a:defRPr sz="36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4239" y="3806195"/>
            <a:ext cx="8630446" cy="1012929"/>
          </a:xfrm>
        </p:spPr>
        <p:txBody>
          <a:bodyPr tIns="91440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454239" y="3804985"/>
            <a:ext cx="8630446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9217" y="804889"/>
            <a:ext cx="9605635" cy="1059305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47331" y="2010878"/>
            <a:ext cx="4645152" cy="3448595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13771" y="2017343"/>
            <a:ext cx="4645152" cy="3441520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35" name="Straight Connector 3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191" y="804163"/>
            <a:ext cx="9607661" cy="1056319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191" y="2019549"/>
            <a:ext cx="4645152" cy="80194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47191" y="2824269"/>
            <a:ext cx="4645152" cy="264445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12362" y="2023003"/>
            <a:ext cx="4645152" cy="80223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12362" y="2821491"/>
            <a:ext cx="4645152" cy="263737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29" name="Straight Connector 28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25" name="Straight Connector 2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671" y="798973"/>
            <a:ext cx="3273099" cy="2247117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43714" y="798974"/>
            <a:ext cx="6012470" cy="4658826"/>
          </a:xfrm>
        </p:spPr>
        <p:txBody>
          <a:bodyPr anchor="ctr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44671" y="3205491"/>
            <a:ext cx="3275013" cy="2248181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17" name="Straight Connector 16"/>
          <p:cNvCxnSpPr/>
          <p:nvPr/>
        </p:nvCxnSpPr>
        <p:spPr>
          <a:xfrm>
            <a:off x="1448280" y="3205491"/>
            <a:ext cx="3269490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7477387" y="482170"/>
            <a:ext cx="4074533" cy="5149101"/>
            <a:chOff x="7477387" y="482170"/>
            <a:chExt cx="4074533" cy="5149101"/>
          </a:xfrm>
        </p:grpSpPr>
        <p:sp>
          <p:nvSpPr>
            <p:cNvPr id="18" name="Rectangle 17"/>
            <p:cNvSpPr/>
            <p:nvPr/>
          </p:nvSpPr>
          <p:spPr bwMode="black">
            <a:xfrm>
              <a:off x="7477387" y="482170"/>
              <a:ext cx="4074533" cy="5149101"/>
            </a:xfrm>
            <a:prstGeom prst="rect">
              <a:avLst/>
            </a:prstGeom>
            <a:gradFill>
              <a:gsLst>
                <a:gs pos="0">
                  <a:srgbClr val="000001"/>
                </a:gs>
                <a:gs pos="100000">
                  <a:srgbClr val="191919"/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 bwMode="blackWhite">
            <a:xfrm>
              <a:off x="7790446" y="812506"/>
              <a:ext cx="3450289" cy="4466452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1206" y="1129513"/>
            <a:ext cx="5532328" cy="1830584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124389" y="1122542"/>
            <a:ext cx="2791171" cy="3866327"/>
          </a:xfrm>
          <a:solidFill>
            <a:schemeClr val="bg1">
              <a:lumMod val="8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50329" y="3145992"/>
            <a:ext cx="5524404" cy="2003742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447382" y="5469856"/>
            <a:ext cx="5527351" cy="320123"/>
          </a:xfr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447382" y="318640"/>
            <a:ext cx="5541004" cy="32093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31" name="Straight Connector 30"/>
          <p:cNvCxnSpPr/>
          <p:nvPr/>
        </p:nvCxnSpPr>
        <p:spPr>
          <a:xfrm>
            <a:off x="1447382" y="3143605"/>
            <a:ext cx="5527351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2019476"/>
            <a:ext cx="12192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 bwMode="black">
          <a:xfrm>
            <a:off x="0" y="6126480"/>
            <a:ext cx="12192000" cy="7429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51579" y="804519"/>
            <a:ext cx="9603275" cy="10492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1579" y="2015732"/>
            <a:ext cx="9603275" cy="34506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51579" y="329307"/>
            <a:ext cx="5938836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0060" y="798973"/>
            <a:ext cx="811019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800">
                <a:solidFill>
                  <a:schemeClr val="accent1"/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6128413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0" i="0" kern="1200" cap="all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8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4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D47806-B80C-8FCD-ED85-B44A5B59D8A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b="1" cap="none" dirty="0"/>
              <a:t>Stars in the </a:t>
            </a:r>
            <a:r>
              <a:rPr lang="en-US" b="1" cap="none" dirty="0" err="1"/>
              <a:t>PoPLaR</a:t>
            </a:r>
            <a:r>
              <a:rPr lang="en-US" b="1" cap="none" dirty="0"/>
              <a:t> beam line on SCAPA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8D1301D-3D40-E902-FEBB-1723BCC5953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3BC8B72-C317-E5D8-F6B2-7CC945C153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1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74D759F-7161-D110-E9DB-74EA8E8C66D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647673"/>
            <a:ext cx="5704764" cy="32103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26643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blue and green gradient with white text&#10;&#10;AI-generated content may be incorrect.">
            <a:extLst>
              <a:ext uri="{FF2B5EF4-FFF2-40B4-BE49-F238E27FC236}">
                <a16:creationId xmlns:a16="http://schemas.microsoft.com/office/drawing/2014/main" id="{B7C93B9B-D06E-A40A-DE8C-2362A116AB9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166" y="620477"/>
            <a:ext cx="5646669" cy="4237961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B1010DD-D84E-8DD3-B784-28404F4CCB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 star from 30Oct25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B717B78-230B-AA95-7A54-279EFEB28BA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4814370"/>
            <a:ext cx="5728835" cy="1927902"/>
          </a:xfrm>
        </p:spPr>
        <p:txBody>
          <a:bodyPr/>
          <a:lstStyle/>
          <a:p>
            <a:r>
              <a:rPr lang="en-US" dirty="0"/>
              <a:t>Black dot marks </a:t>
            </a:r>
            <a:r>
              <a:rPr lang="en-US" dirty="0" err="1"/>
              <a:t>centre</a:t>
            </a:r>
            <a:r>
              <a:rPr lang="en-US" dirty="0"/>
              <a:t> of beam line on </a:t>
            </a:r>
            <a:r>
              <a:rPr lang="en-US" dirty="0" err="1"/>
              <a:t>lanex</a:t>
            </a:r>
            <a:endParaRPr lang="en-US" dirty="0"/>
          </a:p>
          <a:p>
            <a:r>
              <a:rPr lang="en-US" dirty="0"/>
              <a:t>Count 8 lines radiating from focus:</a:t>
            </a:r>
          </a:p>
          <a:p>
            <a:pPr lvl="1"/>
            <a:r>
              <a:rPr lang="en-US" dirty="0"/>
              <a:t>Colin “witness lines”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2E37A80-7528-2A5B-6627-855C077E9B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6D22F896-40B5-4ADD-8801-0D06FADFA095}" type="slidenum">
              <a:rPr lang="en-US" smtClean="0"/>
              <a:pPr algn="l"/>
              <a:t>2</a:t>
            </a:fld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82E263EE-F15F-8656-E198-E0F289139E5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63167" y="620477"/>
            <a:ext cx="5628543" cy="4237961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84EDFDC3-DBD2-E665-72CC-00459DBFE002}"/>
              </a:ext>
            </a:extLst>
          </p:cNvPr>
          <p:cNvSpPr txBox="1">
            <a:spLocks/>
          </p:cNvSpPr>
          <p:nvPr/>
        </p:nvSpPr>
        <p:spPr>
          <a:xfrm>
            <a:off x="6463167" y="4858438"/>
            <a:ext cx="5728835" cy="1927902"/>
          </a:xfrm>
          <a:prstGeom prst="rect">
            <a:avLst/>
          </a:prstGeom>
          <a:solidFill>
            <a:schemeClr val="bg2"/>
          </a:solidFill>
        </p:spPr>
        <p:txBody>
          <a:bodyPr vert="horz" lIns="91440" tIns="45720" rIns="91440" bIns="45720" rtlCol="0" anchor="t">
            <a:normAutofit fontScale="70000" lnSpcReduction="20000"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800" kern="1200" cap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400" kern="1200" cap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White lines:</a:t>
            </a:r>
          </a:p>
          <a:p>
            <a:pPr lvl="1">
              <a:spcBef>
                <a:spcPts val="0"/>
              </a:spcBef>
            </a:pPr>
            <a:r>
              <a:rPr lang="en-US" dirty="0"/>
              <a:t>2 drawn “by eye” through witness lines</a:t>
            </a:r>
          </a:p>
          <a:p>
            <a:pPr lvl="1">
              <a:spcBef>
                <a:spcPts val="0"/>
              </a:spcBef>
            </a:pPr>
            <a:r>
              <a:rPr lang="en-US" dirty="0"/>
              <a:t>Central line drawn at 45</a:t>
            </a:r>
            <a:r>
              <a:rPr lang="en-US" baseline="30000" dirty="0"/>
              <a:t>o</a:t>
            </a:r>
            <a:r>
              <a:rPr lang="en-US" dirty="0"/>
              <a:t>, i.e. through </a:t>
            </a:r>
            <a:r>
              <a:rPr lang="en-US" dirty="0" err="1"/>
              <a:t>centre</a:t>
            </a:r>
            <a:r>
              <a:rPr lang="en-US" dirty="0"/>
              <a:t> of pole tip</a:t>
            </a:r>
          </a:p>
          <a:p>
            <a:r>
              <a:rPr lang="en-US" dirty="0"/>
              <a:t>Green lines:</a:t>
            </a:r>
          </a:p>
          <a:p>
            <a:pPr lvl="1">
              <a:spcBef>
                <a:spcPts val="0"/>
              </a:spcBef>
            </a:pPr>
            <a:r>
              <a:rPr lang="en-US" dirty="0"/>
              <a:t>Lines of equal length drawn on top of white lines</a:t>
            </a:r>
          </a:p>
          <a:p>
            <a:r>
              <a:rPr lang="en-US" dirty="0"/>
              <a:t>Red Line</a:t>
            </a:r>
          </a:p>
          <a:p>
            <a:pPr lvl="1">
              <a:spcBef>
                <a:spcPts val="0"/>
              </a:spcBef>
            </a:pPr>
            <a:r>
              <a:rPr lang="en-US" dirty="0"/>
              <a:t>Length half of green lines, positioned at end of green lines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7CF5D7E-1EB7-A202-5763-3C342A006D98}"/>
              </a:ext>
            </a:extLst>
          </p:cNvPr>
          <p:cNvSpPr txBox="1"/>
          <p:nvPr/>
        </p:nvSpPr>
        <p:spPr>
          <a:xfrm>
            <a:off x="949516" y="6292608"/>
            <a:ext cx="4913589" cy="36933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b="1" dirty="0"/>
              <a:t>Witness lines have angular separation of 30</a:t>
            </a:r>
            <a:r>
              <a:rPr lang="en-US" b="1" baseline="30000" dirty="0"/>
              <a:t>o</a:t>
            </a:r>
          </a:p>
        </p:txBody>
      </p:sp>
    </p:spTree>
    <p:extLst>
      <p:ext uri="{BB962C8B-B14F-4D97-AF65-F5344CB8AC3E}">
        <p14:creationId xmlns:p14="http://schemas.microsoft.com/office/powerpoint/2010/main" val="22498161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A4DA11-1D3B-48B9-DC0A-363FE46DBA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Permanent magnet quadrupoles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4AD3FED-3E5F-5A18-1DFF-8304C27E01A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5156701"/>
            <a:ext cx="12191999" cy="1464384"/>
          </a:xfrm>
          <a:solidFill>
            <a:schemeClr val="bg2"/>
          </a:solidFill>
        </p:spPr>
        <p:txBody>
          <a:bodyPr/>
          <a:lstStyle/>
          <a:p>
            <a:r>
              <a:rPr lang="en-US" dirty="0"/>
              <a:t>12 segments: each subtending 30</a:t>
            </a:r>
            <a:r>
              <a:rPr lang="en-US" baseline="30000" dirty="0"/>
              <a:t>o</a:t>
            </a:r>
            <a:r>
              <a:rPr lang="en-US" dirty="0"/>
              <a:t> </a:t>
            </a:r>
          </a:p>
          <a:p>
            <a:r>
              <a:rPr lang="en-US" dirty="0"/>
              <a:t>4 pole pieces; steel, magnetized by </a:t>
            </a:r>
            <a:r>
              <a:rPr lang="en-US" dirty="0" err="1"/>
              <a:t>neighbouring</a:t>
            </a:r>
            <a:r>
              <a:rPr lang="en-US" dirty="0"/>
              <a:t> magnet blocks</a:t>
            </a:r>
          </a:p>
          <a:p>
            <a:r>
              <a:rPr lang="en-US" dirty="0"/>
              <a:t>Pole pieces for </a:t>
            </a:r>
            <a:r>
              <a:rPr lang="en-US" dirty="0" err="1"/>
              <a:t>PoPLaR</a:t>
            </a:r>
            <a:r>
              <a:rPr lang="en-US" dirty="0"/>
              <a:t> do not have tuning holes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C339D24-D218-1D17-AF18-2C9BF59F7A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6D22F896-40B5-4ADD-8801-0D06FADFA095}" type="slidenum">
              <a:rPr lang="en-US" smtClean="0"/>
              <a:pPr algn="l"/>
              <a:t>3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0F3BA4C-9270-13FC-3C59-F69EC932A90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36729" y="643675"/>
            <a:ext cx="4779698" cy="4536287"/>
          </a:xfrm>
          <a:prstGeom prst="rect">
            <a:avLst/>
          </a:prstGeom>
          <a:solidFill>
            <a:schemeClr val="accent2"/>
          </a:solidFill>
          <a:ln>
            <a:solidFill>
              <a:schemeClr val="accent1"/>
            </a:solidFill>
          </a:ln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2C251D7B-45EA-9D63-FC31-058173E8E81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00625" y="643675"/>
            <a:ext cx="4627512" cy="5878191"/>
          </a:xfrm>
          <a:prstGeom prst="rect">
            <a:avLst/>
          </a:prstGeo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5102908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291337-7E52-A780-C58F-885ECF69A4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Field maps obtained by fitting measurements at DL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DC3D274-37CD-D259-F920-55F4C8B2A22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5343180"/>
            <a:ext cx="12191999" cy="1366091"/>
          </a:xfrm>
          <a:solidFill>
            <a:schemeClr val="bg2"/>
          </a:solidFill>
        </p:spPr>
        <p:txBody>
          <a:bodyPr>
            <a:normAutofit/>
          </a:bodyPr>
          <a:lstStyle/>
          <a:p>
            <a:r>
              <a:rPr lang="en-US" dirty="0"/>
              <a:t>Good quadrupole field out to 4 mm</a:t>
            </a:r>
          </a:p>
          <a:p>
            <a:r>
              <a:rPr lang="en-US" dirty="0"/>
              <a:t>Bore 10 mm; beam (over-) fills aperture; so, consider impact of field close to pole pieces/magnet blocks</a:t>
            </a:r>
          </a:p>
          <a:p>
            <a:pPr lvl="1"/>
            <a:r>
              <a:rPr lang="en-US" dirty="0"/>
              <a:t>Calvin’s early insight!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429AD0E-4F4F-D28B-09FB-3EF7886095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6D22F896-40B5-4ADD-8801-0D06FADFA095}" type="slidenum">
              <a:rPr lang="en-US" smtClean="0"/>
              <a:pPr algn="l"/>
              <a:t>4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069A992-2929-B17A-B62F-5051C25F6C2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320" y="613075"/>
            <a:ext cx="4658117" cy="4728963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7" name="Picture 6" descr="A graph of a function&#10;&#10;AI-generated content may be incorrect.">
            <a:extLst>
              <a:ext uri="{FF2B5EF4-FFF2-40B4-BE49-F238E27FC236}">
                <a16:creationId xmlns:a16="http://schemas.microsoft.com/office/drawing/2014/main" id="{9F1AE23D-EE36-4257-805B-BC0A519E8B4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35101" y="613074"/>
            <a:ext cx="7312830" cy="4728963"/>
          </a:xfrm>
          <a:prstGeom prst="rect">
            <a:avLst/>
          </a:prstGeom>
          <a:ln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2215296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5DCB04-D3F2-7739-C657-0C18F9AC2D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Field close to interface between pole tip and magnet block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784D07C-C0A4-82A3-52D9-B59DC9CACA4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5268840"/>
            <a:ext cx="12191999" cy="1583601"/>
          </a:xfrm>
          <a:solidFill>
            <a:schemeClr val="bg2"/>
          </a:solidFill>
        </p:spPr>
        <p:txBody>
          <a:bodyPr>
            <a:normAutofit fontScale="85000" lnSpcReduction="20000"/>
          </a:bodyPr>
          <a:lstStyle/>
          <a:p>
            <a:r>
              <a:rPr lang="en-US" dirty="0"/>
              <a:t>In </a:t>
            </a:r>
            <a:r>
              <a:rPr lang="en-US" dirty="0" err="1"/>
              <a:t>neighbourhood</a:t>
            </a:r>
            <a:r>
              <a:rPr lang="en-US" dirty="0"/>
              <a:t> of pole seem to find field tangent to circumference of bore</a:t>
            </a:r>
          </a:p>
          <a:p>
            <a:r>
              <a:rPr lang="en-US" dirty="0"/>
              <a:t>No present in </a:t>
            </a:r>
            <a:r>
              <a:rPr lang="en-US" dirty="0" err="1"/>
              <a:t>neighbourhood</a:t>
            </a:r>
            <a:r>
              <a:rPr lang="en-US" dirty="0"/>
              <a:t> of magnet blocks because flux contained in material</a:t>
            </a:r>
          </a:p>
          <a:p>
            <a:r>
              <a:rPr lang="en-US" dirty="0"/>
              <a:t>Causes particles to be bent either into material (and lost) or across bore</a:t>
            </a:r>
          </a:p>
          <a:p>
            <a:r>
              <a:rPr lang="en-US" dirty="0"/>
              <a:t>8 such locations, would produce witness lines in 4 pairs, each pair separated by 30</a:t>
            </a:r>
            <a:r>
              <a:rPr lang="en-US" baseline="30000" dirty="0"/>
              <a:t>o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8C89461-9266-3BB6-68D5-F67E4CA897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6D22F896-40B5-4ADD-8801-0D06FADFA095}" type="slidenum">
              <a:rPr lang="en-US" smtClean="0"/>
              <a:pPr algn="l"/>
              <a:t>5</a:t>
            </a:fld>
            <a:endParaRPr lang="en-US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3DE7DF5E-2A04-AA62-10A8-A4B49D7E37C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24980" y="626234"/>
            <a:ext cx="5190339" cy="4574536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C36B7BBD-C0AC-6444-3271-09BA3D9A350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36729" y="643675"/>
            <a:ext cx="4779698" cy="4536287"/>
          </a:xfrm>
          <a:prstGeom prst="rect">
            <a:avLst/>
          </a:prstGeom>
          <a:solidFill>
            <a:schemeClr val="accent2"/>
          </a:solidFill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4188725526"/>
      </p:ext>
    </p:extLst>
  </p:cSld>
  <p:clrMapOvr>
    <a:masterClrMapping/>
  </p:clrMapOvr>
</p:sld>
</file>

<file path=ppt/theme/theme1.xml><?xml version="1.0" encoding="utf-8"?>
<a:theme xmlns:a="http://schemas.openxmlformats.org/drawingml/2006/main" name="Gallery">
  <a:themeElements>
    <a:clrScheme name="Gallery">
      <a:dk1>
        <a:sysClr val="windowText" lastClr="000000"/>
      </a:dk1>
      <a:lt1>
        <a:sysClr val="window" lastClr="FFFFFF"/>
      </a:lt1>
      <a:dk2>
        <a:srgbClr val="454545"/>
      </a:dk2>
      <a:lt2>
        <a:srgbClr val="DFDBD5"/>
      </a:lt2>
      <a:accent1>
        <a:srgbClr val="B71E42"/>
      </a:accent1>
      <a:accent2>
        <a:srgbClr val="DE478E"/>
      </a:accent2>
      <a:accent3>
        <a:srgbClr val="BC72F0"/>
      </a:accent3>
      <a:accent4>
        <a:srgbClr val="795FAF"/>
      </a:accent4>
      <a:accent5>
        <a:srgbClr val="586EA6"/>
      </a:accent5>
      <a:accent6>
        <a:srgbClr val="6892A0"/>
      </a:accent6>
      <a:hlink>
        <a:srgbClr val="FA2B5C"/>
      </a:hlink>
      <a:folHlink>
        <a:srgbClr val="BC658E"/>
      </a:folHlink>
    </a:clrScheme>
    <a:fontScheme name="Gallery">
      <a:majorFont>
        <a:latin typeface="Gill Sans MT" panose="020B0502020104020203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Gallery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allery" id="{BBFCD31E-59A1-489D-B089-A3EAD7CAE12E}" vid="{F5E91637-A7B6-4E27-B710-77DA7014EE1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Gallery</Template>
  <TotalTime>84</TotalTime>
  <Words>240</Words>
  <Application>Microsoft Macintosh PowerPoint</Application>
  <PresentationFormat>Widescreen</PresentationFormat>
  <Paragraphs>33</Paragraphs>
  <Slides>5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Aptos</vt:lpstr>
      <vt:lpstr>Arial</vt:lpstr>
      <vt:lpstr>Gill Sans MT</vt:lpstr>
      <vt:lpstr>Gallery</vt:lpstr>
      <vt:lpstr>Stars in the PoPLaR beam line on SCAPA</vt:lpstr>
      <vt:lpstr>Example star from 30Oct25</vt:lpstr>
      <vt:lpstr>Permanent magnet quadrupoles</vt:lpstr>
      <vt:lpstr>Field maps obtained by fitting measurements at DL</vt:lpstr>
      <vt:lpstr>Field close to interface between pole tip and magnet block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Long, Kenneth (STFC,RAL,PPD)</dc:creator>
  <cp:lastModifiedBy>Long, Kenneth (STFC,RAL,PPD)</cp:lastModifiedBy>
  <cp:revision>6</cp:revision>
  <dcterms:created xsi:type="dcterms:W3CDTF">2025-10-31T07:58:41Z</dcterms:created>
  <dcterms:modified xsi:type="dcterms:W3CDTF">2025-11-18T11:06:09Z</dcterms:modified>
</cp:coreProperties>
</file>