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445" r:id="rId2"/>
    <p:sldId id="267" r:id="rId3"/>
    <p:sldId id="447" r:id="rId4"/>
    <p:sldId id="263" r:id="rId5"/>
    <p:sldId id="301" r:id="rId6"/>
    <p:sldId id="448" r:id="rId7"/>
    <p:sldId id="256" r:id="rId8"/>
    <p:sldId id="272" r:id="rId9"/>
    <p:sldId id="271" r:id="rId10"/>
    <p:sldId id="286" r:id="rId11"/>
    <p:sldId id="282" r:id="rId12"/>
    <p:sldId id="28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32"/>
  </p:normalViewPr>
  <p:slideViewPr>
    <p:cSldViewPr snapToGrid="0">
      <p:cViewPr varScale="1">
        <p:scale>
          <a:sx n="102" d="100"/>
          <a:sy n="102" d="100"/>
        </p:scale>
        <p:origin x="9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528CD-25B0-9944-A7B4-D9F7CE09FE9B}" type="datetimeFigureOut">
              <a:rPr lang="en-US" smtClean="0"/>
              <a:t>1/12/24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34DE3-F695-F644-B203-04A18CD47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71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98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38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89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BC0E-B61B-394B-96A3-BEA4B9914D8B}" type="slidenum">
              <a:rPr lang="en-IL" smtClean="0"/>
              <a:t>4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84550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95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7DD4D-C3EF-D0DB-AD00-9A90D5FC0C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76414B-3705-7233-31B1-F96EAE32CA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14E88-3491-D07A-C0DF-898C7AF6D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92E754-5CF3-FEB0-0202-12EAA2BD5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C87CC-1564-24C5-06A2-B308B1871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2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0A794-5435-3A0B-E9D0-B0D4A9DA2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840644-6219-A56B-2E7F-B9E0C890F7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A8E13-488D-C04B-E6A1-6E38FDA19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C712E-8F86-CDAF-4563-9BED3F456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1FB9C-FEDB-48BB-5B5E-32FCB4E31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316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C51CCB-0878-5714-265F-ED4600AF2F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502E19-5EEA-11E2-46A9-D14E3428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4D3AF-FCF4-07DB-0932-EB0D6402E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683C7-436C-1C09-FA36-9498614B5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DB2F1-357B-BB16-1AE5-B5826FA90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91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5CCC7-2E3E-53ED-239C-29F9E93AA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A1984-16E5-7B7D-7050-A0A6F7A37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E9D85-8E73-404B-8C58-B90B0A4A3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DAFAA-C9C1-0195-26A5-4158A173E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AD36D-F6EE-BDE1-4882-A7BC57BDF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48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DB094-F75A-1412-9F74-20380E4E9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E229A1-0B67-144E-5DCF-38097B23F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0FB5E8-C87E-B7A7-3FFB-242206D58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CDC768-1A55-E0A6-7B98-859BB5CCA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47BBC-A3FB-A497-9516-823E27552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28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1DC02-5617-D851-EAEB-550BEBBE1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8E520-0FEC-A6D7-9ADC-BC51B014A7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ADE5F7-EBA3-3F76-8FA8-6B4B34AF9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3FEADD-D854-F416-07FC-81F823F81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3D4932-0D71-760E-214F-D0E0DFCFA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8CD2D1-6330-6C4D-50A8-365154F7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171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5DF2F-948E-6BB0-D403-649D70E9A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A1D3FE-AD48-FEAE-BB8C-AF01749FB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6DF9A8-539A-DB9A-5912-6283E8676B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DD2D20-B796-DE26-7384-3A51614A1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DE4B0C-9814-BF3F-5A46-5683FB0848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0B1564-A2A3-1498-82B4-5E0229351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60B63F-6B62-F889-2A5B-1B81CBC61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28CDF8-FEC5-4107-8AFA-7333E2B32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77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42013-E58F-D09E-4B8E-711662C36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8ECBDC-0806-2CA0-0250-790A9434E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516F51-7395-55A7-F72B-35E057E5C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DC2A57-10E5-1652-4F2C-993D3DB47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5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8F2F8C-631E-66AE-17BE-AF52A7DCD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92BD1A-B146-20EA-B79D-D0BB50103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4928F-7391-3AF8-8FD7-05E005B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3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883C6-758E-1A30-B080-3F7ACC9BE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6C8A7-356B-2FE1-F554-F8CC1B6EE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F8AAB0-D5A9-140E-B7E8-83F431BF1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50127D-7227-0B96-920F-47C0025E2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BA842-4D52-D0A5-4E1F-59D42BC45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0FAB0E-1711-5032-35C1-8C6E047EF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97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7A52F-127F-2062-688F-AFCB54127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B05884-802D-2D26-6D9C-3D615E9257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4FD305-C7DE-6D2B-ED60-5FBB40A41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863A29-4F55-6B00-3ADF-3457B0F8D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25BE0B-DF13-1EF4-BCF6-5EBAB7C06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3F86D5-3A7C-E3BC-4C40-03B9D68D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3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3BDD40-84FC-91B9-626C-A57D541AF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4A454C-11A3-35D5-C8E7-947346516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BC036-78FC-ED06-4659-A47D55BD7C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857FE-54DD-A645-9BB8-9D62726A2287}" type="datetimeFigureOut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1C244-8066-01E4-9510-6BBD8BE43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7AE4B-0E57-4365-DE07-3C53E95888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D989E-1BC5-5746-B4E1-001BEE101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5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A9F612-6283-DBE6-53BA-24CD18CF923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7A1EE965-4048-4955-0E56-F4E265521B1B}"/>
              </a:ext>
            </a:extLst>
          </p:cNvPr>
          <p:cNvSpPr txBox="1">
            <a:spLocks/>
          </p:cNvSpPr>
          <p:nvPr/>
        </p:nvSpPr>
        <p:spPr>
          <a:xfrm>
            <a:off x="838200" y="4892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LION beamline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A4D16CA-4B07-6580-5CFC-F159F03C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</a:t>
            </a:fld>
            <a:endParaRPr lang="en-US"/>
          </a:p>
        </p:txBody>
      </p:sp>
      <p:pic>
        <p:nvPicPr>
          <p:cNvPr id="22" name="Picture 2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37EA4-FCE9-1D82-13C6-1593763169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969" t="21873" r="38162" b="50858"/>
          <a:stretch/>
        </p:blipFill>
        <p:spPr>
          <a:xfrm>
            <a:off x="901161" y="2233776"/>
            <a:ext cx="10045513" cy="351259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E2DD4BD-282C-746D-8BAD-334133AC4EC3}"/>
              </a:ext>
            </a:extLst>
          </p:cNvPr>
          <p:cNvSpPr txBox="1"/>
          <p:nvPr/>
        </p:nvSpPr>
        <p:spPr>
          <a:xfrm>
            <a:off x="892403" y="3709598"/>
            <a:ext cx="1324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10 mm bore diameter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47A2A0-D0E3-7196-EA33-4EF0D73F8450}"/>
              </a:ext>
            </a:extLst>
          </p:cNvPr>
          <p:cNvSpPr txBox="1"/>
          <p:nvPr/>
        </p:nvSpPr>
        <p:spPr>
          <a:xfrm>
            <a:off x="1387736" y="2617483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60.34 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EB3D0F-CD3D-961D-3018-76E54C2A63BF}"/>
              </a:ext>
            </a:extLst>
          </p:cNvPr>
          <p:cNvSpPr txBox="1"/>
          <p:nvPr/>
        </p:nvSpPr>
        <p:spPr>
          <a:xfrm>
            <a:off x="2163441" y="2233776"/>
            <a:ext cx="1013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55.77 mm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A29F45-B4F3-E7F9-A65F-0C2CAE3361F5}"/>
              </a:ext>
            </a:extLst>
          </p:cNvPr>
          <p:cNvCxnSpPr/>
          <p:nvPr/>
        </p:nvCxnSpPr>
        <p:spPr>
          <a:xfrm>
            <a:off x="1988962" y="2616066"/>
            <a:ext cx="345989" cy="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DBE092C-3E98-2C98-C1F8-E0B1F0AC35F5}"/>
              </a:ext>
            </a:extLst>
          </p:cNvPr>
          <p:cNvCxnSpPr>
            <a:cxnSpLocks/>
          </p:cNvCxnSpPr>
          <p:nvPr/>
        </p:nvCxnSpPr>
        <p:spPr>
          <a:xfrm>
            <a:off x="2732315" y="2618308"/>
            <a:ext cx="6591671" cy="20031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002748D-935A-E35F-12CF-B6CB99DD2EEE}"/>
              </a:ext>
            </a:extLst>
          </p:cNvPr>
          <p:cNvSpPr txBox="1"/>
          <p:nvPr/>
        </p:nvSpPr>
        <p:spPr>
          <a:xfrm>
            <a:off x="5368556" y="2258593"/>
            <a:ext cx="1254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1728.59 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F868EA3-C46C-FCBA-04D2-46DAB28409D3}"/>
              </a:ext>
            </a:extLst>
          </p:cNvPr>
          <p:cNvCxnSpPr>
            <a:cxnSpLocks/>
          </p:cNvCxnSpPr>
          <p:nvPr/>
        </p:nvCxnSpPr>
        <p:spPr>
          <a:xfrm flipH="1" flipV="1">
            <a:off x="2877572" y="5171744"/>
            <a:ext cx="1073351" cy="3359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CB5E4D8-4B2C-C81E-87B3-DEE62B7D5068}"/>
              </a:ext>
            </a:extLst>
          </p:cNvPr>
          <p:cNvSpPr txBox="1"/>
          <p:nvPr/>
        </p:nvSpPr>
        <p:spPr>
          <a:xfrm>
            <a:off x="1700054" y="5415027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332 T/m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7DBED88-DDB5-EB4F-887F-F78502A38733}"/>
              </a:ext>
            </a:extLst>
          </p:cNvPr>
          <p:cNvSpPr txBox="1"/>
          <p:nvPr/>
        </p:nvSpPr>
        <p:spPr>
          <a:xfrm>
            <a:off x="2567558" y="5416541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318.5 T/m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AAFC1A-0CD5-FDEC-40BA-7DFC36311741}"/>
              </a:ext>
            </a:extLst>
          </p:cNvPr>
          <p:cNvSpPr txBox="1"/>
          <p:nvPr/>
        </p:nvSpPr>
        <p:spPr>
          <a:xfrm>
            <a:off x="3714675" y="5035991"/>
            <a:ext cx="227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2x </a:t>
            </a:r>
            <a:r>
              <a:rPr lang="en-US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quadropole</a:t>
            </a:r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magnets for focusing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6F8904-937E-23B2-7F98-B1FB17EF4508}"/>
              </a:ext>
            </a:extLst>
          </p:cNvPr>
          <p:cNvSpPr txBox="1"/>
          <p:nvPr/>
        </p:nvSpPr>
        <p:spPr>
          <a:xfrm>
            <a:off x="7098000" y="4507899"/>
            <a:ext cx="1839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Kapton &amp; </a:t>
            </a:r>
            <a:r>
              <a:rPr lang="en-US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aluminium</a:t>
            </a:r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foil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E0982548-2192-87D3-D506-1EB1857BA3C6}"/>
              </a:ext>
            </a:extLst>
          </p:cNvPr>
          <p:cNvSpPr/>
          <p:nvPr/>
        </p:nvSpPr>
        <p:spPr>
          <a:xfrm rot="5400000">
            <a:off x="7925885" y="4595096"/>
            <a:ext cx="182026" cy="1173891"/>
          </a:xfrm>
          <a:prstGeom prst="rightBrac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0397E0-088B-17E2-DC86-06321FB90F77}"/>
              </a:ext>
            </a:extLst>
          </p:cNvPr>
          <p:cNvSpPr txBox="1"/>
          <p:nvPr/>
        </p:nvSpPr>
        <p:spPr>
          <a:xfrm>
            <a:off x="7158234" y="5224256"/>
            <a:ext cx="1839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exit window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4C7573E-D414-EB27-13F1-408A8ADD2C83}"/>
              </a:ext>
            </a:extLst>
          </p:cNvPr>
          <p:cNvCxnSpPr>
            <a:cxnSpLocks/>
          </p:cNvCxnSpPr>
          <p:nvPr/>
        </p:nvCxnSpPr>
        <p:spPr>
          <a:xfrm flipV="1">
            <a:off x="8670731" y="4506727"/>
            <a:ext cx="653255" cy="2863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3AB9419-F4CF-D66F-7148-199E5C53D7A3}"/>
              </a:ext>
            </a:extLst>
          </p:cNvPr>
          <p:cNvCxnSpPr>
            <a:cxnSpLocks/>
          </p:cNvCxnSpPr>
          <p:nvPr/>
        </p:nvCxnSpPr>
        <p:spPr>
          <a:xfrm flipH="1">
            <a:off x="9982200" y="3460035"/>
            <a:ext cx="261348" cy="3600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BA5CFB2-FF43-D7B5-7107-83061DB3E964}"/>
              </a:ext>
            </a:extLst>
          </p:cNvPr>
          <p:cNvSpPr txBox="1"/>
          <p:nvPr/>
        </p:nvSpPr>
        <p:spPr>
          <a:xfrm>
            <a:off x="9836477" y="3059411"/>
            <a:ext cx="1839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SmartPhantom</a:t>
            </a:r>
            <a:endParaRPr lang="en-US" sz="1600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CE4A118-AFF8-09D4-D526-1003D469F2B3}"/>
              </a:ext>
            </a:extLst>
          </p:cNvPr>
          <p:cNvCxnSpPr>
            <a:cxnSpLocks/>
          </p:cNvCxnSpPr>
          <p:nvPr/>
        </p:nvCxnSpPr>
        <p:spPr>
          <a:xfrm>
            <a:off x="2334951" y="2616066"/>
            <a:ext cx="407773" cy="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DE563F-F1F9-124F-BBED-BA9A4B368B8D}"/>
              </a:ext>
            </a:extLst>
          </p:cNvPr>
          <p:cNvCxnSpPr>
            <a:cxnSpLocks/>
          </p:cNvCxnSpPr>
          <p:nvPr/>
        </p:nvCxnSpPr>
        <p:spPr>
          <a:xfrm flipH="1" flipV="1">
            <a:off x="2407165" y="5272395"/>
            <a:ext cx="1573065" cy="2377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7A3E4D2-6F27-F884-845A-D8706E3D4ED8}"/>
              </a:ext>
            </a:extLst>
          </p:cNvPr>
          <p:cNvCxnSpPr>
            <a:cxnSpLocks/>
          </p:cNvCxnSpPr>
          <p:nvPr/>
        </p:nvCxnSpPr>
        <p:spPr>
          <a:xfrm>
            <a:off x="9321092" y="2636600"/>
            <a:ext cx="172711" cy="86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81C8911-C3D2-A93D-42AD-BF7F114A04ED}"/>
              </a:ext>
            </a:extLst>
          </p:cNvPr>
          <p:cNvCxnSpPr>
            <a:cxnSpLocks/>
          </p:cNvCxnSpPr>
          <p:nvPr/>
        </p:nvCxnSpPr>
        <p:spPr>
          <a:xfrm>
            <a:off x="9493803" y="2636600"/>
            <a:ext cx="172711" cy="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3E8DA30-9F17-2269-1869-C0567B1E91AF}"/>
              </a:ext>
            </a:extLst>
          </p:cNvPr>
          <p:cNvSpPr txBox="1"/>
          <p:nvPr/>
        </p:nvSpPr>
        <p:spPr>
          <a:xfrm>
            <a:off x="9329850" y="2267902"/>
            <a:ext cx="1013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10 mm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191E64-FF0B-5CD6-5119-9AD0B9BC87C2}"/>
              </a:ext>
            </a:extLst>
          </p:cNvPr>
          <p:cNvSpPr txBox="1"/>
          <p:nvPr/>
        </p:nvSpPr>
        <p:spPr>
          <a:xfrm>
            <a:off x="9475573" y="2721376"/>
            <a:ext cx="1013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20 mm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59D09FE-E11D-92C7-6900-40A0F0B9DF5F}"/>
              </a:ext>
            </a:extLst>
          </p:cNvPr>
          <p:cNvCxnSpPr>
            <a:cxnSpLocks/>
          </p:cNvCxnSpPr>
          <p:nvPr/>
        </p:nvCxnSpPr>
        <p:spPr>
          <a:xfrm flipH="1" flipV="1">
            <a:off x="9523469" y="4793089"/>
            <a:ext cx="297738" cy="2806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5B61458-9A4C-4FBA-095C-D01FF05CAD21}"/>
              </a:ext>
            </a:extLst>
          </p:cNvPr>
          <p:cNvSpPr txBox="1"/>
          <p:nvPr/>
        </p:nvSpPr>
        <p:spPr>
          <a:xfrm>
            <a:off x="9451715" y="4953812"/>
            <a:ext cx="1839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Collimator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307F384-36F8-C56B-0BF3-96BE87F2328F}"/>
              </a:ext>
            </a:extLst>
          </p:cNvPr>
          <p:cNvCxnSpPr>
            <a:cxnSpLocks/>
          </p:cNvCxnSpPr>
          <p:nvPr/>
        </p:nvCxnSpPr>
        <p:spPr>
          <a:xfrm flipV="1">
            <a:off x="1873882" y="4697831"/>
            <a:ext cx="326627" cy="25067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6BABDE2-7DDC-1280-6446-DEEC92432C23}"/>
              </a:ext>
            </a:extLst>
          </p:cNvPr>
          <p:cNvSpPr txBox="1"/>
          <p:nvPr/>
        </p:nvSpPr>
        <p:spPr>
          <a:xfrm>
            <a:off x="662817" y="4921751"/>
            <a:ext cx="1839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Shielding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FD49AB-1417-9715-F321-372330A212FA}"/>
              </a:ext>
            </a:extLst>
          </p:cNvPr>
          <p:cNvSpPr/>
          <p:nvPr/>
        </p:nvSpPr>
        <p:spPr>
          <a:xfrm>
            <a:off x="905539" y="1683319"/>
            <a:ext cx="10036755" cy="5791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38AFD9D5-1C5D-8B64-5502-38B27B782A10}"/>
              </a:ext>
            </a:extLst>
          </p:cNvPr>
          <p:cNvSpPr/>
          <p:nvPr/>
        </p:nvSpPr>
        <p:spPr>
          <a:xfrm rot="16200000">
            <a:off x="5484934" y="-1429715"/>
            <a:ext cx="405398" cy="7266918"/>
          </a:xfrm>
          <a:prstGeom prst="rightBrac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C4B05A19-9761-A726-1BF6-6D1250ED6AA9}"/>
              </a:ext>
            </a:extLst>
          </p:cNvPr>
          <p:cNvSpPr/>
          <p:nvPr/>
        </p:nvSpPr>
        <p:spPr>
          <a:xfrm rot="16200000">
            <a:off x="9453328" y="1876966"/>
            <a:ext cx="405398" cy="652351"/>
          </a:xfrm>
          <a:prstGeom prst="rightBrac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4C79241-42D3-D8C6-9EC5-52B8711E816B}"/>
              </a:ext>
            </a:extLst>
          </p:cNvPr>
          <p:cNvSpPr txBox="1"/>
          <p:nvPr/>
        </p:nvSpPr>
        <p:spPr>
          <a:xfrm>
            <a:off x="5025243" y="1665475"/>
            <a:ext cx="1324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vacuum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8EF7A7-B939-D1EA-734E-85C85E0A19D8}"/>
              </a:ext>
            </a:extLst>
          </p:cNvPr>
          <p:cNvSpPr txBox="1"/>
          <p:nvPr/>
        </p:nvSpPr>
        <p:spPr>
          <a:xfrm>
            <a:off x="9004125" y="1660768"/>
            <a:ext cx="1324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air</a:t>
            </a:r>
          </a:p>
        </p:txBody>
      </p:sp>
      <p:pic>
        <p:nvPicPr>
          <p:cNvPr id="1026" name="Picture 2" descr="Welcome to BDSIM's documentation! — BDSIM 1.7.5 documentation">
            <a:extLst>
              <a:ext uri="{FF2B5EF4-FFF2-40B4-BE49-F238E27FC236}">
                <a16:creationId xmlns:a16="http://schemas.microsoft.com/office/drawing/2014/main" id="{C3C5ECB1-486A-08CE-B4CA-64EC7DC10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6343" y="322623"/>
            <a:ext cx="1502642" cy="77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053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CF3E9-4EDA-AB8B-586C-BD51FA9DD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LION beamline: 12 MeV beam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44C497-4E3A-E295-B98C-5FC9F2AC8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77081"/>
            <a:ext cx="5232663" cy="42289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0C2C639-7CB7-0768-986B-2BF694460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1977081"/>
            <a:ext cx="4083907" cy="404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661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CF3E9-4EDA-AB8B-586C-BD51FA9DD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292" y="0"/>
            <a:ext cx="10515600" cy="1325563"/>
          </a:xfrm>
        </p:spPr>
        <p:txBody>
          <a:bodyPr/>
          <a:lstStyle/>
          <a:p>
            <a:r>
              <a:rPr lang="en-US" dirty="0"/>
              <a:t>LION beamline 12 MeV beam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674B6E-620B-FA1F-53A3-390F22451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095" y="4741154"/>
            <a:ext cx="7387281" cy="21168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F0D37C-E399-8B42-6C27-54F80A06A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095" y="2874744"/>
            <a:ext cx="7387281" cy="20635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3A78E18-5E07-3827-9EF1-8513E251E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6095" y="840529"/>
            <a:ext cx="7387281" cy="220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08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CF3E9-4EDA-AB8B-586C-BD51FA9DD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LION beamline &amp; Matrix Array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54689A-8989-2FDD-4C16-04595028B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1456"/>
            <a:ext cx="6321851" cy="38058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589B94-CE56-14D7-05D4-12468E61AD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1571" y="2411456"/>
            <a:ext cx="6480429" cy="38058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62F01D-7378-BBE8-F1D0-3EAA06A8C5D3}"/>
              </a:ext>
            </a:extLst>
          </p:cNvPr>
          <p:cNvSpPr txBox="1"/>
          <p:nvPr/>
        </p:nvSpPr>
        <p:spPr>
          <a:xfrm>
            <a:off x="2570204" y="209534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12 MeV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49D281-ADBB-81FB-6FB7-86916FC5BF81}"/>
              </a:ext>
            </a:extLst>
          </p:cNvPr>
          <p:cNvSpPr txBox="1"/>
          <p:nvPr/>
        </p:nvSpPr>
        <p:spPr>
          <a:xfrm>
            <a:off x="7792997" y="209534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20 MeV</a:t>
            </a:r>
          </a:p>
        </p:txBody>
      </p:sp>
    </p:spTree>
    <p:extLst>
      <p:ext uri="{BB962C8B-B14F-4D97-AF65-F5344CB8AC3E}">
        <p14:creationId xmlns:p14="http://schemas.microsoft.com/office/powerpoint/2010/main" val="4015896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DD8E642B-32AB-0AAB-8953-487F758E096C}"/>
              </a:ext>
            </a:extLst>
          </p:cNvPr>
          <p:cNvSpPr/>
          <p:nvPr/>
        </p:nvSpPr>
        <p:spPr>
          <a:xfrm>
            <a:off x="1371106" y="5645702"/>
            <a:ext cx="8914864" cy="2621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12221A-6BDD-0B5F-F008-B3E1EB9A6709}"/>
              </a:ext>
            </a:extLst>
          </p:cNvPr>
          <p:cNvSpPr/>
          <p:nvPr/>
        </p:nvSpPr>
        <p:spPr>
          <a:xfrm>
            <a:off x="0" y="625520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2050" name="Picture 2" descr="Geant4 Logo | geant4.web.cern.ch">
            <a:extLst>
              <a:ext uri="{FF2B5EF4-FFF2-40B4-BE49-F238E27FC236}">
                <a16:creationId xmlns:a16="http://schemas.microsoft.com/office/drawing/2014/main" id="{60335395-0732-9B3C-DDB0-83F69C540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837" y="171459"/>
            <a:ext cx="2338678" cy="77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66E04335-10B3-B3ED-D399-D7C81D0FE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4994E1-6E08-7443-C21B-E071248B466A}"/>
              </a:ext>
            </a:extLst>
          </p:cNvPr>
          <p:cNvSpPr txBox="1"/>
          <p:nvPr/>
        </p:nvSpPr>
        <p:spPr>
          <a:xfrm>
            <a:off x="6549520" y="3637819"/>
            <a:ext cx="713161" cy="295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15 mm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025075-85BB-21E8-F6BF-26CEDBC069F2}"/>
              </a:ext>
            </a:extLst>
          </p:cNvPr>
          <p:cNvCxnSpPr>
            <a:cxnSpLocks/>
          </p:cNvCxnSpPr>
          <p:nvPr/>
        </p:nvCxnSpPr>
        <p:spPr>
          <a:xfrm>
            <a:off x="7257152" y="3202682"/>
            <a:ext cx="420109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EDC36032-6B6F-7A89-7BA7-06E82E11F5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267" t="19001" r="44214" b="42244"/>
          <a:stretch/>
        </p:blipFill>
        <p:spPr>
          <a:xfrm>
            <a:off x="6091446" y="1790635"/>
            <a:ext cx="4194524" cy="388798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A587222-D784-E9B8-03A5-F8C480889B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627" t="12923" r="37452" b="35740"/>
          <a:stretch/>
        </p:blipFill>
        <p:spPr>
          <a:xfrm>
            <a:off x="1371106" y="1794075"/>
            <a:ext cx="4970359" cy="388735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A0D3A6C-5758-5A6D-6675-08066F8CED81}"/>
              </a:ext>
            </a:extLst>
          </p:cNvPr>
          <p:cNvGrpSpPr/>
          <p:nvPr/>
        </p:nvGrpSpPr>
        <p:grpSpPr>
          <a:xfrm>
            <a:off x="686801" y="2046013"/>
            <a:ext cx="8960387" cy="3796712"/>
            <a:chOff x="1230662" y="2167745"/>
            <a:chExt cx="9084104" cy="394658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1F862D7-A7CA-B22C-DBFF-5D6FBCF224F1}"/>
                </a:ext>
              </a:extLst>
            </p:cNvPr>
            <p:cNvGrpSpPr/>
            <p:nvPr/>
          </p:nvGrpSpPr>
          <p:grpSpPr>
            <a:xfrm>
              <a:off x="1230662" y="2270266"/>
              <a:ext cx="6114528" cy="3844067"/>
              <a:chOff x="64722" y="2374058"/>
              <a:chExt cx="6896360" cy="4279549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FCDEB0F-9F6E-EBE6-56C6-5B664AB6DD09}"/>
                  </a:ext>
                </a:extLst>
              </p:cNvPr>
              <p:cNvSpPr txBox="1"/>
              <p:nvPr/>
            </p:nvSpPr>
            <p:spPr>
              <a:xfrm>
                <a:off x="64722" y="3949102"/>
                <a:ext cx="1583727" cy="4274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2279"/>
                    </a:solidFill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rPr>
                  <a:t>Beam</a:t>
                </a:r>
                <a:endParaRPr lang="en-US" sz="1400" dirty="0">
                  <a:solidFill>
                    <a:srgbClr val="002279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endParaRPr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38BCAE11-4D17-0BFC-2FDF-93107017FC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25127" y="6274569"/>
                <a:ext cx="341313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BDB376E-D655-5612-C0C3-280DD1F872CD}"/>
                  </a:ext>
                </a:extLst>
              </p:cNvPr>
              <p:cNvSpPr txBox="1"/>
              <p:nvPr/>
            </p:nvSpPr>
            <p:spPr>
              <a:xfrm>
                <a:off x="5469105" y="6172003"/>
                <a:ext cx="1241948" cy="3561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rPr>
                  <a:t>110 mm</a:t>
                </a: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566EF490-CCE8-340B-7BAB-FFEA81BEC7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72733" y="5965042"/>
                <a:ext cx="504027" cy="31989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6AC42D11-97F5-CAEA-4BFA-50492FDA6A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80139" y="2374058"/>
                <a:ext cx="0" cy="349273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EAB49A9-58CC-51D9-7BFB-3CD9A2708092}"/>
                  </a:ext>
                </a:extLst>
              </p:cNvPr>
              <p:cNvSpPr txBox="1"/>
              <p:nvPr/>
            </p:nvSpPr>
            <p:spPr>
              <a:xfrm>
                <a:off x="5719134" y="4256821"/>
                <a:ext cx="1241948" cy="3561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rPr>
                  <a:t>110 mm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02C051A-78FE-F6C9-DF46-AF79A70091F0}"/>
                  </a:ext>
                </a:extLst>
              </p:cNvPr>
              <p:cNvSpPr txBox="1"/>
              <p:nvPr/>
            </p:nvSpPr>
            <p:spPr>
              <a:xfrm>
                <a:off x="3120822" y="6297437"/>
                <a:ext cx="1241948" cy="3561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rPr>
                  <a:t>110 mm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0CA1579-4354-7414-BD9E-15FABAADFF09}"/>
                </a:ext>
              </a:extLst>
            </p:cNvPr>
            <p:cNvSpPr txBox="1"/>
            <p:nvPr/>
          </p:nvSpPr>
          <p:spPr>
            <a:xfrm>
              <a:off x="4353873" y="2167745"/>
              <a:ext cx="1375145" cy="351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Aluminium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3A8012A-29F6-FF9E-7ECA-37CA83FFC480}"/>
                </a:ext>
              </a:extLst>
            </p:cNvPr>
            <p:cNvSpPr txBox="1"/>
            <p:nvPr/>
          </p:nvSpPr>
          <p:spPr>
            <a:xfrm>
              <a:off x="8913879" y="3142700"/>
              <a:ext cx="14008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Kapton entry window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ACA4021B-4A38-1D6D-6D10-F619C9979D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21359" y="3685036"/>
              <a:ext cx="339287" cy="30777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B67AF8A-1E6B-5BE2-6B49-2D44D86463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58530" y="3719968"/>
              <a:ext cx="0" cy="44422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B85FDF0-E4DF-06FE-AF33-CF48004EFC6F}"/>
                </a:ext>
              </a:extLst>
            </p:cNvPr>
            <p:cNvSpPr txBox="1"/>
            <p:nvPr/>
          </p:nvSpPr>
          <p:spPr>
            <a:xfrm>
              <a:off x="7861121" y="3768014"/>
              <a:ext cx="716692" cy="319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15 mm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B9D23F4-5857-5C19-F474-068DF11F48F4}"/>
                </a:ext>
              </a:extLst>
            </p:cNvPr>
            <p:cNvCxnSpPr>
              <a:cxnSpLocks/>
            </p:cNvCxnSpPr>
            <p:nvPr/>
          </p:nvCxnSpPr>
          <p:spPr>
            <a:xfrm>
              <a:off x="2353225" y="3901945"/>
              <a:ext cx="563238" cy="0"/>
            </a:xfrm>
            <a:prstGeom prst="straightConnector1">
              <a:avLst/>
            </a:prstGeom>
            <a:ln w="38100">
              <a:solidFill>
                <a:srgbClr val="00227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9897741-C6D5-6411-644D-A22490AE0D39}"/>
                </a:ext>
              </a:extLst>
            </p:cNvPr>
            <p:cNvSpPr txBox="1"/>
            <p:nvPr/>
          </p:nvSpPr>
          <p:spPr>
            <a:xfrm>
              <a:off x="4547176" y="4629383"/>
              <a:ext cx="988540" cy="351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Water</a:t>
              </a:r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34CBE40-18B1-A4D3-A60D-B9F67A5072D3}"/>
              </a:ext>
            </a:extLst>
          </p:cNvPr>
          <p:cNvCxnSpPr>
            <a:cxnSpLocks/>
          </p:cNvCxnSpPr>
          <p:nvPr/>
        </p:nvCxnSpPr>
        <p:spPr>
          <a:xfrm>
            <a:off x="6549520" y="3235618"/>
            <a:ext cx="198135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ACC2BD6F-BE4A-7E90-8467-B4802348424A}"/>
              </a:ext>
            </a:extLst>
          </p:cNvPr>
          <p:cNvSpPr txBox="1"/>
          <p:nvPr/>
        </p:nvSpPr>
        <p:spPr>
          <a:xfrm>
            <a:off x="6362926" y="2859236"/>
            <a:ext cx="706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 mm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27BC0D-23D9-C63D-986C-EE6B630A2749}"/>
              </a:ext>
            </a:extLst>
          </p:cNvPr>
          <p:cNvSpPr txBox="1"/>
          <p:nvPr/>
        </p:nvSpPr>
        <p:spPr>
          <a:xfrm flipH="1">
            <a:off x="5720535" y="3489215"/>
            <a:ext cx="370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AAF9DF-5027-AF62-E86C-DB0EC92CE8A9}"/>
              </a:ext>
            </a:extLst>
          </p:cNvPr>
          <p:cNvSpPr txBox="1"/>
          <p:nvPr/>
        </p:nvSpPr>
        <p:spPr>
          <a:xfrm>
            <a:off x="3555278" y="5176633"/>
            <a:ext cx="402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Z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B5E465-96C2-A710-908C-59D495EF1EC7}"/>
              </a:ext>
            </a:extLst>
          </p:cNvPr>
          <p:cNvSpPr txBox="1"/>
          <p:nvPr/>
        </p:nvSpPr>
        <p:spPr>
          <a:xfrm>
            <a:off x="5635954" y="5187594"/>
            <a:ext cx="628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X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26AD065-6B40-9241-E02F-7703CC534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SmartPhantom</a:t>
            </a:r>
            <a:endParaRPr lang="en-AU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633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DD8E642B-32AB-0AAB-8953-487F758E096C}"/>
              </a:ext>
            </a:extLst>
          </p:cNvPr>
          <p:cNvSpPr/>
          <p:nvPr/>
        </p:nvSpPr>
        <p:spPr>
          <a:xfrm>
            <a:off x="1371106" y="5645702"/>
            <a:ext cx="8914864" cy="2621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12221A-6BDD-0B5F-F008-B3E1EB9A6709}"/>
              </a:ext>
            </a:extLst>
          </p:cNvPr>
          <p:cNvSpPr/>
          <p:nvPr/>
        </p:nvSpPr>
        <p:spPr>
          <a:xfrm>
            <a:off x="0" y="625520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66E04335-10B3-B3ED-D399-D7C81D0FE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3</a:t>
            </a:fld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26AD065-6B40-9241-E02F-7703CC534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Transducers</a:t>
            </a:r>
          </a:p>
        </p:txBody>
      </p:sp>
      <p:pic>
        <p:nvPicPr>
          <p:cNvPr id="19" name="Picture 18" descr="A white plastic fork with a long handle&#10;&#10;Description automatically generated">
            <a:extLst>
              <a:ext uri="{FF2B5EF4-FFF2-40B4-BE49-F238E27FC236}">
                <a16:creationId xmlns:a16="http://schemas.microsoft.com/office/drawing/2014/main" id="{7C4728FB-4FA0-0D64-8EEF-D10622768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11903"/>
            <a:ext cx="3634946" cy="1914147"/>
          </a:xfrm>
          <a:prstGeom prst="rect">
            <a:avLst/>
          </a:prstGeom>
        </p:spPr>
      </p:pic>
      <p:pic>
        <p:nvPicPr>
          <p:cNvPr id="27" name="Picture 26" descr="A table with text and numbers&#10;&#10;Description automatically generated">
            <a:extLst>
              <a:ext uri="{FF2B5EF4-FFF2-40B4-BE49-F238E27FC236}">
                <a16:creationId xmlns:a16="http://schemas.microsoft.com/office/drawing/2014/main" id="{57AF55C9-8E7F-1E32-19A1-34AFC052BE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4199"/>
          <a:stretch/>
        </p:blipFill>
        <p:spPr>
          <a:xfrm>
            <a:off x="1344583" y="3832059"/>
            <a:ext cx="2236818" cy="263743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7D25520-765F-3371-C5F4-44CDAE64B34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79" t="30452" r="50298" b="25348"/>
          <a:stretch/>
        </p:blipFill>
        <p:spPr>
          <a:xfrm>
            <a:off x="5156536" y="1404030"/>
            <a:ext cx="3147883" cy="259739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1CC014C-7F5B-D2B5-A730-617B0BD3B2CA}"/>
              </a:ext>
            </a:extLst>
          </p:cNvPr>
          <p:cNvSpPr txBox="1"/>
          <p:nvPr/>
        </p:nvSpPr>
        <p:spPr>
          <a:xfrm>
            <a:off x="9041367" y="2995053"/>
            <a:ext cx="203886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>?</a:t>
            </a:r>
            <a:endParaRPr lang="en-US" sz="3200" b="1" dirty="0"/>
          </a:p>
          <a:p>
            <a:pPr algn="ctr"/>
            <a:r>
              <a:rPr lang="en-US" sz="2400" b="1" dirty="0"/>
              <a:t>Immersion transducer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43D2B37-A299-4EB0-3C23-053A4B7E33A7}"/>
              </a:ext>
            </a:extLst>
          </p:cNvPr>
          <p:cNvSpPr/>
          <p:nvPr/>
        </p:nvSpPr>
        <p:spPr>
          <a:xfrm>
            <a:off x="727525" y="1833038"/>
            <a:ext cx="1287162" cy="5011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99AD61F1-8A1C-8789-F329-6EBA83579F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5285" y="3946479"/>
            <a:ext cx="3046631" cy="230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907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64923D-00BE-79DC-0068-31B73AEE6E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49" t="9469" r="19811" b="9700"/>
          <a:stretch/>
        </p:blipFill>
        <p:spPr>
          <a:xfrm>
            <a:off x="2257023" y="1878762"/>
            <a:ext cx="3682231" cy="413161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1702A8-5611-8C66-2B52-A87D7D6C0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DE8D136-9504-9763-D052-4D18A4C39351}"/>
              </a:ext>
            </a:extLst>
          </p:cNvPr>
          <p:cNvCxnSpPr>
            <a:cxnSpLocks/>
          </p:cNvCxnSpPr>
          <p:nvPr/>
        </p:nvCxnSpPr>
        <p:spPr>
          <a:xfrm flipV="1">
            <a:off x="2654275" y="4469802"/>
            <a:ext cx="725031" cy="517437"/>
          </a:xfrm>
          <a:prstGeom prst="straightConnector1">
            <a:avLst/>
          </a:prstGeom>
          <a:ln w="76200">
            <a:solidFill>
              <a:srgbClr val="002279"/>
            </a:solidFill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7A020C2-F460-3C71-675B-FC20DE4EECE9}"/>
              </a:ext>
            </a:extLst>
          </p:cNvPr>
          <p:cNvSpPr txBox="1"/>
          <p:nvPr/>
        </p:nvSpPr>
        <p:spPr>
          <a:xfrm>
            <a:off x="1564493" y="4821699"/>
            <a:ext cx="1385059" cy="4205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002279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Beam</a:t>
            </a:r>
            <a:endParaRPr lang="en-US" sz="1467" dirty="0">
              <a:solidFill>
                <a:srgbClr val="002279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261488-244C-63EE-4384-A888287478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57" t="14557"/>
          <a:stretch/>
        </p:blipFill>
        <p:spPr>
          <a:xfrm>
            <a:off x="5771406" y="1722154"/>
            <a:ext cx="4288221" cy="428822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656D749-DAE2-70C4-680B-552E939AA0C1}"/>
              </a:ext>
            </a:extLst>
          </p:cNvPr>
          <p:cNvCxnSpPr>
            <a:cxnSpLocks/>
          </p:cNvCxnSpPr>
          <p:nvPr/>
        </p:nvCxnSpPr>
        <p:spPr>
          <a:xfrm flipH="1">
            <a:off x="8761108" y="2764222"/>
            <a:ext cx="692529" cy="521281"/>
          </a:xfrm>
          <a:prstGeom prst="straightConnector1">
            <a:avLst/>
          </a:prstGeom>
          <a:ln w="76200">
            <a:solidFill>
              <a:srgbClr val="002279"/>
            </a:solidFill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8A8E83D-B13C-B979-FA38-AE287A6A773C}"/>
              </a:ext>
            </a:extLst>
          </p:cNvPr>
          <p:cNvSpPr txBox="1"/>
          <p:nvPr/>
        </p:nvSpPr>
        <p:spPr>
          <a:xfrm>
            <a:off x="9101517" y="2392111"/>
            <a:ext cx="1385059" cy="4205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002279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Beam</a:t>
            </a:r>
            <a:endParaRPr lang="en-US" sz="1467" dirty="0">
              <a:solidFill>
                <a:srgbClr val="002279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9A251AF-D3DD-14ED-EEE2-E51C2217A80F}"/>
              </a:ext>
            </a:extLst>
          </p:cNvPr>
          <p:cNvCxnSpPr>
            <a:cxnSpLocks/>
          </p:cNvCxnSpPr>
          <p:nvPr/>
        </p:nvCxnSpPr>
        <p:spPr>
          <a:xfrm>
            <a:off x="2830787" y="2186153"/>
            <a:ext cx="658648" cy="22476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60C45F6-2931-A18B-3372-2F722B54CE4A}"/>
              </a:ext>
            </a:extLst>
          </p:cNvPr>
          <p:cNvSpPr txBox="1"/>
          <p:nvPr/>
        </p:nvSpPr>
        <p:spPr>
          <a:xfrm>
            <a:off x="1564493" y="1935823"/>
            <a:ext cx="1385059" cy="4205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Camera</a:t>
            </a:r>
            <a:endParaRPr lang="en-US" sz="1467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29FDEA-669A-422A-AA22-9E0272AED923}"/>
              </a:ext>
            </a:extLst>
          </p:cNvPr>
          <p:cNvSpPr txBox="1"/>
          <p:nvPr/>
        </p:nvSpPr>
        <p:spPr>
          <a:xfrm>
            <a:off x="5078876" y="5784672"/>
            <a:ext cx="1385059" cy="4205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Camera</a:t>
            </a:r>
            <a:endParaRPr lang="en-US" sz="1467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0AE6E66-830B-DD19-CC88-7CC34A486C92}"/>
              </a:ext>
            </a:extLst>
          </p:cNvPr>
          <p:cNvCxnSpPr>
            <a:cxnSpLocks/>
          </p:cNvCxnSpPr>
          <p:nvPr/>
        </p:nvCxnSpPr>
        <p:spPr>
          <a:xfrm flipH="1" flipV="1">
            <a:off x="5470891" y="5220669"/>
            <a:ext cx="134627" cy="56400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E844D59-7F29-DB90-E7D5-62BF4BF2D6F2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7572088" y="4469802"/>
            <a:ext cx="636502" cy="141612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467A46C-10BF-BE0F-45AA-B18711FE7544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8208590" y="4349733"/>
            <a:ext cx="317554" cy="153619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D220EED-9912-6D44-B862-697ACAA41482}"/>
              </a:ext>
            </a:extLst>
          </p:cNvPr>
          <p:cNvSpPr txBox="1"/>
          <p:nvPr/>
        </p:nvSpPr>
        <p:spPr>
          <a:xfrm>
            <a:off x="7156464" y="5885929"/>
            <a:ext cx="2104251" cy="4205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Transducer ports</a:t>
            </a:r>
            <a:endParaRPr lang="en-US" sz="1467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AD323FE-C4CF-CB41-FA11-548700C3B749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8109411" y="5273701"/>
            <a:ext cx="99179" cy="61222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0372EC8-746F-21EE-B566-C2DF083819B4}"/>
              </a:ext>
            </a:extLst>
          </p:cNvPr>
          <p:cNvCxnSpPr>
            <a:cxnSpLocks/>
          </p:cNvCxnSpPr>
          <p:nvPr/>
        </p:nvCxnSpPr>
        <p:spPr>
          <a:xfrm>
            <a:off x="2609140" y="5047402"/>
            <a:ext cx="1196051" cy="73727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C72D5FD-B59E-1026-0B91-EB110BEAC0A2}"/>
              </a:ext>
            </a:extLst>
          </p:cNvPr>
          <p:cNvCxnSpPr>
            <a:cxnSpLocks/>
          </p:cNvCxnSpPr>
          <p:nvPr/>
        </p:nvCxnSpPr>
        <p:spPr>
          <a:xfrm flipH="1">
            <a:off x="4008392" y="5177865"/>
            <a:ext cx="1144945" cy="64031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8BD6A05-9A56-7DF2-4DEA-7BA71A2D1C0B}"/>
              </a:ext>
            </a:extLst>
          </p:cNvPr>
          <p:cNvCxnSpPr>
            <a:cxnSpLocks/>
          </p:cNvCxnSpPr>
          <p:nvPr/>
        </p:nvCxnSpPr>
        <p:spPr>
          <a:xfrm>
            <a:off x="2609140" y="3531476"/>
            <a:ext cx="0" cy="112692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572B7B0-14C3-2F8F-EE63-B040E10998F5}"/>
              </a:ext>
            </a:extLst>
          </p:cNvPr>
          <p:cNvSpPr txBox="1"/>
          <p:nvPr/>
        </p:nvSpPr>
        <p:spPr>
          <a:xfrm>
            <a:off x="2546226" y="5479628"/>
            <a:ext cx="1086153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ea typeface="CMU Bright Roman" panose="02000603000000000000" pitchFamily="2" charset="0"/>
                <a:cs typeface="CMU Bright Roman" panose="02000603000000000000" pitchFamily="2" charset="0"/>
              </a:rPr>
              <a:t>110 mm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CCA531B-EBE6-5DA2-F972-F5C66F67609A}"/>
              </a:ext>
            </a:extLst>
          </p:cNvPr>
          <p:cNvSpPr txBox="1"/>
          <p:nvPr/>
        </p:nvSpPr>
        <p:spPr>
          <a:xfrm>
            <a:off x="4466640" y="5506280"/>
            <a:ext cx="1086153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ea typeface="CMU Bright Roman" panose="02000603000000000000" pitchFamily="2" charset="0"/>
                <a:cs typeface="CMU Bright Roman" panose="02000603000000000000" pitchFamily="2" charset="0"/>
              </a:rPr>
              <a:t>110 mm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637204-B126-40F9-A096-482DED1517DB}"/>
              </a:ext>
            </a:extLst>
          </p:cNvPr>
          <p:cNvSpPr txBox="1"/>
          <p:nvPr/>
        </p:nvSpPr>
        <p:spPr>
          <a:xfrm>
            <a:off x="1816105" y="3873251"/>
            <a:ext cx="1086153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>
                <a:ea typeface="CMU Bright Roman" panose="02000603000000000000" pitchFamily="2" charset="0"/>
                <a:cs typeface="CMU Bright Roman" panose="02000603000000000000" pitchFamily="2" charset="0"/>
              </a:rPr>
              <a:t>110 mm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1EB3495-B281-1BD5-F1F8-1C8EFE04918E}"/>
              </a:ext>
            </a:extLst>
          </p:cNvPr>
          <p:cNvSpPr txBox="1"/>
          <p:nvPr/>
        </p:nvSpPr>
        <p:spPr>
          <a:xfrm>
            <a:off x="4610503" y="5675558"/>
            <a:ext cx="402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Z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F68BF97-36E0-6D4C-D82B-AE4ECC89493E}"/>
              </a:ext>
            </a:extLst>
          </p:cNvPr>
          <p:cNvSpPr txBox="1"/>
          <p:nvPr/>
        </p:nvSpPr>
        <p:spPr>
          <a:xfrm>
            <a:off x="2756844" y="5657067"/>
            <a:ext cx="402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X</a:t>
            </a:r>
            <a:endParaRPr lang="en-US" sz="1867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F4F1C82-E0AC-99A0-D47B-97B0BB85E4F8}"/>
              </a:ext>
            </a:extLst>
          </p:cNvPr>
          <p:cNvSpPr txBox="1"/>
          <p:nvPr/>
        </p:nvSpPr>
        <p:spPr>
          <a:xfrm>
            <a:off x="2030212" y="4094939"/>
            <a:ext cx="402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Y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DC85352-A913-BC02-5291-6F1C9BC28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Current Design</a:t>
            </a:r>
          </a:p>
        </p:txBody>
      </p:sp>
    </p:spTree>
    <p:extLst>
      <p:ext uri="{BB962C8B-B14F-4D97-AF65-F5344CB8AC3E}">
        <p14:creationId xmlns:p14="http://schemas.microsoft.com/office/powerpoint/2010/main" val="227510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6" grpId="0"/>
      <p:bldP spid="17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DCBE97-3915-A3A5-53F0-B502CCFDC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34FF45-96E7-E42E-955C-A1067877A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982" y="662678"/>
            <a:ext cx="7832439" cy="553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10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DD8E642B-32AB-0AAB-8953-487F758E096C}"/>
              </a:ext>
            </a:extLst>
          </p:cNvPr>
          <p:cNvSpPr/>
          <p:nvPr/>
        </p:nvSpPr>
        <p:spPr>
          <a:xfrm>
            <a:off x="1371106" y="5645702"/>
            <a:ext cx="8914864" cy="2621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12221A-6BDD-0B5F-F008-B3E1EB9A6709}"/>
              </a:ext>
            </a:extLst>
          </p:cNvPr>
          <p:cNvSpPr/>
          <p:nvPr/>
        </p:nvSpPr>
        <p:spPr>
          <a:xfrm>
            <a:off x="0" y="625520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66E04335-10B3-B3ED-D399-D7C81D0FE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6</a:t>
            </a:fld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26AD065-6B40-9241-E02F-7703CC534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k-Wave </a:t>
            </a:r>
            <a:r>
              <a:rPr lang="en-AU" sz="4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Simulation</a:t>
            </a:r>
            <a:endParaRPr lang="en-AU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062F48-CBD1-F7E1-3615-EAE4E1996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076" y="2421099"/>
            <a:ext cx="4188507" cy="34311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6CC02D-9877-F74D-9A94-932581A7B2AB}"/>
              </a:ext>
            </a:extLst>
          </p:cNvPr>
          <p:cNvSpPr txBox="1"/>
          <p:nvPr/>
        </p:nvSpPr>
        <p:spPr>
          <a:xfrm>
            <a:off x="4916147" y="1690688"/>
            <a:ext cx="1824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20 MeV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4A49C6-2756-5B1A-1921-B5F7B7C03B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452" y="2422109"/>
            <a:ext cx="3399192" cy="34046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4158AA-DBF0-88EE-A495-1F73C4A712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7884" y="2396550"/>
            <a:ext cx="3399192" cy="3455740"/>
          </a:xfrm>
          <a:prstGeom prst="rect">
            <a:avLst/>
          </a:prstGeom>
        </p:spPr>
      </p:pic>
      <p:pic>
        <p:nvPicPr>
          <p:cNvPr id="1026" name="Picture 2" descr="MATLAB Documentation - k-Wave MATLAB Toolbox">
            <a:extLst>
              <a:ext uri="{FF2B5EF4-FFF2-40B4-BE49-F238E27FC236}">
                <a16:creationId xmlns:a16="http://schemas.microsoft.com/office/drawing/2014/main" id="{79FD21B1-BE2A-82C8-51DC-E360DBCA4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2707" y="373380"/>
            <a:ext cx="2110193" cy="65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868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29A5FA4-ABDD-0CEA-C5D4-DB8F753083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0108" y="1862354"/>
            <a:ext cx="9123405" cy="4164227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000" b="1" dirty="0"/>
              <a:t>Phantom: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Air-Kapton-Water entrance window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Aluminium walls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l"/>
            <a:r>
              <a:rPr lang="en-US" sz="2000" b="1" dirty="0"/>
              <a:t>Matrix Array: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Center frequency: 3.5 MHz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Bandwidth: 60%: </a:t>
            </a:r>
            <a:r>
              <a:rPr lang="en-US" sz="2200" dirty="0"/>
              <a:t>Gaussian filter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Distance from the entrance window: 54 mm         12 mm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l"/>
            <a:r>
              <a:rPr lang="en-US" sz="2000" b="1" dirty="0"/>
              <a:t>Noise</a:t>
            </a:r>
            <a:r>
              <a:rPr lang="en-US" sz="2000" dirty="0"/>
              <a:t>: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Electrons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Electronic noise, Gaussian filter, </a:t>
            </a:r>
            <a:r>
              <a:rPr lang="el-GR" sz="2000" dirty="0"/>
              <a:t>σ = 10%</a:t>
            </a:r>
            <a:endParaRPr lang="en-US" sz="2000" dirty="0"/>
          </a:p>
        </p:txBody>
      </p:sp>
      <p:pic>
        <p:nvPicPr>
          <p:cNvPr id="7" name="Picture 2" descr="Mini Green Tick Stamper - SuperStickers">
            <a:extLst>
              <a:ext uri="{FF2B5EF4-FFF2-40B4-BE49-F238E27FC236}">
                <a16:creationId xmlns:a16="http://schemas.microsoft.com/office/drawing/2014/main" id="{75DC76CE-16F4-54FB-1926-320C9AFB1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063" y="2406596"/>
            <a:ext cx="430425" cy="4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ini Green Tick Stamper - SuperStickers">
            <a:extLst>
              <a:ext uri="{FF2B5EF4-FFF2-40B4-BE49-F238E27FC236}">
                <a16:creationId xmlns:a16="http://schemas.microsoft.com/office/drawing/2014/main" id="{63800A21-A8B5-D989-2EC5-10CA48725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214" y="2031385"/>
            <a:ext cx="430425" cy="4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Mini Green Tick Stamper - SuperStickers">
            <a:extLst>
              <a:ext uri="{FF2B5EF4-FFF2-40B4-BE49-F238E27FC236}">
                <a16:creationId xmlns:a16="http://schemas.microsoft.com/office/drawing/2014/main" id="{872B1F72-63DA-7299-85DB-5A0859B87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348" y="3671733"/>
            <a:ext cx="430425" cy="4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Mini Green Tick Stamper - SuperStickers">
            <a:extLst>
              <a:ext uri="{FF2B5EF4-FFF2-40B4-BE49-F238E27FC236}">
                <a16:creationId xmlns:a16="http://schemas.microsoft.com/office/drawing/2014/main" id="{5AB6ADE3-64F2-5F37-881D-AB56522FE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523" y="5010478"/>
            <a:ext cx="430425" cy="4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Mini Green Tick Stamper - SuperStickers">
            <a:extLst>
              <a:ext uri="{FF2B5EF4-FFF2-40B4-BE49-F238E27FC236}">
                <a16:creationId xmlns:a16="http://schemas.microsoft.com/office/drawing/2014/main" id="{F0B08367-051F-8CA3-AC37-E3EFEEB11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148" y="4052722"/>
            <a:ext cx="430425" cy="4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reen Tick And Red Cross Images – Browse 15,476 Stock Photos, Vectors, and  Video | Adobe Stock">
            <a:extLst>
              <a:ext uri="{FF2B5EF4-FFF2-40B4-BE49-F238E27FC236}">
                <a16:creationId xmlns:a16="http://schemas.microsoft.com/office/drawing/2014/main" id="{5CF9341A-3A5A-0584-AD5B-0E7FE5666A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5" t="23210" r="8129" b="21424"/>
          <a:stretch/>
        </p:blipFill>
        <p:spPr bwMode="auto">
          <a:xfrm>
            <a:off x="6013622" y="4148382"/>
            <a:ext cx="333120" cy="34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Mini Green Tick Stamper - SuperStickers">
            <a:extLst>
              <a:ext uri="{FF2B5EF4-FFF2-40B4-BE49-F238E27FC236}">
                <a16:creationId xmlns:a16="http://schemas.microsoft.com/office/drawing/2014/main" id="{51845545-9B6D-2767-1E8A-F472BC41A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761" y="3398830"/>
            <a:ext cx="430425" cy="4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Mini Green Tick Stamper - SuperStickers">
            <a:extLst>
              <a:ext uri="{FF2B5EF4-FFF2-40B4-BE49-F238E27FC236}">
                <a16:creationId xmlns:a16="http://schemas.microsoft.com/office/drawing/2014/main" id="{79AA9FA2-2B9C-5319-7A43-8511902E2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400" y="5353374"/>
            <a:ext cx="430425" cy="4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F57D7B6-0243-7717-CC9C-7C9648D42401}"/>
              </a:ext>
            </a:extLst>
          </p:cNvPr>
          <p:cNvSpPr txBox="1">
            <a:spLocks/>
          </p:cNvSpPr>
          <p:nvPr/>
        </p:nvSpPr>
        <p:spPr>
          <a:xfrm>
            <a:off x="838200" y="505546"/>
            <a:ext cx="10515600" cy="9115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AU" sz="4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k-Wave Simulation</a:t>
            </a:r>
          </a:p>
        </p:txBody>
      </p:sp>
      <p:pic>
        <p:nvPicPr>
          <p:cNvPr id="15" name="Picture 14" descr="A white plastic fork with a long handle&#10;&#10;Description automatically generated">
            <a:extLst>
              <a:ext uri="{FF2B5EF4-FFF2-40B4-BE49-F238E27FC236}">
                <a16:creationId xmlns:a16="http://schemas.microsoft.com/office/drawing/2014/main" id="{A7646D09-50C1-8189-A973-130451AD89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7839" y="2864070"/>
            <a:ext cx="2779159" cy="146349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B7F4A87-0CC9-51E6-FFCE-1AACF3B1E5BF}"/>
              </a:ext>
            </a:extLst>
          </p:cNvPr>
          <p:cNvSpPr/>
          <p:nvPr/>
        </p:nvSpPr>
        <p:spPr>
          <a:xfrm>
            <a:off x="8610600" y="505546"/>
            <a:ext cx="1052384" cy="376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B954BB-0A31-B8FE-5B13-D07891136B90}"/>
              </a:ext>
            </a:extLst>
          </p:cNvPr>
          <p:cNvSpPr/>
          <p:nvPr/>
        </p:nvSpPr>
        <p:spPr>
          <a:xfrm>
            <a:off x="7858897" y="2837021"/>
            <a:ext cx="926757" cy="425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MATLAB Documentation - k-Wave MATLAB Toolbox">
            <a:extLst>
              <a:ext uri="{FF2B5EF4-FFF2-40B4-BE49-F238E27FC236}">
                <a16:creationId xmlns:a16="http://schemas.microsoft.com/office/drawing/2014/main" id="{420D78F8-1FE7-9B43-92A1-C9E3F31C0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2707" y="373380"/>
            <a:ext cx="2110193" cy="65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722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A2AC48B-9397-9286-46D6-ECD4F55DC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59" y="2071316"/>
            <a:ext cx="2888448" cy="28930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21C38F5-5FA8-EC92-E29B-811A69137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025" y="0"/>
            <a:ext cx="6747869" cy="238810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F830121-7669-96DD-20B7-A7DF84B69C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4931" y="4383245"/>
            <a:ext cx="6747869" cy="24801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95368DF-0825-C0C3-82C1-1E9C95DBCE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4931" y="2209425"/>
            <a:ext cx="6747869" cy="238810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D81B499-F29B-CFBC-1B9F-77CD2CF2A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025" y="10732"/>
            <a:ext cx="6747869" cy="238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605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600CAB3-9B64-FCF6-AC25-7A8CAFCCE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17" y="2008411"/>
            <a:ext cx="2794686" cy="28411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3F52D31-7E0A-21BF-FAEB-AE119CAA8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8965" y="4399656"/>
            <a:ext cx="6499654" cy="24336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777997-75B6-93E8-7E1A-2FAE25A1F3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8965" y="2147353"/>
            <a:ext cx="6499654" cy="243363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8FDE399-CE42-8D0C-5B78-0AFD41A917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312"/>
          <a:stretch/>
        </p:blipFill>
        <p:spPr>
          <a:xfrm>
            <a:off x="3148965" y="0"/>
            <a:ext cx="6499654" cy="23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76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1916</TotalTime>
  <Words>164</Words>
  <Application>Microsoft Macintosh PowerPoint</Application>
  <PresentationFormat>Widescreen</PresentationFormat>
  <Paragraphs>77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CMU Bright Roman</vt:lpstr>
      <vt:lpstr>Office Theme</vt:lpstr>
      <vt:lpstr>PowerPoint Presentation</vt:lpstr>
      <vt:lpstr>SmartPhantom</vt:lpstr>
      <vt:lpstr>Transducers</vt:lpstr>
      <vt:lpstr>Current Design</vt:lpstr>
      <vt:lpstr>PowerPoint Presentation</vt:lpstr>
      <vt:lpstr>k-Wave Simulation</vt:lpstr>
      <vt:lpstr>PowerPoint Presentation</vt:lpstr>
      <vt:lpstr>PowerPoint Presentation</vt:lpstr>
      <vt:lpstr>PowerPoint Presentation</vt:lpstr>
      <vt:lpstr>LION beamline: 12 MeV beam</vt:lpstr>
      <vt:lpstr>LION beamline 12 MeV beam</vt:lpstr>
      <vt:lpstr>LION beamline &amp; Matrix Array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Maxouti</dc:creator>
  <cp:lastModifiedBy>Maria Maxouti</cp:lastModifiedBy>
  <cp:revision>767</cp:revision>
  <dcterms:created xsi:type="dcterms:W3CDTF">2023-11-26T14:37:51Z</dcterms:created>
  <dcterms:modified xsi:type="dcterms:W3CDTF">2024-01-12T11:39:24Z</dcterms:modified>
</cp:coreProperties>
</file>