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4FD1AF-4C35-61AA-73D9-6ABD96C17AB2}" v="149" dt="2023-02-23T14:35:24.379"/>
    <p1510:client id="{D5605F17-6441-6CB8-B763-4A2FEEE8F81A}" v="406" dt="2023-02-23T13:32:40.3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12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8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06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5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84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6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7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4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02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64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20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3226" y="2869898"/>
            <a:ext cx="10058400" cy="3566160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ea typeface="+mj-lt"/>
                <a:cs typeface="+mj-lt"/>
              </a:rPr>
              <a:t>Sci-Fi plane update</a:t>
            </a:r>
            <a:endParaRPr lang="en-US">
              <a:latin typeface="Arial"/>
              <a:cs typeface="Arial"/>
            </a:endParaRPr>
          </a:p>
          <a:p>
            <a:br>
              <a:rPr lang="en-US" dirty="0"/>
            </a:br>
            <a:endParaRPr lang="en-US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4213" y="4455621"/>
            <a:ext cx="10058400" cy="1143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Josie McGarrigle, Anthea MacIntosh-LaRocque, Vania Lay</a:t>
            </a:r>
            <a:endParaRPr lang="en-US">
              <a:ea typeface="+mn-lt"/>
              <a:cs typeface="+mn-lt"/>
            </a:endParaRP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FFDF2-FA29-3F40-5F66-0A4D4B446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Scintillating </a:t>
            </a:r>
            <a:r>
              <a:rPr lang="en-US" dirty="0" err="1">
                <a:cs typeface="Calibri Light"/>
              </a:rPr>
              <a:t>Fibre</a:t>
            </a:r>
            <a:r>
              <a:rPr lang="en-US" dirty="0">
                <a:cs typeface="Calibri Light"/>
              </a:rPr>
              <a:t> plane: prototype 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9B502B-EF50-7BB0-03DD-05072AAE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984" y="1899533"/>
            <a:ext cx="2837873" cy="1876602"/>
          </a:xfrm>
          <a:prstGeom prst="rect">
            <a:avLst/>
          </a:prstGeom>
        </p:spPr>
      </p:pic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821A863A-AF09-7707-264B-E1DBF893231B}"/>
              </a:ext>
            </a:extLst>
          </p:cNvPr>
          <p:cNvSpPr>
            <a:spLocks noGrp="1"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C2FBF8-239E-F94C-98AC-3D394B9574D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8C1F1A-693D-66B2-7016-A58E124A76CC}"/>
              </a:ext>
            </a:extLst>
          </p:cNvPr>
          <p:cNvGrpSpPr/>
          <p:nvPr/>
        </p:nvGrpSpPr>
        <p:grpSpPr>
          <a:xfrm>
            <a:off x="857241" y="2038865"/>
            <a:ext cx="5059645" cy="3755063"/>
            <a:chOff x="1069892" y="2038865"/>
            <a:chExt cx="4962180" cy="377278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1E78B4B-1FC8-7964-8BAD-1F9297442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892" y="2038865"/>
              <a:ext cx="3863800" cy="3749739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5DA6DD4-0BEC-DB4D-72AC-F31C8EA9E3D9}"/>
                </a:ext>
              </a:extLst>
            </p:cNvPr>
            <p:cNvCxnSpPr>
              <a:cxnSpLocks/>
            </p:cNvCxnSpPr>
            <p:nvPr/>
          </p:nvCxnSpPr>
          <p:spPr>
            <a:xfrm>
              <a:off x="1244429" y="4807303"/>
              <a:ext cx="0" cy="850547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9">
              <a:extLst>
                <a:ext uri="{FF2B5EF4-FFF2-40B4-BE49-F238E27FC236}">
                  <a16:creationId xmlns:a16="http://schemas.microsoft.com/office/drawing/2014/main" id="{08C3D9CA-4E21-453C-A43D-D135660D743A}"/>
                </a:ext>
              </a:extLst>
            </p:cNvPr>
            <p:cNvSpPr txBox="1"/>
            <p:nvPr/>
          </p:nvSpPr>
          <p:spPr>
            <a:xfrm>
              <a:off x="1209300" y="541927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AU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10mm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56F2AE-7662-4686-2E99-74280A7DE449}"/>
                </a:ext>
              </a:extLst>
            </p:cNvPr>
            <p:cNvSpPr/>
            <p:nvPr/>
          </p:nvSpPr>
          <p:spPr>
            <a:xfrm>
              <a:off x="1470293" y="3429000"/>
              <a:ext cx="346510" cy="960120"/>
            </a:xfrm>
            <a:prstGeom prst="rect">
              <a:avLst/>
            </a:prstGeom>
            <a:noFill/>
            <a:ln w="25400">
              <a:solidFill>
                <a:srgbClr val="C42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/>
            </a:p>
          </p:txBody>
        </p:sp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id="{037B2848-B826-F51B-0967-D266F2F74A64}"/>
                </a:ext>
              </a:extLst>
            </p:cNvPr>
            <p:cNvSpPr txBox="1"/>
            <p:nvPr/>
          </p:nvSpPr>
          <p:spPr>
            <a:xfrm>
              <a:off x="2404130" y="3585894"/>
              <a:ext cx="11713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Grooves for fibres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FB4A10E-F4BA-9CF9-EDF7-785B06F99FAC}"/>
                </a:ext>
              </a:extLst>
            </p:cNvPr>
            <p:cNvCxnSpPr/>
            <p:nvPr/>
          </p:nvCxnSpPr>
          <p:spPr>
            <a:xfrm flipH="1">
              <a:off x="1816803" y="3632136"/>
              <a:ext cx="780623" cy="0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AEFACDD-4BEA-2D39-D63F-5C2BAFD7EDC6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2088333" y="3909060"/>
              <a:ext cx="315797" cy="0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8200FC2-45D9-D73B-4A5D-5AF56805BD1C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 flipV="1">
              <a:off x="3575437" y="3909059"/>
              <a:ext cx="386963" cy="1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8A98646-A803-3B96-AA69-F396C42AD3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75436" y="3632136"/>
              <a:ext cx="827591" cy="1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6">
              <a:extLst>
                <a:ext uri="{FF2B5EF4-FFF2-40B4-BE49-F238E27FC236}">
                  <a16:creationId xmlns:a16="http://schemas.microsoft.com/office/drawing/2014/main" id="{94193989-6AF1-58AD-712B-0BC8F2E9497C}"/>
                </a:ext>
              </a:extLst>
            </p:cNvPr>
            <p:cNvSpPr txBox="1"/>
            <p:nvPr/>
          </p:nvSpPr>
          <p:spPr>
            <a:xfrm>
              <a:off x="1546451" y="2052712"/>
              <a:ext cx="2886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Cavities for epoxy resin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B76DE39-EAE0-D60C-A03E-B4E06F28E7C4}"/>
                </a:ext>
              </a:extLst>
            </p:cNvPr>
            <p:cNvCxnSpPr>
              <a:cxnSpLocks/>
            </p:cNvCxnSpPr>
            <p:nvPr/>
          </p:nvCxnSpPr>
          <p:spPr>
            <a:xfrm>
              <a:off x="2997192" y="2438799"/>
              <a:ext cx="1172981" cy="1025852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09AD155-F6EE-F904-3DDB-5E6C9F4EC3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06859" y="2435891"/>
              <a:ext cx="1082924" cy="826839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19">
              <a:extLst>
                <a:ext uri="{FF2B5EF4-FFF2-40B4-BE49-F238E27FC236}">
                  <a16:creationId xmlns:a16="http://schemas.microsoft.com/office/drawing/2014/main" id="{424E8ABE-0FC6-8794-5DDF-7F922D1719EA}"/>
                </a:ext>
              </a:extLst>
            </p:cNvPr>
            <p:cNvSpPr txBox="1"/>
            <p:nvPr/>
          </p:nvSpPr>
          <p:spPr>
            <a:xfrm>
              <a:off x="2222355" y="5442317"/>
              <a:ext cx="1714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Backing plate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3E3296-DEDC-1F99-B158-44B044C12F68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3079411" y="5088234"/>
              <a:ext cx="0" cy="354083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21">
              <a:extLst>
                <a:ext uri="{FF2B5EF4-FFF2-40B4-BE49-F238E27FC236}">
                  <a16:creationId xmlns:a16="http://schemas.microsoft.com/office/drawing/2014/main" id="{00F6ABFA-7FDF-7250-4CC5-774AE97B8F54}"/>
                </a:ext>
              </a:extLst>
            </p:cNvPr>
            <p:cNvSpPr txBox="1"/>
            <p:nvPr/>
          </p:nvSpPr>
          <p:spPr>
            <a:xfrm>
              <a:off x="4720002" y="2373883"/>
              <a:ext cx="131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Plastic frame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E151025-F237-55FB-36B5-D30B1BFDFD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2707" y="2629505"/>
              <a:ext cx="946062" cy="219805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23">
            <a:extLst>
              <a:ext uri="{FF2B5EF4-FFF2-40B4-BE49-F238E27FC236}">
                <a16:creationId xmlns:a16="http://schemas.microsoft.com/office/drawing/2014/main" id="{81C7719A-77BA-B7FE-0467-7B45F86B2478}"/>
              </a:ext>
            </a:extLst>
          </p:cNvPr>
          <p:cNvSpPr txBox="1"/>
          <p:nvPr/>
        </p:nvSpPr>
        <p:spPr>
          <a:xfrm>
            <a:off x="248294" y="5891766"/>
            <a:ext cx="522621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dirty="0"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Figure 1: Fibre plane mid-construction</a:t>
            </a:r>
          </a:p>
        </p:txBody>
      </p:sp>
      <p:sp>
        <p:nvSpPr>
          <p:cNvPr id="11" name="TextBox 24">
            <a:extLst>
              <a:ext uri="{FF2B5EF4-FFF2-40B4-BE49-F238E27FC236}">
                <a16:creationId xmlns:a16="http://schemas.microsoft.com/office/drawing/2014/main" id="{615884F2-F575-BC74-910B-B2D5E8A3F352}"/>
              </a:ext>
            </a:extLst>
          </p:cNvPr>
          <p:cNvSpPr txBox="1"/>
          <p:nvPr/>
        </p:nvSpPr>
        <p:spPr>
          <a:xfrm>
            <a:off x="5382594" y="3780534"/>
            <a:ext cx="646329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dirty="0"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Figure 2: Fibre plane mid-construction side-view</a:t>
            </a:r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4F035B45-F92B-1CC7-3B82-A2FF396DF02B}"/>
              </a:ext>
            </a:extLst>
          </p:cNvPr>
          <p:cNvSpPr txBox="1"/>
          <p:nvPr/>
        </p:nvSpPr>
        <p:spPr>
          <a:xfrm>
            <a:off x="5550740" y="5894572"/>
            <a:ext cx="613586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dirty="0"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Figure 3: Plane mid-construction with 33 fibres in place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1D0161-800A-7FB1-3700-C0CA77436360}"/>
              </a:ext>
            </a:extLst>
          </p:cNvPr>
          <p:cNvGrpSpPr/>
          <p:nvPr/>
        </p:nvGrpSpPr>
        <p:grpSpPr>
          <a:xfrm>
            <a:off x="6406915" y="4147323"/>
            <a:ext cx="4325222" cy="1743973"/>
            <a:chOff x="6158822" y="3668858"/>
            <a:chExt cx="5016337" cy="21338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9E8A993-48C1-49C3-DB0A-12AE29E51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45726" y="3695717"/>
              <a:ext cx="4829433" cy="2075147"/>
            </a:xfrm>
            <a:prstGeom prst="rect">
              <a:avLst/>
            </a:prstGeom>
          </p:spPr>
        </p:pic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id="{D34E3316-0865-B02F-FCAA-9544B00AE44E}"/>
                </a:ext>
              </a:extLst>
            </p:cNvPr>
            <p:cNvSpPr txBox="1"/>
            <p:nvPr/>
          </p:nvSpPr>
          <p:spPr>
            <a:xfrm>
              <a:off x="6158822" y="515636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sz="1400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Blu-tack to hold fibres during construction</a:t>
              </a:r>
            </a:p>
          </p:txBody>
        </p:sp>
        <p:sp>
          <p:nvSpPr>
            <p:cNvPr id="14" name="TextBox 27">
              <a:extLst>
                <a:ext uri="{FF2B5EF4-FFF2-40B4-BE49-F238E27FC236}">
                  <a16:creationId xmlns:a16="http://schemas.microsoft.com/office/drawing/2014/main" id="{52F072CC-E1F1-9395-8B73-CCE631F07E69}"/>
                </a:ext>
              </a:extLst>
            </p:cNvPr>
            <p:cNvSpPr txBox="1"/>
            <p:nvPr/>
          </p:nvSpPr>
          <p:spPr>
            <a:xfrm>
              <a:off x="8431958" y="3783026"/>
              <a:ext cx="2743201" cy="376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sz="1400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Scintillating fibres</a:t>
              </a:r>
            </a:p>
          </p:txBody>
        </p:sp>
        <p:sp>
          <p:nvSpPr>
            <p:cNvPr id="15" name="TextBox 28">
              <a:extLst>
                <a:ext uri="{FF2B5EF4-FFF2-40B4-BE49-F238E27FC236}">
                  <a16:creationId xmlns:a16="http://schemas.microsoft.com/office/drawing/2014/main" id="{4C994F26-DC39-1C50-DAAD-2C1CAADA9F16}"/>
                </a:ext>
              </a:extLst>
            </p:cNvPr>
            <p:cNvSpPr txBox="1"/>
            <p:nvPr/>
          </p:nvSpPr>
          <p:spPr>
            <a:xfrm>
              <a:off x="6223743" y="3668858"/>
              <a:ext cx="26133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sz="1400" dirty="0">
                  <a:solidFill>
                    <a:schemeClr val="bg1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1 ”top frame” attached to secure fibres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B6982F2-F3C4-F86F-0F6C-C2E3CE8E99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52040" y="4122488"/>
              <a:ext cx="409649" cy="445446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EED5C02-6637-41C6-8DE2-D49B7216F229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7530422" y="4907396"/>
              <a:ext cx="8148" cy="248964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7707C00-9354-5252-4949-8D6698FF37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0600" y="5170308"/>
              <a:ext cx="959237" cy="309217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F285C7C-1C44-CE6D-8A96-0EBBE93A3B9D}"/>
                </a:ext>
              </a:extLst>
            </p:cNvPr>
            <p:cNvCxnSpPr>
              <a:cxnSpLocks/>
            </p:cNvCxnSpPr>
            <p:nvPr/>
          </p:nvCxnSpPr>
          <p:spPr>
            <a:xfrm>
              <a:off x="7424965" y="4216013"/>
              <a:ext cx="655030" cy="102429"/>
            </a:xfrm>
            <a:prstGeom prst="straightConnector1">
              <a:avLst/>
            </a:prstGeom>
            <a:ln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7394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E0CE303D-0A48-959B-39E5-16C3FAAA32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09" t="24719" r="28464" b="22472"/>
          <a:stretch/>
        </p:blipFill>
        <p:spPr>
          <a:xfrm>
            <a:off x="461318" y="2057401"/>
            <a:ext cx="4187391" cy="3786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8FEA3-F017-D4CE-B54D-6B04F572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Scintillating </a:t>
            </a:r>
            <a:r>
              <a:rPr lang="en-US" dirty="0" err="1">
                <a:ea typeface="+mj-lt"/>
                <a:cs typeface="+mj-lt"/>
              </a:rPr>
              <a:t>Fibre</a:t>
            </a:r>
            <a:r>
              <a:rPr lang="en-US" dirty="0">
                <a:ea typeface="+mj-lt"/>
                <a:cs typeface="+mj-lt"/>
              </a:rPr>
              <a:t> plane: </a:t>
            </a:r>
            <a:r>
              <a:rPr lang="en-US" dirty="0">
                <a:cs typeface="Calibri Light"/>
              </a:rPr>
              <a:t>prototype 2 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7625737E-052B-9D4B-A0C0-19715F8050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6" t="20225" r="29213" b="19101"/>
          <a:stretch/>
        </p:blipFill>
        <p:spPr>
          <a:xfrm>
            <a:off x="4817076" y="2057400"/>
            <a:ext cx="3003389" cy="3291388"/>
          </a:xfrm>
          <a:prstGeom prst="rect">
            <a:avLst/>
          </a:prstGeom>
        </p:spPr>
      </p:pic>
      <p:pic>
        <p:nvPicPr>
          <p:cNvPr id="7" name="Picture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0B5BAB12-02C7-3862-BC30-8E5944433F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32" t="26966" r="13858" b="24719"/>
          <a:stretch/>
        </p:blipFill>
        <p:spPr>
          <a:xfrm>
            <a:off x="8050426" y="2386913"/>
            <a:ext cx="3887938" cy="2622829"/>
          </a:xfrm>
          <a:prstGeom prst="rect">
            <a:avLst/>
          </a:prstGeom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D446CBAB-69B1-EA54-CD2F-A2EA165972C8}"/>
              </a:ext>
            </a:extLst>
          </p:cNvPr>
          <p:cNvSpPr txBox="1"/>
          <p:nvPr/>
        </p:nvSpPr>
        <p:spPr>
          <a:xfrm>
            <a:off x="147928" y="4206763"/>
            <a:ext cx="1194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Grooves for fibres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B3FF99-A9B5-6C90-F93E-2B9B81DECAFE}"/>
              </a:ext>
            </a:extLst>
          </p:cNvPr>
          <p:cNvCxnSpPr>
            <a:cxnSpLocks/>
          </p:cNvCxnSpPr>
          <p:nvPr/>
        </p:nvCxnSpPr>
        <p:spPr>
          <a:xfrm flipV="1">
            <a:off x="580242" y="4036544"/>
            <a:ext cx="565819" cy="195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5C918D-2735-EE59-AAD8-E67A9E1459BB}"/>
              </a:ext>
            </a:extLst>
          </p:cNvPr>
          <p:cNvSpPr txBox="1"/>
          <p:nvPr/>
        </p:nvSpPr>
        <p:spPr>
          <a:xfrm>
            <a:off x="2320658" y="1828087"/>
            <a:ext cx="192542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Planes, 2 on top, 2 underneath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658E54-66C5-FC8E-E3F8-28471BAD4667}"/>
              </a:ext>
            </a:extLst>
          </p:cNvPr>
          <p:cNvCxnSpPr>
            <a:cxnSpLocks/>
          </p:cNvCxnSpPr>
          <p:nvPr/>
        </p:nvCxnSpPr>
        <p:spPr>
          <a:xfrm flipH="1">
            <a:off x="2845114" y="2296301"/>
            <a:ext cx="309451" cy="1050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">
            <a:extLst>
              <a:ext uri="{FF2B5EF4-FFF2-40B4-BE49-F238E27FC236}">
                <a16:creationId xmlns:a16="http://schemas.microsoft.com/office/drawing/2014/main" id="{D6F915CA-76AB-39AF-7587-AD855E69D565}"/>
              </a:ext>
            </a:extLst>
          </p:cNvPr>
          <p:cNvSpPr txBox="1"/>
          <p:nvPr/>
        </p:nvSpPr>
        <p:spPr>
          <a:xfrm>
            <a:off x="7778225" y="4330330"/>
            <a:ext cx="119431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32 fibres</a:t>
            </a:r>
            <a:endParaRPr lang="en-AU" sz="1400" dirty="0">
              <a:solidFill>
                <a:srgbClr val="000000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2F8326-B439-F90E-D67D-7002415231FF}"/>
              </a:ext>
            </a:extLst>
          </p:cNvPr>
          <p:cNvCxnSpPr>
            <a:cxnSpLocks/>
          </p:cNvCxnSpPr>
          <p:nvPr/>
        </p:nvCxnSpPr>
        <p:spPr>
          <a:xfrm flipV="1">
            <a:off x="8416485" y="4180706"/>
            <a:ext cx="174522" cy="195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755FFE0-B081-333A-A9D8-37FE5985E2A5}"/>
              </a:ext>
            </a:extLst>
          </p:cNvPr>
          <p:cNvCxnSpPr>
            <a:cxnSpLocks/>
          </p:cNvCxnSpPr>
          <p:nvPr/>
        </p:nvCxnSpPr>
        <p:spPr>
          <a:xfrm flipV="1">
            <a:off x="9631565" y="4870625"/>
            <a:ext cx="184820" cy="4633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9257331-9B77-9E1F-902C-C80FF8931469}"/>
              </a:ext>
            </a:extLst>
          </p:cNvPr>
          <p:cNvCxnSpPr>
            <a:cxnSpLocks/>
          </p:cNvCxnSpPr>
          <p:nvPr/>
        </p:nvCxnSpPr>
        <p:spPr>
          <a:xfrm flipH="1" flipV="1">
            <a:off x="10310655" y="4427841"/>
            <a:ext cx="474208" cy="5766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1">
            <a:extLst>
              <a:ext uri="{FF2B5EF4-FFF2-40B4-BE49-F238E27FC236}">
                <a16:creationId xmlns:a16="http://schemas.microsoft.com/office/drawing/2014/main" id="{4F4BC4C8-65CB-6D80-4F43-B17A36A8E9C3}"/>
              </a:ext>
            </a:extLst>
          </p:cNvPr>
          <p:cNvSpPr txBox="1"/>
          <p:nvPr/>
        </p:nvSpPr>
        <p:spPr>
          <a:xfrm>
            <a:off x="9075684" y="5257088"/>
            <a:ext cx="119431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/>
              </a:rPr>
              <a:t>Top plate</a:t>
            </a:r>
            <a:endParaRPr lang="en-US" dirty="0"/>
          </a:p>
        </p:txBody>
      </p:sp>
      <p:sp>
        <p:nvSpPr>
          <p:cNvPr id="19" name="TextBox 11">
            <a:extLst>
              <a:ext uri="{FF2B5EF4-FFF2-40B4-BE49-F238E27FC236}">
                <a16:creationId xmlns:a16="http://schemas.microsoft.com/office/drawing/2014/main" id="{47E52B39-6DA2-F4F8-9B6F-25875CD00C34}"/>
              </a:ext>
            </a:extLst>
          </p:cNvPr>
          <p:cNvSpPr txBox="1"/>
          <p:nvPr/>
        </p:nvSpPr>
        <p:spPr>
          <a:xfrm>
            <a:off x="10507008" y="4958466"/>
            <a:ext cx="119431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/>
              </a:rPr>
              <a:t>Bottom plate</a:t>
            </a:r>
            <a:endParaRPr lang="en-US" dirty="0"/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18186792-C91F-EB3B-B66D-331CA3E97DB8}"/>
              </a:ext>
            </a:extLst>
          </p:cNvPr>
          <p:cNvSpPr txBox="1"/>
          <p:nvPr/>
        </p:nvSpPr>
        <p:spPr>
          <a:xfrm>
            <a:off x="3824062" y="2950493"/>
            <a:ext cx="126639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1400" dirty="0">
                <a:solidFill>
                  <a:srgbClr val="000000"/>
                </a:solidFill>
                <a:latin typeface="CMU Bright Roman"/>
              </a:rPr>
              <a:t>'Well' rather than grooves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D8F1C12-8D0E-BBC6-40A2-4864FEF25C1E}"/>
              </a:ext>
            </a:extLst>
          </p:cNvPr>
          <p:cNvCxnSpPr>
            <a:cxnSpLocks/>
          </p:cNvCxnSpPr>
          <p:nvPr/>
        </p:nvCxnSpPr>
        <p:spPr>
          <a:xfrm>
            <a:off x="4657970" y="3408409"/>
            <a:ext cx="1070387" cy="329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3">
            <a:extLst>
              <a:ext uri="{FF2B5EF4-FFF2-40B4-BE49-F238E27FC236}">
                <a16:creationId xmlns:a16="http://schemas.microsoft.com/office/drawing/2014/main" id="{26F9C78D-2588-6513-B561-00989EF7AFFA}"/>
              </a:ext>
            </a:extLst>
          </p:cNvPr>
          <p:cNvSpPr txBox="1"/>
          <p:nvPr/>
        </p:nvSpPr>
        <p:spPr>
          <a:xfrm>
            <a:off x="464538" y="5654928"/>
            <a:ext cx="730626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dirty="0"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Figure 4: Winding jig CAD design with planes 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F583AF74-522A-E302-C33B-531EE070116D}"/>
              </a:ext>
            </a:extLst>
          </p:cNvPr>
          <p:cNvSpPr txBox="1"/>
          <p:nvPr/>
        </p:nvSpPr>
        <p:spPr>
          <a:xfrm>
            <a:off x="7219564" y="5654928"/>
            <a:ext cx="522621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dirty="0">
                <a:latin typeface="CMU Bright Roman"/>
                <a:ea typeface="CMU Bright Roman" panose="02000603000000000000" pitchFamily="2" charset="0"/>
                <a:cs typeface="CMU Bright Roman" panose="02000603000000000000" pitchFamily="2" charset="0"/>
              </a:rPr>
              <a:t>Figure 5: Fibre plane CAD design</a:t>
            </a:r>
          </a:p>
        </p:txBody>
      </p:sp>
    </p:spTree>
    <p:extLst>
      <p:ext uri="{BB962C8B-B14F-4D97-AF65-F5344CB8AC3E}">
        <p14:creationId xmlns:p14="http://schemas.microsoft.com/office/powerpoint/2010/main" val="614620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5D7D1-896A-91B9-8E92-A93DA86B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Next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95E1E-DFC4-A7E1-9AA4-2869C2949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67246"/>
            <a:ext cx="10058400" cy="4023360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Plane assembling- wrap planes, add resin, add lids.</a:t>
            </a:r>
            <a:endParaRPr lang="en-US" dirty="0">
              <a:cs typeface="Calibri" panose="020F0502020204030204"/>
            </a:endParaRPr>
          </a:p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Test the </a:t>
            </a:r>
            <a:r>
              <a:rPr lang="en-US" sz="2800" dirty="0" err="1">
                <a:ea typeface="+mn-lt"/>
                <a:cs typeface="+mn-lt"/>
              </a:rPr>
              <a:t>fibres</a:t>
            </a:r>
            <a:r>
              <a:rPr lang="en-US" sz="2800" dirty="0">
                <a:ea typeface="+mn-lt"/>
                <a:cs typeface="+mn-lt"/>
              </a:rPr>
              <a:t> readout- </a:t>
            </a:r>
            <a:r>
              <a:rPr lang="en-US" sz="2800" b="1" dirty="0">
                <a:ea typeface="+mn-lt"/>
                <a:cs typeface="+mn-lt"/>
              </a:rPr>
              <a:t>one-to-one connection</a:t>
            </a:r>
            <a:r>
              <a:rPr lang="en-US" sz="2800" dirty="0">
                <a:ea typeface="+mn-lt"/>
                <a:cs typeface="+mn-lt"/>
              </a:rPr>
              <a:t> between scintillating </a:t>
            </a:r>
            <a:r>
              <a:rPr lang="en-US" sz="2800" dirty="0" err="1">
                <a:ea typeface="+mn-lt"/>
                <a:cs typeface="+mn-lt"/>
              </a:rPr>
              <a:t>fibres</a:t>
            </a:r>
            <a:r>
              <a:rPr lang="en-US" sz="2800" dirty="0">
                <a:ea typeface="+mn-lt"/>
                <a:cs typeface="+mn-lt"/>
              </a:rPr>
              <a:t> and clear </a:t>
            </a:r>
            <a:r>
              <a:rPr lang="en-US" sz="2800" dirty="0" err="1">
                <a:ea typeface="+mn-lt"/>
                <a:cs typeface="+mn-lt"/>
              </a:rPr>
              <a:t>fibres</a:t>
            </a:r>
            <a:r>
              <a:rPr lang="en-US" sz="2800" dirty="0">
                <a:ea typeface="+mn-lt"/>
                <a:cs typeface="+mn-lt"/>
              </a:rPr>
              <a:t> will be constructed to </a:t>
            </a:r>
            <a:r>
              <a:rPr lang="en-US" sz="2800" b="1" dirty="0">
                <a:ea typeface="+mn-lt"/>
                <a:cs typeface="+mn-lt"/>
              </a:rPr>
              <a:t>transport light</a:t>
            </a:r>
            <a:r>
              <a:rPr lang="en-US" sz="2800" dirty="0">
                <a:ea typeface="+mn-lt"/>
                <a:cs typeface="+mn-lt"/>
              </a:rPr>
              <a:t> between and read out the light. </a:t>
            </a:r>
            <a:endParaRPr lang="en-US" sz="2800" dirty="0">
              <a:cs typeface="Calibri"/>
            </a:endParaRPr>
          </a:p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cs typeface="Calibri"/>
              </a:rPr>
              <a:t> Add to phantom, record readings and fit </a:t>
            </a:r>
            <a:r>
              <a:rPr lang="en-US" sz="2800" dirty="0" err="1">
                <a:cs typeface="Calibri"/>
              </a:rPr>
              <a:t>Bortfeld</a:t>
            </a:r>
            <a:r>
              <a:rPr lang="en-US" sz="2800" dirty="0">
                <a:cs typeface="Calibri"/>
              </a:rPr>
              <a:t> approximation!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0629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8DED9-21EC-0793-854D-0DDBB4342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Liquid Scintillator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D24D2-2EEF-D1BE-DACA-539CCA858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14083"/>
            <a:ext cx="10058400" cy="4023360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Due to worries of potential misalignment, liquid scintillator was proposed.</a:t>
            </a:r>
            <a:endParaRPr lang="en-US" sz="2800" dirty="0">
              <a:cs typeface="Calibri" panose="020F0502020204030204"/>
            </a:endParaRPr>
          </a:p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Water-based solution to put </a:t>
            </a:r>
            <a:r>
              <a:rPr lang="en-US" sz="2800" b="1" dirty="0">
                <a:ea typeface="+mn-lt"/>
                <a:cs typeface="+mn-lt"/>
              </a:rPr>
              <a:t>throughout</a:t>
            </a:r>
            <a:r>
              <a:rPr lang="en-US" sz="2800" dirty="0">
                <a:ea typeface="+mn-lt"/>
                <a:cs typeface="+mn-lt"/>
              </a:rPr>
              <a:t> the phantom for </a:t>
            </a:r>
            <a:r>
              <a:rPr lang="en-US" sz="2800" b="1" dirty="0">
                <a:ea typeface="+mn-lt"/>
                <a:cs typeface="+mn-lt"/>
              </a:rPr>
              <a:t>uniformity</a:t>
            </a:r>
            <a:r>
              <a:rPr lang="en-US" sz="2800" dirty="0">
                <a:ea typeface="+mn-lt"/>
                <a:cs typeface="+mn-lt"/>
              </a:rPr>
              <a:t>.</a:t>
            </a:r>
            <a:endParaRPr lang="en-US" sz="2800">
              <a:cs typeface="Calibri" panose="020F0502020204030204"/>
            </a:endParaRPr>
          </a:p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Combines the advantages of pure water, including </a:t>
            </a:r>
            <a:r>
              <a:rPr lang="en-US" sz="2800" b="1" dirty="0">
                <a:ea typeface="+mn-lt"/>
                <a:cs typeface="+mn-lt"/>
              </a:rPr>
              <a:t>low attenuation, accurate direction reconstruction, and low cost</a:t>
            </a:r>
            <a:r>
              <a:rPr lang="en-US" sz="2800" dirty="0">
                <a:ea typeface="+mn-lt"/>
                <a:cs typeface="+mn-lt"/>
              </a:rPr>
              <a:t>, and those of liquid scintillator, including </a:t>
            </a:r>
            <a:r>
              <a:rPr lang="en-US" sz="2800" b="1" dirty="0">
                <a:ea typeface="+mn-lt"/>
                <a:cs typeface="+mn-lt"/>
              </a:rPr>
              <a:t>high light yield and low-threshold detection</a:t>
            </a:r>
            <a:r>
              <a:rPr lang="en-US" sz="2800" dirty="0">
                <a:ea typeface="+mn-lt"/>
                <a:cs typeface="+mn-lt"/>
              </a:rPr>
              <a:t>.</a:t>
            </a:r>
            <a:endParaRPr lang="en-US" sz="2800">
              <a:cs typeface="Calibri" panose="020F0502020204030204"/>
            </a:endParaRPr>
          </a:p>
          <a:p>
            <a:pPr>
              <a:buFont typeface="Arial" panose="020F0502020204030204" pitchFamily="34" charset="0"/>
              <a:buChar char="•"/>
            </a:pPr>
            <a:r>
              <a:rPr lang="en-US" sz="2800" dirty="0">
                <a:ea typeface="+mn-lt"/>
                <a:cs typeface="+mn-lt"/>
              </a:rPr>
              <a:t> Test both plane and liquid, fit </a:t>
            </a:r>
            <a:r>
              <a:rPr lang="en-US" sz="2800" dirty="0" err="1">
                <a:ea typeface="+mn-lt"/>
                <a:cs typeface="+mn-lt"/>
              </a:rPr>
              <a:t>Bortfeld</a:t>
            </a:r>
            <a:r>
              <a:rPr lang="en-US" sz="2800" dirty="0">
                <a:ea typeface="+mn-lt"/>
                <a:cs typeface="+mn-lt"/>
              </a:rPr>
              <a:t>, see which best.</a:t>
            </a:r>
            <a:endParaRPr lang="en-US" sz="2800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349782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Retrospect</vt:lpstr>
      <vt:lpstr>Sci-Fi plane update  </vt:lpstr>
      <vt:lpstr>Scintillating Fibre plane: prototype 1</vt:lpstr>
      <vt:lpstr>Scintillating Fibre plane: prototype 2 </vt:lpstr>
      <vt:lpstr>Next Steps</vt:lpstr>
      <vt:lpstr>Liquid Scintillator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168</cp:revision>
  <dcterms:created xsi:type="dcterms:W3CDTF">2023-02-23T13:14:54Z</dcterms:created>
  <dcterms:modified xsi:type="dcterms:W3CDTF">2023-02-24T14:12:35Z</dcterms:modified>
</cp:coreProperties>
</file>