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341" r:id="rId5"/>
    <p:sldId id="340" r:id="rId6"/>
    <p:sldId id="345" r:id="rId7"/>
    <p:sldId id="344" r:id="rId8"/>
    <p:sldId id="329" r:id="rId9"/>
    <p:sldId id="336" r:id="rId10"/>
    <p:sldId id="332" r:id="rId11"/>
    <p:sldId id="342" r:id="rId12"/>
    <p:sldId id="257" r:id="rId13"/>
    <p:sldId id="258" r:id="rId14"/>
    <p:sldId id="338" r:id="rId15"/>
    <p:sldId id="339" r:id="rId16"/>
    <p:sldId id="333" r:id="rId17"/>
    <p:sldId id="334" r:id="rId18"/>
    <p:sldId id="263" r:id="rId19"/>
    <p:sldId id="266" r:id="rId20"/>
    <p:sldId id="262" r:id="rId21"/>
    <p:sldId id="343" r:id="rId22"/>
    <p:sldId id="26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in Whyte" userId="fa61b079-d7ab-40ae-987d-4ab0746848a7" providerId="ADAL" clId="{C5F1F79C-2653-48A4-9617-282AC4B8426C}"/>
    <pc:docChg chg="modSld">
      <pc:chgData name="Colin Whyte" userId="fa61b079-d7ab-40ae-987d-4ab0746848a7" providerId="ADAL" clId="{C5F1F79C-2653-48A4-9617-282AC4B8426C}" dt="2022-10-25T16:23:31.196" v="5" actId="1076"/>
      <pc:docMkLst>
        <pc:docMk/>
      </pc:docMkLst>
      <pc:sldChg chg="addSp modSp">
        <pc:chgData name="Colin Whyte" userId="fa61b079-d7ab-40ae-987d-4ab0746848a7" providerId="ADAL" clId="{C5F1F79C-2653-48A4-9617-282AC4B8426C}" dt="2022-10-25T16:23:15.169" v="2" actId="1076"/>
        <pc:sldMkLst>
          <pc:docMk/>
          <pc:sldMk cId="1439973232" sldId="263"/>
        </pc:sldMkLst>
        <pc:spChg chg="add mod">
          <ac:chgData name="Colin Whyte" userId="fa61b079-d7ab-40ae-987d-4ab0746848a7" providerId="ADAL" clId="{C5F1F79C-2653-48A4-9617-282AC4B8426C}" dt="2022-10-25T16:23:15.169" v="2" actId="1076"/>
          <ac:spMkLst>
            <pc:docMk/>
            <pc:sldMk cId="1439973232" sldId="263"/>
            <ac:spMk id="3" creationId="{BD634911-06D8-4682-8641-42645E0E2CE4}"/>
          </ac:spMkLst>
        </pc:spChg>
      </pc:sldChg>
      <pc:sldChg chg="addSp modSp">
        <pc:chgData name="Colin Whyte" userId="fa61b079-d7ab-40ae-987d-4ab0746848a7" providerId="ADAL" clId="{C5F1F79C-2653-48A4-9617-282AC4B8426C}" dt="2022-10-25T16:23:31.196" v="5" actId="1076"/>
        <pc:sldMkLst>
          <pc:docMk/>
          <pc:sldMk cId="1927049020" sldId="266"/>
        </pc:sldMkLst>
        <pc:spChg chg="mod">
          <ac:chgData name="Colin Whyte" userId="fa61b079-d7ab-40ae-987d-4ab0746848a7" providerId="ADAL" clId="{C5F1F79C-2653-48A4-9617-282AC4B8426C}" dt="2022-10-25T16:23:25.767" v="4" actId="1076"/>
          <ac:spMkLst>
            <pc:docMk/>
            <pc:sldMk cId="1927049020" sldId="266"/>
            <ac:spMk id="2" creationId="{0AB4107E-8858-46E4-BFB6-B41D4D49F3C0}"/>
          </ac:spMkLst>
        </pc:spChg>
        <pc:spChg chg="add mod">
          <ac:chgData name="Colin Whyte" userId="fa61b079-d7ab-40ae-987d-4ab0746848a7" providerId="ADAL" clId="{C5F1F79C-2653-48A4-9617-282AC4B8426C}" dt="2022-10-25T16:23:31.196" v="5" actId="1076"/>
          <ac:spMkLst>
            <pc:docMk/>
            <pc:sldMk cId="1927049020" sldId="266"/>
            <ac:spMk id="4" creationId="{53927E38-3C3E-4EE0-8BF0-41824C99251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1880B-81CF-40CD-818E-A5944DE0B290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D80CC-2358-494E-A70A-ADC733646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79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4ABF-504A-4EF2-B3C8-C1E16ECE3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71D2A-C71C-4047-B2FC-38E09593B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E1870-DC89-4370-9E55-9F9C28C6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4308-6A21-40C2-90AA-110FD475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E4337-B6BF-4E15-870A-3F2239721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CF6B-37C3-45BC-9CE9-16749488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FA0A20-BDE9-4B30-831B-840562B51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DCAE3-EDCB-41E0-A478-CA88852F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1D7D2-6A10-4337-AB11-F1BB1A6B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961A8-0312-4DA6-9A91-C9902C0B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6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2E8256-D8ED-4EEF-AA3A-47C973C40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D8BF2B-B805-49E2-A189-34A6AFFB9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785CE-A6F3-41C2-BAB5-D5B00350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90877-2A1D-4FA7-8F7A-6B888DABE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B387E-9F3B-4840-9E02-90C2A705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5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19AE0-F31B-462B-AE16-0CA3D07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D2BF5-9747-46D5-8A8E-3BABC9232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75F6A-58B8-4A4C-80EC-5FC054BC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5EF3-4DDC-4454-B206-5849DE26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CFC63-B51D-4095-A899-062C37C9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8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EB964-7A51-4BB2-83F6-D9A6D7AC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1977A-7607-4224-B6FD-4CE432347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2F7CD-A664-414D-8393-69F6D6833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FA8E-20D8-4A04-82AB-BF545E0B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85335-4374-4ED3-9B99-EA1854FC5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9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427D3-FBB0-4055-8B6D-1C8039DD2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1C23C-D0BD-4147-B12A-DA9F7856A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0F991-6A86-4361-B720-B44842D29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84FCA-3E19-4FC7-8C86-6136BE1B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F603AF-452F-4E31-9710-AAC4A258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76082-F71E-41FB-B9E4-62B1DB01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3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32C88-D269-4E05-9E3C-3D39CF330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B10E0-D51C-4407-AA75-AD62D8B63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2B57E-258C-4AF2-AC7C-293E20321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5F3099-F5A5-4030-848A-DAA900B53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769933-DCE0-4DB6-B3C8-28B17DB3D1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8244D9-3613-4730-82CD-3137BE857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CA5737-8D1A-49AF-BFA5-1DAD623B9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2AE3C-2715-4340-954B-6D4DECAC2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12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FA4C7-D29E-493B-85A6-BE30CFFF3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497EC-1FD1-4DC1-915F-68EE70AEE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213A1E-EC9A-41FF-86F6-ADFEFE52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F66F88-0FB3-4E24-9458-57FC5FE3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8644B-50C8-423B-A020-27105E3B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43CBAD-6105-4B05-818E-E1FCBC5EF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F0900-F731-4E83-91A7-549A8E0A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2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E25DF-9958-4407-B116-2192EF18D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B2971-86A6-454D-89F1-578DCEBDC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43548-3C7F-4D81-A9B8-5F7101785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32AAF-2A75-4873-BEAE-F342678B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3C77E-1845-411B-9C26-462E6F0E0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2B20E-FFC3-4F35-A663-2B725818F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25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45EF4-340C-435F-8AA1-8017888F5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C96D8F-05DE-4B2A-B7DA-99CAB9F92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18A8A0-89EC-460C-9BB0-0DB083AA4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46265-4D27-4EBB-B61A-E4106740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4E81E-B58A-425F-8371-828AD756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556C6-74D2-4061-9B6C-48CE22C6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8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A26AC8-9F1C-4778-AACD-A03D23414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6AEBB-F8DC-4507-AE57-CAF834A92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8A59F-00F7-4C3C-8B9F-C8588006E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44FB-8743-440F-8870-DA473D79069C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6BE07-4D3E-4B68-9172-F64E9443A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6BBEA-9C66-4FA5-83E5-802BE3337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hARA-logo.png">
            <a:extLst>
              <a:ext uri="{FF2B5EF4-FFF2-40B4-BE49-F238E27FC236}">
                <a16:creationId xmlns:a16="http://schemas.microsoft.com/office/drawing/2014/main" id="{D145723E-5CE1-4146-BC8F-94150CDF6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7" y="379393"/>
            <a:ext cx="10786285" cy="362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CA2526-CF5E-4474-9CDF-3B0F24988843}"/>
              </a:ext>
            </a:extLst>
          </p:cNvPr>
          <p:cNvSpPr txBox="1"/>
          <p:nvPr/>
        </p:nvSpPr>
        <p:spPr>
          <a:xfrm>
            <a:off x="2481781" y="4389119"/>
            <a:ext cx="6978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GB" sz="3600" dirty="0"/>
              <a:t>Resources and Project Plan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GB" sz="3600" dirty="0"/>
              <a:t>Why Gabor lenses?</a:t>
            </a:r>
          </a:p>
        </p:txBody>
      </p:sp>
    </p:spTree>
    <p:extLst>
      <p:ext uri="{BB962C8B-B14F-4D97-AF65-F5344CB8AC3E}">
        <p14:creationId xmlns:p14="http://schemas.microsoft.com/office/powerpoint/2010/main" val="3363654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0C45-AE0D-45F1-A89A-860291244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management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E2E1B-872A-4A4F-9F20-DAC04F423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8041" y="1412393"/>
            <a:ext cx="9195917" cy="4749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All the essential planning and organisation, but also..</a:t>
            </a:r>
          </a:p>
          <a:p>
            <a:pPr marL="0" indent="0">
              <a:buNone/>
            </a:pPr>
            <a:r>
              <a:rPr lang="en-GB" dirty="0"/>
              <a:t>	Engagement and outreach:</a:t>
            </a:r>
          </a:p>
          <a:p>
            <a:pPr marL="0" indent="0" algn="ctr">
              <a:buNone/>
            </a:pPr>
            <a:r>
              <a:rPr lang="en-GB" dirty="0"/>
              <a:t>Stakeholder</a:t>
            </a:r>
          </a:p>
          <a:p>
            <a:pPr marL="0" indent="0" algn="ctr">
              <a:buNone/>
            </a:pPr>
            <a:r>
              <a:rPr lang="en-GB" dirty="0"/>
              <a:t>Peer group</a:t>
            </a:r>
          </a:p>
          <a:p>
            <a:pPr marL="0" indent="0" algn="ctr">
              <a:buNone/>
            </a:pPr>
            <a:r>
              <a:rPr lang="en-GB" dirty="0"/>
              <a:t>User community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Public 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Patient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Diversification of LhARA funding – alternate funding sources</a:t>
            </a:r>
          </a:p>
        </p:txBody>
      </p:sp>
    </p:spTree>
    <p:extLst>
      <p:ext uri="{BB962C8B-B14F-4D97-AF65-F5344CB8AC3E}">
        <p14:creationId xmlns:p14="http://schemas.microsoft.com/office/powerpoint/2010/main" val="2626005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72" y="70085"/>
            <a:ext cx="11684580" cy="769441"/>
          </a:xfrm>
        </p:spPr>
        <p:txBody>
          <a:bodyPr>
            <a:normAutofit/>
          </a:bodyPr>
          <a:lstStyle/>
          <a:p>
            <a:r>
              <a:rPr lang="en-GB" sz="3200" dirty="0"/>
              <a:t>CDR Milestones  </a:t>
            </a:r>
            <a:r>
              <a:rPr lang="en-GB" sz="2000" dirty="0">
                <a:solidFill>
                  <a:srgbClr val="626262"/>
                </a:solidFill>
              </a:rPr>
              <a:t>1272-pa1-pm-ppl-0005-v1.0 - ITRF milestones and deliverables 2022-10-18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71" y="926275"/>
            <a:ext cx="11470443" cy="549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8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72" y="70085"/>
            <a:ext cx="11684580" cy="769441"/>
          </a:xfrm>
        </p:spPr>
        <p:txBody>
          <a:bodyPr>
            <a:normAutofit/>
          </a:bodyPr>
          <a:lstStyle/>
          <a:p>
            <a:r>
              <a:rPr lang="en-GB" sz="3200" dirty="0"/>
              <a:t>CDR Milestones  </a:t>
            </a:r>
            <a:r>
              <a:rPr lang="en-GB" sz="2000" dirty="0">
                <a:solidFill>
                  <a:srgbClr val="626262"/>
                </a:solidFill>
              </a:rPr>
              <a:t>1272-pa1-pm-ppl-0005-v1.0 - ITRF milestones and deliverables 2022-10-18</a:t>
            </a:r>
            <a:endParaRPr lang="en-GB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333672" y="1045029"/>
            <a:ext cx="11418604" cy="5565685"/>
            <a:chOff x="333672" y="1045029"/>
            <a:chExt cx="11418604" cy="55656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3672" y="1365663"/>
              <a:ext cx="11418604" cy="524505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3672" y="1045029"/>
              <a:ext cx="11418604" cy="3206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369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72" y="369344"/>
            <a:ext cx="11684580" cy="769441"/>
          </a:xfrm>
        </p:spPr>
        <p:txBody>
          <a:bodyPr>
            <a:normAutofit/>
          </a:bodyPr>
          <a:lstStyle/>
          <a:p>
            <a:r>
              <a:rPr lang="en-GB" sz="3200" dirty="0"/>
              <a:t>CDR Schedule  </a:t>
            </a:r>
            <a:r>
              <a:rPr lang="en-GB" sz="2000" dirty="0">
                <a:solidFill>
                  <a:srgbClr val="626262"/>
                </a:solidFill>
              </a:rPr>
              <a:t>1272-pa1-pm-ppl-0004-v0.7 - ITRF CDR schedule 2022-09-20</a:t>
            </a:r>
            <a:endParaRPr lang="en-GB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333672" y="1512916"/>
            <a:ext cx="11684580" cy="4333472"/>
            <a:chOff x="152400" y="2439276"/>
            <a:chExt cx="11865851" cy="43298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401" y="3492501"/>
              <a:ext cx="11747500" cy="32766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t="60941"/>
            <a:stretch/>
          </p:blipFill>
          <p:spPr>
            <a:xfrm>
              <a:off x="152400" y="2439276"/>
              <a:ext cx="11865851" cy="1091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2585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72" y="70085"/>
            <a:ext cx="11684580" cy="769441"/>
          </a:xfrm>
        </p:spPr>
        <p:txBody>
          <a:bodyPr>
            <a:normAutofit/>
          </a:bodyPr>
          <a:lstStyle/>
          <a:p>
            <a:r>
              <a:rPr lang="en-GB" sz="3200" dirty="0"/>
              <a:t>CDR Schedule  </a:t>
            </a:r>
            <a:r>
              <a:rPr lang="en-GB" sz="2000" dirty="0">
                <a:solidFill>
                  <a:srgbClr val="626262"/>
                </a:solidFill>
              </a:rPr>
              <a:t>1272-pa1-pm-ppl-0004-v0.7 - ITRF CDR schedule 2022-09-20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6" y="1804063"/>
            <a:ext cx="11891252" cy="324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58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1EB62-7A7A-49B2-A514-6524AB32E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82634" y="2576313"/>
            <a:ext cx="2917768" cy="1325563"/>
          </a:xfrm>
        </p:spPr>
        <p:txBody>
          <a:bodyPr/>
          <a:lstStyle/>
          <a:p>
            <a:r>
              <a:rPr lang="en-GB" dirty="0"/>
              <a:t>Resources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D76C9FF-E500-4976-9A9E-CAA52635FA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149" y="0"/>
            <a:ext cx="8428383" cy="6753662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634911-06D8-4682-8641-42645E0E2CE4}"/>
              </a:ext>
            </a:extLst>
          </p:cNvPr>
          <p:cNvSpPr/>
          <p:nvPr/>
        </p:nvSpPr>
        <p:spPr>
          <a:xfrm rot="16200000">
            <a:off x="-885803" y="27248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https://ccap.hep.ph.ic.ac.uk/trac/raw-attachment/wiki/Communication/Notes/CCAP-TN-10.pdf</a:t>
            </a:r>
          </a:p>
        </p:txBody>
      </p:sp>
    </p:spTree>
    <p:extLst>
      <p:ext uri="{BB962C8B-B14F-4D97-AF65-F5344CB8AC3E}">
        <p14:creationId xmlns:p14="http://schemas.microsoft.com/office/powerpoint/2010/main" val="1439973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4107E-8858-46E4-BFB6-B41D4D49F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978606" y="2298168"/>
            <a:ext cx="3564772" cy="1308302"/>
          </a:xfrm>
        </p:spPr>
        <p:txBody>
          <a:bodyPr/>
          <a:lstStyle/>
          <a:p>
            <a:r>
              <a:rPr lang="en-GB" dirty="0"/>
              <a:t>Resources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352B17-68F9-4C92-B3A6-9FAD47D132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778" y="89853"/>
            <a:ext cx="9476593" cy="6678294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3927E38-3C3E-4EE0-8BF0-41824C992514}"/>
              </a:ext>
            </a:extLst>
          </p:cNvPr>
          <p:cNvSpPr/>
          <p:nvPr/>
        </p:nvSpPr>
        <p:spPr>
          <a:xfrm rot="16200000">
            <a:off x="-1359312" y="28146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https://ccap.hep.ph.ic.ac.uk/trac/raw-attachment/wiki/Communication/Notes/CCAP-TN-10.pdf</a:t>
            </a:r>
          </a:p>
        </p:txBody>
      </p:sp>
    </p:spTree>
    <p:extLst>
      <p:ext uri="{BB962C8B-B14F-4D97-AF65-F5344CB8AC3E}">
        <p14:creationId xmlns:p14="http://schemas.microsoft.com/office/powerpoint/2010/main" val="1927049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3D92-4D61-450D-A6B0-BC3D088BF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Register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198F4AC-4F3B-40F3-9EB5-4CF52B113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33" y="1931994"/>
            <a:ext cx="11661533" cy="404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38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FE1782F-647B-4389-8455-8D5AF3882966}"/>
              </a:ext>
            </a:extLst>
          </p:cNvPr>
          <p:cNvGrpSpPr/>
          <p:nvPr/>
        </p:nvGrpSpPr>
        <p:grpSpPr>
          <a:xfrm>
            <a:off x="5602779" y="33250"/>
            <a:ext cx="6589222" cy="3050771"/>
            <a:chOff x="242574" y="1204829"/>
            <a:chExt cx="11706851" cy="486186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E0339D3-48B1-4190-947B-4C3083781C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2804" b="12205"/>
            <a:stretch/>
          </p:blipFill>
          <p:spPr>
            <a:xfrm>
              <a:off x="242574" y="1204829"/>
              <a:ext cx="11706851" cy="4861868"/>
            </a:xfrm>
            <a:prstGeom prst="rect">
              <a:avLst/>
            </a:prstGeom>
          </p:spPr>
        </p:pic>
        <p:sp>
          <p:nvSpPr>
            <p:cNvPr id="6" name="Flowchart: Terminator 5">
              <a:extLst>
                <a:ext uri="{FF2B5EF4-FFF2-40B4-BE49-F238E27FC236}">
                  <a16:creationId xmlns:a16="http://schemas.microsoft.com/office/drawing/2014/main" id="{F758CF02-FE45-4D6D-898B-2C1ECB07564E}"/>
                </a:ext>
              </a:extLst>
            </p:cNvPr>
            <p:cNvSpPr/>
            <p:nvPr/>
          </p:nvSpPr>
          <p:spPr>
            <a:xfrm>
              <a:off x="5032040" y="2663687"/>
              <a:ext cx="3771190" cy="1465312"/>
            </a:xfrm>
            <a:prstGeom prst="flowChartTerminator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64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Plasma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41C6824-12E6-4455-B006-A00BD99B93D2}"/>
                </a:ext>
              </a:extLst>
            </p:cNvPr>
            <p:cNvGrpSpPr/>
            <p:nvPr/>
          </p:nvGrpSpPr>
          <p:grpSpPr>
            <a:xfrm>
              <a:off x="7949575" y="2772000"/>
              <a:ext cx="5255" cy="1256736"/>
              <a:chOff x="7949575" y="2765723"/>
              <a:chExt cx="5255" cy="1256736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70A317D9-206B-4215-8EC5-F827F0E7C8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631802DE-797A-46E7-8C8F-EFE1FDB50E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43DAE57-C3FB-449B-BEFB-489E46E396D0}"/>
                </a:ext>
              </a:extLst>
            </p:cNvPr>
            <p:cNvGrpSpPr/>
            <p:nvPr/>
          </p:nvGrpSpPr>
          <p:grpSpPr>
            <a:xfrm>
              <a:off x="7583965" y="2772000"/>
              <a:ext cx="5255" cy="1256736"/>
              <a:chOff x="7949575" y="2765723"/>
              <a:chExt cx="5255" cy="1256736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5A905CDC-58C3-4E9B-A3F1-9F01E62280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31498BB-B8B7-4B37-A618-C6C5F23E5E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9039137-4F9B-4832-8F87-AF20C4EE6734}"/>
                </a:ext>
              </a:extLst>
            </p:cNvPr>
            <p:cNvGrpSpPr/>
            <p:nvPr/>
          </p:nvGrpSpPr>
          <p:grpSpPr>
            <a:xfrm>
              <a:off x="7174061" y="2772000"/>
              <a:ext cx="5255" cy="1256736"/>
              <a:chOff x="7949575" y="2765723"/>
              <a:chExt cx="5255" cy="1256736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CF3E32C-9693-4255-93BA-0CE93BA26F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C42522B-3F36-43B7-BA5A-7A1979192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3174688-F0BC-49B7-8DF0-EFBEE21C539F}"/>
                </a:ext>
              </a:extLst>
            </p:cNvPr>
            <p:cNvGrpSpPr/>
            <p:nvPr/>
          </p:nvGrpSpPr>
          <p:grpSpPr>
            <a:xfrm>
              <a:off x="6763407" y="2772000"/>
              <a:ext cx="5255" cy="1256736"/>
              <a:chOff x="7949575" y="2765723"/>
              <a:chExt cx="5255" cy="1256736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CB98FD22-6364-45AA-9EA1-6AEAA5F405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F500581-4058-4C63-A025-C42E562ABB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15C76F1-5AB1-4D57-BC20-652429E12EAB}"/>
                </a:ext>
              </a:extLst>
            </p:cNvPr>
            <p:cNvGrpSpPr/>
            <p:nvPr/>
          </p:nvGrpSpPr>
          <p:grpSpPr>
            <a:xfrm>
              <a:off x="6340741" y="2772000"/>
              <a:ext cx="5255" cy="1256736"/>
              <a:chOff x="7949575" y="2765723"/>
              <a:chExt cx="5255" cy="1256736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B988C904-D98B-4E26-ABEF-DCD7FFBC29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3C3A00F-2417-4911-85CD-3E4C1EC2E3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80BEC84-784D-45E5-B32A-E4EDEA3B7B18}"/>
                </a:ext>
              </a:extLst>
            </p:cNvPr>
            <p:cNvGrpSpPr/>
            <p:nvPr/>
          </p:nvGrpSpPr>
          <p:grpSpPr>
            <a:xfrm>
              <a:off x="5957113" y="2772000"/>
              <a:ext cx="5255" cy="1256736"/>
              <a:chOff x="7949575" y="2765723"/>
              <a:chExt cx="5255" cy="1256736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1EA06B8-46D3-4A6F-B00F-F21FC1C909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30" y="3626064"/>
                <a:ext cx="0" cy="3963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DD40A2F0-0052-4C21-B7AE-75E526F13D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575" y="2765723"/>
                <a:ext cx="0" cy="39563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3F3F199-E611-4390-9328-90EEA2843A8C}"/>
                </a:ext>
              </a:extLst>
            </p:cNvPr>
            <p:cNvSpPr txBox="1"/>
            <p:nvPr/>
          </p:nvSpPr>
          <p:spPr>
            <a:xfrm>
              <a:off x="7909784" y="2756714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E</a:t>
              </a:r>
              <a:r>
                <a:rPr lang="en-GB" baseline="-25000" dirty="0"/>
                <a:t>r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2CE56B-2B77-469A-A3F1-F0AE6F456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21" y="551354"/>
            <a:ext cx="5104015" cy="1325563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/>
              <a:t>Why Gabor Lenses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EDCC2-FC03-43D5-AE32-81F50DB0C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836" y="2360815"/>
            <a:ext cx="10625051" cy="4090468"/>
          </a:xfrm>
        </p:spPr>
        <p:txBody>
          <a:bodyPr>
            <a:normAutofit/>
          </a:bodyPr>
          <a:lstStyle/>
          <a:p>
            <a:r>
              <a:rPr lang="en-GB" dirty="0"/>
              <a:t>Power consumption </a:t>
            </a:r>
          </a:p>
          <a:p>
            <a:pPr lvl="1"/>
            <a:r>
              <a:rPr lang="en-GB" dirty="0"/>
              <a:t>B reduced by factor of 5-10. </a:t>
            </a:r>
          </a:p>
          <a:p>
            <a:pPr lvl="1"/>
            <a:r>
              <a:rPr lang="en-GB" dirty="0"/>
              <a:t>Equivalent first solenoid as focussing element ~ 5T weight, 150-200kW.</a:t>
            </a:r>
          </a:p>
          <a:p>
            <a:r>
              <a:rPr lang="en-GB" dirty="0"/>
              <a:t>Electrostatic focussing compared to magnetic</a:t>
            </a:r>
          </a:p>
          <a:p>
            <a:pPr lvl="1"/>
            <a:r>
              <a:rPr lang="en-GB" dirty="0"/>
              <a:t>Force proportional to q compared to qv x B</a:t>
            </a:r>
          </a:p>
          <a:p>
            <a:pPr lvl="2"/>
            <a:r>
              <a:rPr lang="en-GB" dirty="0"/>
              <a:t>Heavier particles will have lower velocity, require higher solenoid field</a:t>
            </a:r>
          </a:p>
          <a:p>
            <a:pPr lvl="1"/>
            <a:r>
              <a:rPr lang="en-GB" dirty="0"/>
              <a:t>Gabor lens has orthogonal E and B fields and so acts as a Wien filter </a:t>
            </a:r>
          </a:p>
          <a:p>
            <a:pPr lvl="2"/>
            <a:r>
              <a:rPr lang="en-GB" dirty="0"/>
              <a:t>select for particle velocity </a:t>
            </a:r>
          </a:p>
          <a:p>
            <a:pPr lvl="2"/>
            <a:r>
              <a:rPr lang="en-GB" dirty="0"/>
              <a:t>used as part of the transmission line particle selection.</a:t>
            </a:r>
          </a:p>
          <a:p>
            <a:r>
              <a:rPr lang="en-GB" dirty="0"/>
              <a:t>Achievable – Swansea/Manchester demonstrated capability in ALPHA. </a:t>
            </a:r>
          </a:p>
        </p:txBody>
      </p:sp>
    </p:spTree>
    <p:extLst>
      <p:ext uri="{BB962C8B-B14F-4D97-AF65-F5344CB8AC3E}">
        <p14:creationId xmlns:p14="http://schemas.microsoft.com/office/powerpoint/2010/main" val="2848686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8D9268-B7FB-49DF-905D-044926DB8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17" y="630914"/>
            <a:ext cx="10422165" cy="5861736"/>
          </a:xfrm>
        </p:spPr>
      </p:pic>
    </p:spTree>
    <p:extLst>
      <p:ext uri="{BB962C8B-B14F-4D97-AF65-F5344CB8AC3E}">
        <p14:creationId xmlns:p14="http://schemas.microsoft.com/office/powerpoint/2010/main" val="1886014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0F847-3370-41D9-83C7-C3222119F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329" y="560074"/>
            <a:ext cx="6675315" cy="4279048"/>
          </a:xfrm>
          <a:prstGeom prst="rect">
            <a:avLst/>
          </a:prstGeom>
        </p:spPr>
      </p:pic>
      <p:pic>
        <p:nvPicPr>
          <p:cNvPr id="4" name="Picture 2" descr="LhARA-logo.png">
            <a:extLst>
              <a:ext uri="{FF2B5EF4-FFF2-40B4-BE49-F238E27FC236}">
                <a16:creationId xmlns:a16="http://schemas.microsoft.com/office/drawing/2014/main" id="{B75B00AE-6F68-4831-8F33-D567A3D32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27" y="220366"/>
            <a:ext cx="3895647" cy="131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C8697EB-8066-4AF3-9D17-5CDE1CAE2813}"/>
              </a:ext>
            </a:extLst>
          </p:cNvPr>
          <p:cNvSpPr txBox="1">
            <a:spLocks/>
          </p:cNvSpPr>
          <p:nvPr/>
        </p:nvSpPr>
        <p:spPr>
          <a:xfrm>
            <a:off x="583094" y="2017458"/>
            <a:ext cx="9233451" cy="5277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Laser/plasma source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high flux, high energy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minimise space charge effects</a:t>
            </a:r>
          </a:p>
          <a:p>
            <a:pPr algn="l"/>
            <a:r>
              <a:rPr lang="en-GB" dirty="0"/>
              <a:t>Gabor lens capture system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efficient, low focal length lens. Protons &amp; ions</a:t>
            </a:r>
          </a:p>
          <a:p>
            <a:pPr algn="l"/>
            <a:r>
              <a:rPr lang="en-GB" dirty="0"/>
              <a:t>Ion-Acoustic dose measurement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single shot due to unique beam time structure. </a:t>
            </a:r>
          </a:p>
          <a:p>
            <a:pPr algn="l"/>
            <a:r>
              <a:rPr lang="en-GB" dirty="0"/>
              <a:t>Novel end station design and instrumentation – user consultation.</a:t>
            </a:r>
          </a:p>
          <a:p>
            <a:pPr algn="l"/>
            <a:r>
              <a:rPr lang="en-GB" dirty="0"/>
              <a:t>Beam line, accelerator design and Integration – high fidelity particle selection.</a:t>
            </a:r>
          </a:p>
        </p:txBody>
      </p:sp>
    </p:spTree>
    <p:extLst>
      <p:ext uri="{BB962C8B-B14F-4D97-AF65-F5344CB8AC3E}">
        <p14:creationId xmlns:p14="http://schemas.microsoft.com/office/powerpoint/2010/main" val="3535220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ABB1B-8350-4205-AD2C-0D6D7CD38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49696" y="3028812"/>
            <a:ext cx="2408583" cy="1325563"/>
          </a:xfrm>
        </p:spPr>
        <p:txBody>
          <a:bodyPr/>
          <a:lstStyle/>
          <a:p>
            <a:r>
              <a:rPr lang="en-GB" dirty="0"/>
              <a:t>ITRF OBS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F280B1-B5E0-426F-9795-39E2A3E03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437" y="0"/>
            <a:ext cx="7977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8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E506EE-79AC-42B5-B90F-D68CE7EDB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69" y="285785"/>
            <a:ext cx="10474838" cy="64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560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72" y="98076"/>
            <a:ext cx="11684580" cy="769441"/>
          </a:xfrm>
        </p:spPr>
        <p:txBody>
          <a:bodyPr>
            <a:normAutofit/>
          </a:bodyPr>
          <a:lstStyle/>
          <a:p>
            <a:r>
              <a:rPr lang="en-GB" sz="3200" dirty="0"/>
              <a:t>Timeline &amp; Milestones for the Design</a:t>
            </a:r>
            <a:endParaRPr lang="en-GB" sz="20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72" y="1029597"/>
            <a:ext cx="11723405" cy="464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687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72" y="98076"/>
            <a:ext cx="11684580" cy="769441"/>
          </a:xfrm>
        </p:spPr>
        <p:txBody>
          <a:bodyPr>
            <a:normAutofit/>
          </a:bodyPr>
          <a:lstStyle/>
          <a:p>
            <a:r>
              <a:rPr lang="en-GB" sz="3200" dirty="0" err="1"/>
              <a:t>LhARA</a:t>
            </a:r>
            <a:r>
              <a:rPr lang="en-GB" sz="3200" dirty="0"/>
              <a:t> Project Schedules &amp; Milestones</a:t>
            </a:r>
            <a:endParaRPr lang="en-GB" sz="2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33672" y="1544103"/>
            <a:ext cx="11684580" cy="2779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lvl="1" fontAlgn="base">
              <a:spcBef>
                <a:spcPts val="500"/>
              </a:spcBef>
              <a:buClr>
                <a:schemeClr val="tx1"/>
              </a:buClr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documents:</a:t>
            </a:r>
          </a:p>
          <a:p>
            <a:pPr marL="0" lvl="1" fontAlgn="base">
              <a:spcBef>
                <a:spcPts val="500"/>
              </a:spcBef>
              <a:buClr>
                <a:schemeClr val="tx1"/>
              </a:buClr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457200" fontAlgn="base">
              <a:spcBef>
                <a:spcPts val="5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1272-pa1-pm-ppl-0005-v1.0 - ITRF CDR milestones and deliverables 2022-10-18</a:t>
            </a:r>
          </a:p>
          <a:p>
            <a:pPr lvl="1" indent="-457200" fontAlgn="base">
              <a:spcBef>
                <a:spcPts val="5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1272-pa1-pm-ppl-0004-v0.7 - ITRF CDR schedule 2022-09-20</a:t>
            </a:r>
          </a:p>
          <a:p>
            <a:pPr lvl="1" indent="-457200" fontAlgn="base">
              <a:spcBef>
                <a:spcPts val="5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1272-pa1-pm-ppl-0001-v2.0 - ITRF schedule 2022-07-20  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(Covered later in WP6 talk)</a:t>
            </a:r>
          </a:p>
        </p:txBody>
      </p:sp>
    </p:spTree>
    <p:extLst>
      <p:ext uri="{BB962C8B-B14F-4D97-AF65-F5344CB8AC3E}">
        <p14:creationId xmlns:p14="http://schemas.microsoft.com/office/powerpoint/2010/main" val="2836965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547" y="305123"/>
            <a:ext cx="11260161" cy="769441"/>
          </a:xfrm>
        </p:spPr>
        <p:txBody>
          <a:bodyPr>
            <a:normAutofit/>
          </a:bodyPr>
          <a:lstStyle/>
          <a:p>
            <a:r>
              <a:rPr lang="en-GB" sz="3600" dirty="0"/>
              <a:t>CDR Schedule  </a:t>
            </a:r>
            <a:r>
              <a:rPr lang="en-GB" sz="2400" dirty="0">
                <a:solidFill>
                  <a:srgbClr val="626262"/>
                </a:solidFill>
              </a:rPr>
              <a:t>1272-pa1-pm-ppl-0004-v0.7 - ITRF CDR schedule 2022-09-20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3" y="1147154"/>
            <a:ext cx="11260161" cy="538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72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3854C91-E8F6-483E-9951-4D17C34F8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CDR Schedule  </a:t>
            </a:r>
            <a:r>
              <a:rPr lang="en-GB" sz="2400" dirty="0">
                <a:solidFill>
                  <a:srgbClr val="626262"/>
                </a:solidFill>
              </a:rPr>
              <a:t>1272-pa1-pm-ppl-0004-v0.7 - ITRF CDR schedule 2022-09-20</a:t>
            </a:r>
            <a:endParaRPr lang="en-GB" sz="2400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A0568C14-FD8F-4AE7-9544-165AF606A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2" y="1457931"/>
            <a:ext cx="11738958" cy="1738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C2FE15-274D-4AC4-A244-67DF1E77E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89" y="3196243"/>
            <a:ext cx="11894130" cy="254501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0431C53-E988-48F0-BBC3-28227D8004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2496" b="-1"/>
          <a:stretch/>
        </p:blipFill>
        <p:spPr>
          <a:xfrm>
            <a:off x="297870" y="3424844"/>
            <a:ext cx="11821969" cy="243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56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hARA-logo.png">
            <a:extLst>
              <a:ext uri="{FF2B5EF4-FFF2-40B4-BE49-F238E27FC236}">
                <a16:creationId xmlns:a16="http://schemas.microsoft.com/office/drawing/2014/main" id="{0CAAE2C0-994E-4A64-89A0-FBD270F01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58" y="-26535"/>
            <a:ext cx="5173042" cy="173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42671B-6A23-4091-9F28-65A7AF887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45" y="280291"/>
            <a:ext cx="7459242" cy="4781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24A6E1-2DCC-4044-A143-913378A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38" y="1713117"/>
            <a:ext cx="3669748" cy="1378426"/>
          </a:xfrm>
        </p:spPr>
        <p:txBody>
          <a:bodyPr>
            <a:normAutofit/>
          </a:bodyPr>
          <a:lstStyle/>
          <a:p>
            <a:r>
              <a:rPr lang="en-GB" b="1" dirty="0"/>
              <a:t>LhARA - Project 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DF8CC-71B0-4D1D-932D-D68B303B3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3" y="3429000"/>
            <a:ext cx="7805057" cy="3705906"/>
          </a:xfrm>
        </p:spPr>
        <p:txBody>
          <a:bodyPr/>
          <a:lstStyle/>
          <a:p>
            <a:r>
              <a:rPr lang="en-GB" dirty="0"/>
              <a:t>WP1 – Project management</a:t>
            </a:r>
          </a:p>
          <a:p>
            <a:r>
              <a:rPr lang="en-GB" dirty="0"/>
              <a:t>WP2 – Laser Driven proton and ion source</a:t>
            </a:r>
          </a:p>
          <a:p>
            <a:r>
              <a:rPr lang="en-GB" dirty="0"/>
              <a:t>WP3 – Proton and Ion Capture</a:t>
            </a:r>
          </a:p>
          <a:p>
            <a:r>
              <a:rPr lang="en-GB" dirty="0"/>
              <a:t>WP4 – Real-time dose-deposition profiling</a:t>
            </a:r>
          </a:p>
          <a:p>
            <a:r>
              <a:rPr lang="en-GB" dirty="0"/>
              <a:t>WP5 – End station development &amp; Instrumentation</a:t>
            </a:r>
          </a:p>
          <a:p>
            <a:r>
              <a:rPr lang="en-GB" dirty="0"/>
              <a:t>WP6 – Facility design and integration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29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4" ma:contentTypeDescription="Create a new document." ma:contentTypeScope="" ma:versionID="e368a452c771ff3986d8dc0c1b182452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9f5869c28bf489176b4344fc69bac66e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5B9B13-56FA-465F-950A-6B9003BA8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374fa-46ae-4859-acf9-337d9d35654b"/>
    <ds:schemaRef ds:uri="bcf48347-58aa-4d62-91d1-b7aa5d8fd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426BE0-6F08-47E5-BB6E-D470A537DE8A}">
  <ds:schemaRefs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bcf48347-58aa-4d62-91d1-b7aa5d8fd5de"/>
    <ds:schemaRef ds:uri="861374fa-46ae-4859-acf9-337d9d35654b"/>
  </ds:schemaRefs>
</ds:datastoreItem>
</file>

<file path=customXml/itemProps3.xml><?xml version="1.0" encoding="utf-8"?>
<ds:datastoreItem xmlns:ds="http://schemas.openxmlformats.org/officeDocument/2006/customXml" ds:itemID="{8B20F40A-F4C1-4970-9F4D-D58B984E9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2200</TotalTime>
  <Words>383</Words>
  <Application>Microsoft Office PowerPoint</Application>
  <PresentationFormat>Widescreen</PresentationFormat>
  <Paragraphs>60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ITRF OBS</vt:lpstr>
      <vt:lpstr>PowerPoint Presentation</vt:lpstr>
      <vt:lpstr>Timeline &amp; Milestones for the Design</vt:lpstr>
      <vt:lpstr>LhARA Project Schedules &amp; Milestones</vt:lpstr>
      <vt:lpstr>CDR Schedule  1272-pa1-pm-ppl-0004-v0.7 - ITRF CDR schedule 2022-09-20</vt:lpstr>
      <vt:lpstr>CDR Schedule  1272-pa1-pm-ppl-0004-v0.7 - ITRF CDR schedule 2022-09-20</vt:lpstr>
      <vt:lpstr>LhARA - Project organisation</vt:lpstr>
      <vt:lpstr>Project management </vt:lpstr>
      <vt:lpstr>CDR Milestones  1272-pa1-pm-ppl-0005-v1.0 - ITRF milestones and deliverables 2022-10-18</vt:lpstr>
      <vt:lpstr>CDR Milestones  1272-pa1-pm-ppl-0005-v1.0 - ITRF milestones and deliverables 2022-10-18</vt:lpstr>
      <vt:lpstr>CDR Schedule  1272-pa1-pm-ppl-0004-v0.7 - ITRF CDR schedule 2022-09-20</vt:lpstr>
      <vt:lpstr>CDR Schedule  1272-pa1-pm-ppl-0004-v0.7 - ITRF CDR schedule 2022-09-20</vt:lpstr>
      <vt:lpstr>Resources</vt:lpstr>
      <vt:lpstr>Resources</vt:lpstr>
      <vt:lpstr>Risk Register</vt:lpstr>
      <vt:lpstr>Why Gabor Lenses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Whyte</dc:creator>
  <cp:lastModifiedBy>Colin Whyte</cp:lastModifiedBy>
  <cp:revision>47</cp:revision>
  <dcterms:created xsi:type="dcterms:W3CDTF">2022-08-29T09:05:25Z</dcterms:created>
  <dcterms:modified xsi:type="dcterms:W3CDTF">2022-10-25T16:23:37Z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0x010100D62AFD750426FF4689ED6EEB53C2951A</vt:lpwstr>
  </property>
</Properties>
</file>