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1601"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p:cViewPr varScale="1">
        <p:scale>
          <a:sx n="116" d="100"/>
          <a:sy n="116" d="100"/>
        </p:scale>
        <p:origin x="51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GB"/>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9/25/25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437877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9/25/25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3239896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GB"/>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9/25/25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715311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GB"/>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GB"/>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9/25/25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9089535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9/25/25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37059793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GB"/>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9/25/25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2080253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GB"/>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9/25/25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37708076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1286564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GB"/>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984358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9/25/25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2252101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9/25/25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4063402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9/25/25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3008314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9/25/25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2661487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9/25/25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157976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9/25/25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1178638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GB"/>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9/25/25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410495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9/25/25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3888493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GB"/>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9/25/25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extLst>
      <p:ext uri="{BB962C8B-B14F-4D97-AF65-F5344CB8AC3E}">
        <p14:creationId xmlns:p14="http://schemas.microsoft.com/office/powerpoint/2010/main" val="87294382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B6A29-6833-1162-D142-256BA4E304D1}"/>
              </a:ext>
            </a:extLst>
          </p:cNvPr>
          <p:cNvSpPr>
            <a:spLocks noGrp="1"/>
          </p:cNvSpPr>
          <p:nvPr>
            <p:ph type="title"/>
          </p:nvPr>
        </p:nvSpPr>
        <p:spPr>
          <a:xfrm>
            <a:off x="0" y="0"/>
            <a:ext cx="9404723" cy="1400530"/>
          </a:xfrm>
        </p:spPr>
        <p:txBody>
          <a:bodyPr/>
          <a:lstStyle/>
          <a:p>
            <a:r>
              <a:rPr lang="en-US" dirty="0" err="1"/>
              <a:t>LhARA</a:t>
            </a:r>
            <a:r>
              <a:rPr lang="en-US" dirty="0"/>
              <a:t> meeting series</a:t>
            </a:r>
          </a:p>
        </p:txBody>
      </p:sp>
      <p:sp>
        <p:nvSpPr>
          <p:cNvPr id="3" name="Content Placeholder 2">
            <a:extLst>
              <a:ext uri="{FF2B5EF4-FFF2-40B4-BE49-F238E27FC236}">
                <a16:creationId xmlns:a16="http://schemas.microsoft.com/office/drawing/2014/main" id="{A3EF7BAF-10F0-CEE6-757C-D0084315F174}"/>
              </a:ext>
            </a:extLst>
          </p:cNvPr>
          <p:cNvSpPr>
            <a:spLocks noGrp="1"/>
          </p:cNvSpPr>
          <p:nvPr>
            <p:ph idx="1"/>
          </p:nvPr>
        </p:nvSpPr>
        <p:spPr>
          <a:xfrm>
            <a:off x="0" y="1178805"/>
            <a:ext cx="12191999" cy="5783855"/>
          </a:xfrm>
        </p:spPr>
        <p:txBody>
          <a:bodyPr>
            <a:normAutofit fontScale="85000" lnSpcReduction="20000"/>
          </a:bodyPr>
          <a:lstStyle/>
          <a:p>
            <a:r>
              <a:rPr lang="en-GB" dirty="0"/>
              <a:t> “Particle therapy international meeting”</a:t>
            </a:r>
          </a:p>
          <a:p>
            <a:pPr lvl="1"/>
            <a:r>
              <a:rPr lang="en-GB" dirty="0"/>
              <a:t>Targeting the pre-clinical/clinical researcher and clinical communities, the meeting will review the state of the art in particle beam therapy and explore incremental and transformative R&amp;D paths to improved techniques, better clinical outcomes, and enhanced patient treatment.  The ideal outcome would be the formation of an International Advisory Group to guide the development of the </a:t>
            </a:r>
            <a:r>
              <a:rPr lang="en-GB" dirty="0" err="1"/>
              <a:t>LhARA</a:t>
            </a:r>
            <a:r>
              <a:rPr lang="en-GB" dirty="0"/>
              <a:t> initiative in radiation biology, clinical applications, and the development of particle therapy.</a:t>
            </a:r>
          </a:p>
          <a:p>
            <a:r>
              <a:rPr lang="en-GB" dirty="0"/>
              <a:t>“Cylindrically-symmetric strong focusing of ion beams”</a:t>
            </a:r>
          </a:p>
          <a:p>
            <a:pPr lvl="1"/>
            <a:r>
              <a:rPr lang="en-GB" dirty="0"/>
              <a:t>Targeting the laser-plasma and novel accelerator communities, the meeting will review current research directions in the development non-magnetic strong focussing devices.  The ideal outcome would be the formation of a consortium to bid for the resources to investigate the fundamental physics underlying the stable operation of such devices and, eventually, to develop practical solutions for deployment on laser-driven proton and ion beams and elsewhere.</a:t>
            </a:r>
          </a:p>
          <a:p>
            <a:r>
              <a:rPr lang="en-GB" dirty="0"/>
              <a:t>“Novel time-resolved and high-resolution imaging”</a:t>
            </a:r>
          </a:p>
          <a:p>
            <a:pPr lvl="1"/>
            <a:r>
              <a:rPr lang="en-GB" dirty="0"/>
              <a:t>Targeting the developers of instrumentation and diagnostics necessary to understand the biology of radiation therapy, the meeting will review the state of the art in high resolution and time resolved imaging of structures within cells and the study of cellular dynamics.  The ideal outcome would be the formation of a consortium to bid for the resources necessary to develop practical solutions that would allow the time-resolved study of biological processes induced by ionising radiation.</a:t>
            </a:r>
          </a:p>
          <a:p>
            <a:r>
              <a:rPr lang="en-GB" dirty="0"/>
              <a:t>“Biology, measurement, simulation and interpretation of radiation biology” </a:t>
            </a:r>
          </a:p>
          <a:p>
            <a:pPr lvl="1"/>
            <a:r>
              <a:rPr lang="en-GB" dirty="0"/>
              <a:t>Targeting the radiobiology community and the community developing conventional and AI-based biological simulation tools, the meeting would review the state of the art in numerical simulation of cellular dynamics.  The ideal outcome would be the formation of a consortium to bid for the resources necessary to incrementally advance current simulation tools, exploit AI/ML techniques and advanced computing infrastructures to transform the accuracy of the simulations, and to develop pathways to the deployment of the advanced algorithms to enhance the performance of practical treatment-planning software.</a:t>
            </a:r>
          </a:p>
          <a:p>
            <a:endParaRPr lang="en-US" dirty="0"/>
          </a:p>
        </p:txBody>
      </p:sp>
    </p:spTree>
    <p:extLst>
      <p:ext uri="{BB962C8B-B14F-4D97-AF65-F5344CB8AC3E}">
        <p14:creationId xmlns:p14="http://schemas.microsoft.com/office/powerpoint/2010/main" val="29753946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15</TotalTime>
  <Words>353</Words>
  <Application>Microsoft Macintosh PowerPoint</Application>
  <PresentationFormat>Widescreen</PresentationFormat>
  <Paragraphs>9</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Century Gothic</vt:lpstr>
      <vt:lpstr>Wingdings 3</vt:lpstr>
      <vt:lpstr>Ion</vt:lpstr>
      <vt:lpstr>LhARA meeting series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Long, Kenneth (STFC,RAL,PPD)</dc:creator>
  <cp:lastModifiedBy>Long, Kenneth (STFC,RAL,PPD)</cp:lastModifiedBy>
  <cp:revision>1</cp:revision>
  <dcterms:created xsi:type="dcterms:W3CDTF">2025-09-25T16:01:59Z</dcterms:created>
  <dcterms:modified xsi:type="dcterms:W3CDTF">2025-09-25T16:17:08Z</dcterms:modified>
</cp:coreProperties>
</file>