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1" r:id="rId4"/>
  </p:sldMasterIdLst>
  <p:notesMasterIdLst>
    <p:notesMasterId r:id="rId22"/>
  </p:notesMasterIdLst>
  <p:handoutMasterIdLst>
    <p:handoutMasterId r:id="rId23"/>
  </p:handoutMasterIdLst>
  <p:sldIdLst>
    <p:sldId id="257" r:id="rId5"/>
    <p:sldId id="258" r:id="rId6"/>
    <p:sldId id="793" r:id="rId7"/>
    <p:sldId id="823" r:id="rId8"/>
    <p:sldId id="838" r:id="rId9"/>
    <p:sldId id="844" r:id="rId10"/>
    <p:sldId id="845" r:id="rId11"/>
    <p:sldId id="846" r:id="rId12"/>
    <p:sldId id="839" r:id="rId13"/>
    <p:sldId id="330" r:id="rId14"/>
    <p:sldId id="329" r:id="rId15"/>
    <p:sldId id="328" r:id="rId16"/>
    <p:sldId id="837" r:id="rId17"/>
    <p:sldId id="843" r:id="rId18"/>
    <p:sldId id="799" r:id="rId19"/>
    <p:sldId id="815" r:id="rId20"/>
    <p:sldId id="830"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57" userDrawn="1">
          <p15:clr>
            <a:srgbClr val="A4A3A4"/>
          </p15:clr>
        </p15:guide>
        <p15:guide id="3" orient="horz" pos="3974" userDrawn="1">
          <p15:clr>
            <a:srgbClr val="A4A3A4"/>
          </p15:clr>
        </p15:guide>
        <p15:guide id="4" pos="7355" userDrawn="1">
          <p15:clr>
            <a:srgbClr val="A4A3A4"/>
          </p15:clr>
        </p15:guide>
        <p15:guide id="5" pos="3817" userDrawn="1">
          <p15:clr>
            <a:srgbClr val="A4A3A4"/>
          </p15:clr>
        </p15:guide>
        <p15:guide id="6" orient="horz" pos="709" userDrawn="1">
          <p15:clr>
            <a:srgbClr val="A4A3A4"/>
          </p15:clr>
        </p15:guide>
        <p15:guide id="7" orient="horz" pos="3634" userDrawn="1">
          <p15:clr>
            <a:srgbClr val="A4A3A4"/>
          </p15:clr>
        </p15:guide>
        <p15:guide id="8" pos="869" userDrawn="1">
          <p15:clr>
            <a:srgbClr val="A4A3A4"/>
          </p15:clr>
        </p15:guide>
        <p15:guide id="9" pos="325" userDrawn="1">
          <p15:clr>
            <a:srgbClr val="A4A3A4"/>
          </p15:clr>
        </p15:guide>
        <p15:guide id="10" pos="3545" userDrawn="1">
          <p15:clr>
            <a:srgbClr val="A4A3A4"/>
          </p15:clr>
        </p15:guide>
        <p15:guide id="11" orient="horz" pos="822" userDrawn="1">
          <p15:clr>
            <a:srgbClr val="A4A3A4"/>
          </p15:clr>
        </p15:guide>
        <p15:guide id="12" pos="393" userDrawn="1">
          <p15:clr>
            <a:srgbClr val="A4A3A4"/>
          </p15:clr>
        </p15:guide>
        <p15:guide id="13" pos="937" userDrawn="1">
          <p15:clr>
            <a:srgbClr val="A4A3A4"/>
          </p15:clr>
        </p15:guide>
        <p15:guide id="14" orient="horz" pos="2024"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llis, Mike (STFC,DL,AST)" initials="EM(" lastIdx="39" clrIdx="0">
    <p:extLst>
      <p:ext uri="{19B8F6BF-5375-455C-9EA6-DF929625EA0E}">
        <p15:presenceInfo xmlns:p15="http://schemas.microsoft.com/office/powerpoint/2012/main" userId="S-1-5-21-2030781433-144010450-1310660803-41033" providerId="AD"/>
      </p:ext>
    </p:extLst>
  </p:cmAuthor>
  <p:cmAuthor id="2" name="Wheelhouse, Alan (STFC,DL,AST)" initials="WA(" lastIdx="1" clrIdx="1">
    <p:extLst>
      <p:ext uri="{19B8F6BF-5375-455C-9EA6-DF929625EA0E}">
        <p15:presenceInfo xmlns:p15="http://schemas.microsoft.com/office/powerpoint/2012/main" userId="S-1-5-21-2030781433-144010450-1310660803-1717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B9C"/>
    <a:srgbClr val="DEEBF7"/>
    <a:srgbClr val="CCD2FC"/>
    <a:srgbClr val="E7EAFE"/>
    <a:srgbClr val="CDCCE8"/>
    <a:srgbClr val="DEC8EE"/>
    <a:srgbClr val="2E2C61"/>
    <a:srgbClr val="000000"/>
    <a:srgbClr val="1A53E1"/>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00" d="100"/>
          <a:sy n="100" d="100"/>
        </p:scale>
        <p:origin x="1194" y="990"/>
      </p:cViewPr>
      <p:guideLst>
        <p:guide orient="horz" pos="210"/>
        <p:guide pos="257"/>
        <p:guide orient="horz" pos="3974"/>
        <p:guide pos="7355"/>
        <p:guide pos="3817"/>
        <p:guide orient="horz" pos="709"/>
        <p:guide orient="horz" pos="3634"/>
        <p:guide pos="869"/>
        <p:guide pos="325"/>
        <p:guide pos="3545"/>
        <p:guide orient="horz" pos="822"/>
        <p:guide pos="393"/>
        <p:guide pos="937"/>
        <p:guide orient="horz" pos="2024"/>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A336814-C48E-434D-9E7D-8C81AAB00F2B}"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GB"/>
        </a:p>
      </dgm:t>
    </dgm:pt>
    <dgm:pt modelId="{E6F78524-87C7-4154-AC40-52154F6E4CDF}">
      <dgm:prSet phldrT="[Text]"/>
      <dgm:spPr/>
      <dgm:t>
        <a:bodyPr/>
        <a:lstStyle/>
        <a:p>
          <a:r>
            <a:rPr lang="en-GB"/>
            <a:t>WPA – Radiobiological Science and Technology</a:t>
          </a:r>
        </a:p>
      </dgm:t>
    </dgm:pt>
    <dgm:pt modelId="{6739F2C6-E4CD-4935-83E1-183FAE3C74D6}" type="parTrans" cxnId="{FC9C0FA0-2FBC-4564-BB6B-404F2DBA8C39}">
      <dgm:prSet/>
      <dgm:spPr/>
      <dgm:t>
        <a:bodyPr/>
        <a:lstStyle/>
        <a:p>
          <a:endParaRPr lang="en-GB"/>
        </a:p>
      </dgm:t>
    </dgm:pt>
    <dgm:pt modelId="{9FD90A63-D5A0-4E9F-8177-5862EC69D6B8}" type="sibTrans" cxnId="{FC9C0FA0-2FBC-4564-BB6B-404F2DBA8C39}">
      <dgm:prSet/>
      <dgm:spPr/>
      <dgm:t>
        <a:bodyPr/>
        <a:lstStyle/>
        <a:p>
          <a:endParaRPr lang="en-GB"/>
        </a:p>
      </dgm:t>
    </dgm:pt>
    <dgm:pt modelId="{F012C3C5-D4D1-4C6F-8D0A-BD05174A11B4}">
      <dgm:prSet phldrT="[Text]"/>
      <dgm:spPr/>
      <dgm:t>
        <a:bodyPr/>
        <a:lstStyle/>
        <a:p>
          <a:r>
            <a:rPr lang="en-GB"/>
            <a:t>WPB – ITRF/LhARA Risk Mitigation</a:t>
          </a:r>
        </a:p>
      </dgm:t>
    </dgm:pt>
    <dgm:pt modelId="{F44010A8-4159-47E3-BBBA-3DCCA53620AC}" type="parTrans" cxnId="{5A30242F-1277-48F3-99E8-0C4C3B5B1D20}">
      <dgm:prSet/>
      <dgm:spPr/>
      <dgm:t>
        <a:bodyPr/>
        <a:lstStyle/>
        <a:p>
          <a:endParaRPr lang="en-GB"/>
        </a:p>
      </dgm:t>
    </dgm:pt>
    <dgm:pt modelId="{660236FD-ACFA-480D-A382-1D5B13322E03}" type="sibTrans" cxnId="{5A30242F-1277-48F3-99E8-0C4C3B5B1D20}">
      <dgm:prSet/>
      <dgm:spPr/>
      <dgm:t>
        <a:bodyPr/>
        <a:lstStyle/>
        <a:p>
          <a:endParaRPr lang="en-GB"/>
        </a:p>
      </dgm:t>
    </dgm:pt>
    <dgm:pt modelId="{F73CF70B-819B-45B7-981F-670554132DB3}">
      <dgm:prSet phldrT="[Text]"/>
      <dgm:spPr/>
      <dgm:t>
        <a:bodyPr/>
        <a:lstStyle/>
        <a:p>
          <a:r>
            <a:rPr lang="en-GB"/>
            <a:t>WPC – Project Management, Outreach &amp; Engagement </a:t>
          </a:r>
        </a:p>
      </dgm:t>
    </dgm:pt>
    <dgm:pt modelId="{ECEFD92C-089F-4B3A-A0C0-CC80B18284CA}" type="parTrans" cxnId="{FAF43990-91DA-41C5-92C9-81B8E6626A9B}">
      <dgm:prSet/>
      <dgm:spPr/>
      <dgm:t>
        <a:bodyPr/>
        <a:lstStyle/>
        <a:p>
          <a:endParaRPr lang="en-GB"/>
        </a:p>
      </dgm:t>
    </dgm:pt>
    <dgm:pt modelId="{82ADB4FC-BE91-4FA3-8867-2B228C2053AC}" type="sibTrans" cxnId="{FAF43990-91DA-41C5-92C9-81B8E6626A9B}">
      <dgm:prSet/>
      <dgm:spPr/>
      <dgm:t>
        <a:bodyPr/>
        <a:lstStyle/>
        <a:p>
          <a:endParaRPr lang="en-GB"/>
        </a:p>
      </dgm:t>
    </dgm:pt>
    <dgm:pt modelId="{0FECA7CA-94F3-4B48-A5AD-99EF2F10BC79}" type="pres">
      <dgm:prSet presAssocID="{CA336814-C48E-434D-9E7D-8C81AAB00F2B}" presName="Name0" presStyleCnt="0">
        <dgm:presLayoutVars>
          <dgm:chMax val="7"/>
          <dgm:chPref val="7"/>
          <dgm:dir/>
        </dgm:presLayoutVars>
      </dgm:prSet>
      <dgm:spPr/>
    </dgm:pt>
    <dgm:pt modelId="{6DD9E976-8EE5-4374-B139-54252E6AE181}" type="pres">
      <dgm:prSet presAssocID="{CA336814-C48E-434D-9E7D-8C81AAB00F2B}" presName="Name1" presStyleCnt="0"/>
      <dgm:spPr/>
    </dgm:pt>
    <dgm:pt modelId="{E2F3D4AA-1D89-4C78-97EB-CA2346FE9EAE}" type="pres">
      <dgm:prSet presAssocID="{CA336814-C48E-434D-9E7D-8C81AAB00F2B}" presName="cycle" presStyleCnt="0"/>
      <dgm:spPr/>
    </dgm:pt>
    <dgm:pt modelId="{A5DFBD87-FD89-487F-B4A4-06AA0FDA08EA}" type="pres">
      <dgm:prSet presAssocID="{CA336814-C48E-434D-9E7D-8C81AAB00F2B}" presName="srcNode" presStyleLbl="node1" presStyleIdx="0" presStyleCnt="3"/>
      <dgm:spPr/>
    </dgm:pt>
    <dgm:pt modelId="{2900042D-B162-4CA6-AA6B-2ABC37726A7F}" type="pres">
      <dgm:prSet presAssocID="{CA336814-C48E-434D-9E7D-8C81AAB00F2B}" presName="conn" presStyleLbl="parChTrans1D2" presStyleIdx="0" presStyleCnt="1"/>
      <dgm:spPr/>
    </dgm:pt>
    <dgm:pt modelId="{42139F43-D0ED-49DD-8C89-451AF00C82DD}" type="pres">
      <dgm:prSet presAssocID="{CA336814-C48E-434D-9E7D-8C81AAB00F2B}" presName="extraNode" presStyleLbl="node1" presStyleIdx="0" presStyleCnt="3"/>
      <dgm:spPr/>
    </dgm:pt>
    <dgm:pt modelId="{C2F85372-FA86-440D-A841-46771DC485FC}" type="pres">
      <dgm:prSet presAssocID="{CA336814-C48E-434D-9E7D-8C81AAB00F2B}" presName="dstNode" presStyleLbl="node1" presStyleIdx="0" presStyleCnt="3"/>
      <dgm:spPr/>
    </dgm:pt>
    <dgm:pt modelId="{A683F05A-FAE0-4EF1-82DE-C901CD117F00}" type="pres">
      <dgm:prSet presAssocID="{E6F78524-87C7-4154-AC40-52154F6E4CDF}" presName="text_1" presStyleLbl="node1" presStyleIdx="0" presStyleCnt="3">
        <dgm:presLayoutVars>
          <dgm:bulletEnabled val="1"/>
        </dgm:presLayoutVars>
      </dgm:prSet>
      <dgm:spPr/>
    </dgm:pt>
    <dgm:pt modelId="{82B6C372-F259-40EE-8405-F1A8DDF98F0A}" type="pres">
      <dgm:prSet presAssocID="{E6F78524-87C7-4154-AC40-52154F6E4CDF}" presName="accent_1" presStyleCnt="0"/>
      <dgm:spPr/>
    </dgm:pt>
    <dgm:pt modelId="{06ACBEFE-46BE-4F00-BB95-FC6C0AD14293}" type="pres">
      <dgm:prSet presAssocID="{E6F78524-87C7-4154-AC40-52154F6E4CDF}" presName="accentRepeatNode" presStyleLbl="solidFgAcc1" presStyleIdx="0" presStyleCnt="3"/>
      <dgm:spPr/>
    </dgm:pt>
    <dgm:pt modelId="{9AA32EC1-7B29-46B6-B2D8-EEF74CAE5C9B}" type="pres">
      <dgm:prSet presAssocID="{F012C3C5-D4D1-4C6F-8D0A-BD05174A11B4}" presName="text_2" presStyleLbl="node1" presStyleIdx="1" presStyleCnt="3">
        <dgm:presLayoutVars>
          <dgm:bulletEnabled val="1"/>
        </dgm:presLayoutVars>
      </dgm:prSet>
      <dgm:spPr/>
    </dgm:pt>
    <dgm:pt modelId="{0BF25561-657B-4AF2-8581-1CB8F98B0069}" type="pres">
      <dgm:prSet presAssocID="{F012C3C5-D4D1-4C6F-8D0A-BD05174A11B4}" presName="accent_2" presStyleCnt="0"/>
      <dgm:spPr/>
    </dgm:pt>
    <dgm:pt modelId="{2BA78EC6-23F4-4D9F-BA58-DC838ECE90F6}" type="pres">
      <dgm:prSet presAssocID="{F012C3C5-D4D1-4C6F-8D0A-BD05174A11B4}" presName="accentRepeatNode" presStyleLbl="solidFgAcc1" presStyleIdx="1" presStyleCnt="3"/>
      <dgm:spPr/>
    </dgm:pt>
    <dgm:pt modelId="{5B79467C-3ACF-4FA9-BE97-B5E531189C45}" type="pres">
      <dgm:prSet presAssocID="{F73CF70B-819B-45B7-981F-670554132DB3}" presName="text_3" presStyleLbl="node1" presStyleIdx="2" presStyleCnt="3">
        <dgm:presLayoutVars>
          <dgm:bulletEnabled val="1"/>
        </dgm:presLayoutVars>
      </dgm:prSet>
      <dgm:spPr/>
    </dgm:pt>
    <dgm:pt modelId="{313459E2-495A-4C6A-B87E-B5E2DBC1AC38}" type="pres">
      <dgm:prSet presAssocID="{F73CF70B-819B-45B7-981F-670554132DB3}" presName="accent_3" presStyleCnt="0"/>
      <dgm:spPr/>
    </dgm:pt>
    <dgm:pt modelId="{FBEC94BB-41CB-4212-8FC3-B0BEF7E64D69}" type="pres">
      <dgm:prSet presAssocID="{F73CF70B-819B-45B7-981F-670554132DB3}" presName="accentRepeatNode" presStyleLbl="solidFgAcc1" presStyleIdx="2" presStyleCnt="3"/>
      <dgm:spPr/>
    </dgm:pt>
  </dgm:ptLst>
  <dgm:cxnLst>
    <dgm:cxn modelId="{5A30242F-1277-48F3-99E8-0C4C3B5B1D20}" srcId="{CA336814-C48E-434D-9E7D-8C81AAB00F2B}" destId="{F012C3C5-D4D1-4C6F-8D0A-BD05174A11B4}" srcOrd="1" destOrd="0" parTransId="{F44010A8-4159-47E3-BBBA-3DCCA53620AC}" sibTransId="{660236FD-ACFA-480D-A382-1D5B13322E03}"/>
    <dgm:cxn modelId="{F6CA5176-F300-4550-B239-82DE93D9EDF0}" type="presOf" srcId="{F012C3C5-D4D1-4C6F-8D0A-BD05174A11B4}" destId="{9AA32EC1-7B29-46B6-B2D8-EEF74CAE5C9B}" srcOrd="0" destOrd="0" presId="urn:microsoft.com/office/officeart/2008/layout/VerticalCurvedList"/>
    <dgm:cxn modelId="{504D3379-1E9B-491F-BAF0-ED96323745EC}" type="presOf" srcId="{F73CF70B-819B-45B7-981F-670554132DB3}" destId="{5B79467C-3ACF-4FA9-BE97-B5E531189C45}" srcOrd="0" destOrd="0" presId="urn:microsoft.com/office/officeart/2008/layout/VerticalCurvedList"/>
    <dgm:cxn modelId="{FAF43990-91DA-41C5-92C9-81B8E6626A9B}" srcId="{CA336814-C48E-434D-9E7D-8C81AAB00F2B}" destId="{F73CF70B-819B-45B7-981F-670554132DB3}" srcOrd="2" destOrd="0" parTransId="{ECEFD92C-089F-4B3A-A0C0-CC80B18284CA}" sibTransId="{82ADB4FC-BE91-4FA3-8867-2B228C2053AC}"/>
    <dgm:cxn modelId="{FC9C0FA0-2FBC-4564-BB6B-404F2DBA8C39}" srcId="{CA336814-C48E-434D-9E7D-8C81AAB00F2B}" destId="{E6F78524-87C7-4154-AC40-52154F6E4CDF}" srcOrd="0" destOrd="0" parTransId="{6739F2C6-E4CD-4935-83E1-183FAE3C74D6}" sibTransId="{9FD90A63-D5A0-4E9F-8177-5862EC69D6B8}"/>
    <dgm:cxn modelId="{2FD097B7-8FA6-4FBF-A8C5-F8DB4C6ACFAF}" type="presOf" srcId="{CA336814-C48E-434D-9E7D-8C81AAB00F2B}" destId="{0FECA7CA-94F3-4B48-A5AD-99EF2F10BC79}" srcOrd="0" destOrd="0" presId="urn:microsoft.com/office/officeart/2008/layout/VerticalCurvedList"/>
    <dgm:cxn modelId="{9C4625BC-B796-4402-9228-B729E78DC4A9}" type="presOf" srcId="{9FD90A63-D5A0-4E9F-8177-5862EC69D6B8}" destId="{2900042D-B162-4CA6-AA6B-2ABC37726A7F}" srcOrd="0" destOrd="0" presId="urn:microsoft.com/office/officeart/2008/layout/VerticalCurvedList"/>
    <dgm:cxn modelId="{1E82B0E9-4D12-4557-8EE3-4CA7CB4D61CA}" type="presOf" srcId="{E6F78524-87C7-4154-AC40-52154F6E4CDF}" destId="{A683F05A-FAE0-4EF1-82DE-C901CD117F00}" srcOrd="0" destOrd="0" presId="urn:microsoft.com/office/officeart/2008/layout/VerticalCurvedList"/>
    <dgm:cxn modelId="{BD396C89-80AD-4DE1-81E0-4A0836EFC68B}" type="presParOf" srcId="{0FECA7CA-94F3-4B48-A5AD-99EF2F10BC79}" destId="{6DD9E976-8EE5-4374-B139-54252E6AE181}" srcOrd="0" destOrd="0" presId="urn:microsoft.com/office/officeart/2008/layout/VerticalCurvedList"/>
    <dgm:cxn modelId="{6D50CC28-5B22-4555-B5AC-646C59D8884B}" type="presParOf" srcId="{6DD9E976-8EE5-4374-B139-54252E6AE181}" destId="{E2F3D4AA-1D89-4C78-97EB-CA2346FE9EAE}" srcOrd="0" destOrd="0" presId="urn:microsoft.com/office/officeart/2008/layout/VerticalCurvedList"/>
    <dgm:cxn modelId="{7C06BC83-E4C4-40D6-84D8-783FD4AF62A2}" type="presParOf" srcId="{E2F3D4AA-1D89-4C78-97EB-CA2346FE9EAE}" destId="{A5DFBD87-FD89-487F-B4A4-06AA0FDA08EA}" srcOrd="0" destOrd="0" presId="urn:microsoft.com/office/officeart/2008/layout/VerticalCurvedList"/>
    <dgm:cxn modelId="{133DE43A-36FE-42BE-8990-3BA34347F517}" type="presParOf" srcId="{E2F3D4AA-1D89-4C78-97EB-CA2346FE9EAE}" destId="{2900042D-B162-4CA6-AA6B-2ABC37726A7F}" srcOrd="1" destOrd="0" presId="urn:microsoft.com/office/officeart/2008/layout/VerticalCurvedList"/>
    <dgm:cxn modelId="{792CEF64-1723-4C74-8ABB-2D40FF676205}" type="presParOf" srcId="{E2F3D4AA-1D89-4C78-97EB-CA2346FE9EAE}" destId="{42139F43-D0ED-49DD-8C89-451AF00C82DD}" srcOrd="2" destOrd="0" presId="urn:microsoft.com/office/officeart/2008/layout/VerticalCurvedList"/>
    <dgm:cxn modelId="{3E9DAA20-0FF2-4AA7-9BB8-A24B57E48885}" type="presParOf" srcId="{E2F3D4AA-1D89-4C78-97EB-CA2346FE9EAE}" destId="{C2F85372-FA86-440D-A841-46771DC485FC}" srcOrd="3" destOrd="0" presId="urn:microsoft.com/office/officeart/2008/layout/VerticalCurvedList"/>
    <dgm:cxn modelId="{ED0C98A6-AAC0-42AE-B496-3168D635D187}" type="presParOf" srcId="{6DD9E976-8EE5-4374-B139-54252E6AE181}" destId="{A683F05A-FAE0-4EF1-82DE-C901CD117F00}" srcOrd="1" destOrd="0" presId="urn:microsoft.com/office/officeart/2008/layout/VerticalCurvedList"/>
    <dgm:cxn modelId="{29AB5DAF-73C5-42CA-8A4B-5024A650012D}" type="presParOf" srcId="{6DD9E976-8EE5-4374-B139-54252E6AE181}" destId="{82B6C372-F259-40EE-8405-F1A8DDF98F0A}" srcOrd="2" destOrd="0" presId="urn:microsoft.com/office/officeart/2008/layout/VerticalCurvedList"/>
    <dgm:cxn modelId="{C03B86FA-5753-4225-8291-AF36C04D8FE8}" type="presParOf" srcId="{82B6C372-F259-40EE-8405-F1A8DDF98F0A}" destId="{06ACBEFE-46BE-4F00-BB95-FC6C0AD14293}" srcOrd="0" destOrd="0" presId="urn:microsoft.com/office/officeart/2008/layout/VerticalCurvedList"/>
    <dgm:cxn modelId="{F357A2A6-94BD-4AFC-8E5D-4AA70D651FB5}" type="presParOf" srcId="{6DD9E976-8EE5-4374-B139-54252E6AE181}" destId="{9AA32EC1-7B29-46B6-B2D8-EEF74CAE5C9B}" srcOrd="3" destOrd="0" presId="urn:microsoft.com/office/officeart/2008/layout/VerticalCurvedList"/>
    <dgm:cxn modelId="{A8DE6E8A-3275-4120-949A-92A8DBE2B45B}" type="presParOf" srcId="{6DD9E976-8EE5-4374-B139-54252E6AE181}" destId="{0BF25561-657B-4AF2-8581-1CB8F98B0069}" srcOrd="4" destOrd="0" presId="urn:microsoft.com/office/officeart/2008/layout/VerticalCurvedList"/>
    <dgm:cxn modelId="{6870970D-CBF7-4762-8F40-23B75F8B7598}" type="presParOf" srcId="{0BF25561-657B-4AF2-8581-1CB8F98B0069}" destId="{2BA78EC6-23F4-4D9F-BA58-DC838ECE90F6}" srcOrd="0" destOrd="0" presId="urn:microsoft.com/office/officeart/2008/layout/VerticalCurvedList"/>
    <dgm:cxn modelId="{EFEFD3ED-7E6E-4053-AC21-18DF2E1DF1A0}" type="presParOf" srcId="{6DD9E976-8EE5-4374-B139-54252E6AE181}" destId="{5B79467C-3ACF-4FA9-BE97-B5E531189C45}" srcOrd="5" destOrd="0" presId="urn:microsoft.com/office/officeart/2008/layout/VerticalCurvedList"/>
    <dgm:cxn modelId="{EE3A8452-7034-432E-9218-D4FABD967930}" type="presParOf" srcId="{6DD9E976-8EE5-4374-B139-54252E6AE181}" destId="{313459E2-495A-4C6A-B87E-B5E2DBC1AC38}" srcOrd="6" destOrd="0" presId="urn:microsoft.com/office/officeart/2008/layout/VerticalCurvedList"/>
    <dgm:cxn modelId="{71429242-8618-4684-9E6B-FFB94FC8C144}" type="presParOf" srcId="{313459E2-495A-4C6A-B87E-B5E2DBC1AC38}" destId="{FBEC94BB-41CB-4212-8FC3-B0BEF7E64D69}"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1B6C26B-B5FA-4B64-A24F-EF5440911C0C}"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38371F1B-C215-4898-8E32-EDCDCF199669}">
      <dgm:prSet custT="1"/>
      <dgm:spPr/>
      <dgm:t>
        <a:bodyPr/>
        <a:lstStyle/>
        <a:p>
          <a:r>
            <a:rPr lang="en-GB" sz="1200">
              <a:highlight>
                <a:srgbClr val="FFFF00"/>
              </a:highlight>
              <a:latin typeface="Arial" panose="020B0604020202020204" pitchFamily="34" charset="0"/>
              <a:cs typeface="Arial" panose="020B0604020202020204" pitchFamily="34" charset="0"/>
            </a:rPr>
            <a:t>The tables show the progress of the project by financial year and the expected position at the end of the project.</a:t>
          </a:r>
        </a:p>
        <a:p>
          <a:endParaRPr lang="en-GB" sz="1200">
            <a:highlight>
              <a:srgbClr val="FFFF00"/>
            </a:highlight>
            <a:latin typeface="Arial" panose="020B0604020202020204" pitchFamily="34" charset="0"/>
            <a:cs typeface="Arial" panose="020B0604020202020204" pitchFamily="34" charset="0"/>
          </a:endParaRPr>
        </a:p>
        <a:p>
          <a:r>
            <a:rPr lang="en-GB" sz="1200">
              <a:highlight>
                <a:srgbClr val="FFFF00"/>
              </a:highlight>
              <a:latin typeface="Arial" panose="020B0604020202020204" pitchFamily="34" charset="0"/>
              <a:cs typeface="Arial" panose="020B0604020202020204" pitchFamily="34" charset="0"/>
            </a:rPr>
            <a:t>The STFC element of the budget is £0.026m underspent.  This underspend has helped to assist with the under allocation on this project.</a:t>
          </a:r>
        </a:p>
        <a:p>
          <a:endParaRPr lang="en-US" sz="1200">
            <a:highlight>
              <a:srgbClr val="FFFF00"/>
            </a:highlight>
            <a:latin typeface="Arial" panose="020B0604020202020204" pitchFamily="34" charset="0"/>
            <a:cs typeface="Arial" panose="020B0604020202020204" pitchFamily="34" charset="0"/>
          </a:endParaRPr>
        </a:p>
        <a:p>
          <a:r>
            <a:rPr lang="en-US" sz="1200">
              <a:highlight>
                <a:srgbClr val="FFFF00"/>
              </a:highlight>
              <a:latin typeface="Arial" panose="020B0604020202020204" pitchFamily="34" charset="0"/>
              <a:cs typeface="Arial" panose="020B0604020202020204" pitchFamily="34" charset="0"/>
            </a:rPr>
            <a:t>In the P09 forecast, Finance have included a projected overspend of £0.028m due to the shortfall of PD funding that was expected but not received to fund the inflation on this project.  Massimo Noro has discussed the previously agreed transfer with Sinead Farrington.  As of 4th December no transfer has been agreed.  </a:t>
          </a:r>
        </a:p>
        <a:p>
          <a:endParaRPr lang="en-GB" sz="1200">
            <a:highlight>
              <a:srgbClr val="FFFF00"/>
            </a:highlight>
            <a:latin typeface="Arial" panose="020B0604020202020204" pitchFamily="34" charset="0"/>
            <a:cs typeface="Arial" panose="020B0604020202020204" pitchFamily="34" charset="0"/>
          </a:endParaRPr>
        </a:p>
        <a:p>
          <a:r>
            <a:rPr lang="en-GB" sz="1200">
              <a:highlight>
                <a:srgbClr val="FFFF00"/>
              </a:highlight>
              <a:latin typeface="Arial" panose="020B0604020202020204" pitchFamily="34" charset="0"/>
              <a:cs typeface="Arial" panose="020B0604020202020204" pitchFamily="34" charset="0"/>
            </a:rPr>
            <a:t>With the above adjustment to the forecast the final table shows the confirmed £0.049m overspend on this project in FY24/25.  The overspend is driven by the inflation which was not included in the allocation and the re-profiled payments that were not highlighted to Finance.  Finance has been advised for forecast this overspend.</a:t>
          </a:r>
        </a:p>
        <a:p>
          <a:endParaRPr lang="en-GB" sz="1200">
            <a:highlight>
              <a:srgbClr val="FFFF00"/>
            </a:highlight>
            <a:latin typeface="Arial" panose="020B0604020202020204" pitchFamily="34" charset="0"/>
            <a:cs typeface="Arial" panose="020B0604020202020204" pitchFamily="34" charset="0"/>
          </a:endParaRPr>
        </a:p>
        <a:p>
          <a:r>
            <a:rPr lang="en-GB" sz="1200">
              <a:highlight>
                <a:srgbClr val="FFFF00"/>
              </a:highlight>
              <a:latin typeface="Arial" panose="020B0604020202020204" pitchFamily="34" charset="0"/>
              <a:cs typeface="Arial" panose="020B0604020202020204" pitchFamily="34" charset="0"/>
            </a:rPr>
            <a:t>Note that the final full project cost (over financial years and including the 28k) is matches the budget allocation.  It is the phasing that has caused the issues in year.</a:t>
          </a:r>
        </a:p>
        <a:p>
          <a:endParaRPr lang="en-GB" sz="1200">
            <a:latin typeface="Arial" panose="020B0604020202020204" pitchFamily="34" charset="0"/>
            <a:cs typeface="Arial" panose="020B0604020202020204" pitchFamily="34" charset="0"/>
          </a:endParaRPr>
        </a:p>
        <a:p>
          <a:endParaRPr lang="en-GB" sz="1400">
            <a:latin typeface="Arial" panose="020B0604020202020204" pitchFamily="34" charset="0"/>
            <a:cs typeface="Arial" panose="020B0604020202020204" pitchFamily="34" charset="0"/>
          </a:endParaRPr>
        </a:p>
        <a:p>
          <a:endParaRPr lang="en-GB" sz="1400">
            <a:latin typeface="Arial" panose="020B0604020202020204" pitchFamily="34" charset="0"/>
            <a:cs typeface="Arial" panose="020B0604020202020204" pitchFamily="34" charset="0"/>
          </a:endParaRPr>
        </a:p>
        <a:p>
          <a:endParaRPr lang="en-GB" sz="1400">
            <a:latin typeface="Arial" panose="020B0604020202020204" pitchFamily="34" charset="0"/>
            <a:cs typeface="Arial" panose="020B0604020202020204" pitchFamily="34" charset="0"/>
          </a:endParaRPr>
        </a:p>
        <a:p>
          <a:endParaRPr lang="en-GB" sz="1400">
            <a:latin typeface="Arial" panose="020B0604020202020204" pitchFamily="34" charset="0"/>
            <a:cs typeface="Arial" panose="020B0604020202020204" pitchFamily="34" charset="0"/>
          </a:endParaRPr>
        </a:p>
        <a:p>
          <a:endParaRPr lang="en-GB" sz="1400">
            <a:latin typeface="Arial" panose="020B0604020202020204" pitchFamily="34" charset="0"/>
            <a:cs typeface="Arial" panose="020B0604020202020204" pitchFamily="34" charset="0"/>
          </a:endParaRPr>
        </a:p>
      </dgm:t>
    </dgm:pt>
    <dgm:pt modelId="{B225B3E0-8B9B-4AE6-92D3-6AA9AC66DE71}" type="parTrans" cxnId="{901B8A83-4F67-42B4-A781-FFFEC4D2432E}">
      <dgm:prSet/>
      <dgm:spPr/>
      <dgm:t>
        <a:bodyPr/>
        <a:lstStyle/>
        <a:p>
          <a:endParaRPr lang="en-US"/>
        </a:p>
      </dgm:t>
    </dgm:pt>
    <dgm:pt modelId="{B6119824-6D4B-4217-9798-B47A9DF2B93F}" type="sibTrans" cxnId="{901B8A83-4F67-42B4-A781-FFFEC4D2432E}">
      <dgm:prSet/>
      <dgm:spPr/>
      <dgm:t>
        <a:bodyPr/>
        <a:lstStyle/>
        <a:p>
          <a:endParaRPr lang="en-US"/>
        </a:p>
      </dgm:t>
    </dgm:pt>
    <dgm:pt modelId="{BB939B1C-2D0C-4F66-BBC7-630CFA729DD3}">
      <dgm:prSet/>
      <dgm:spPr/>
      <dgm:t>
        <a:bodyPr/>
        <a:lstStyle/>
        <a:p>
          <a:endParaRPr lang="en-US"/>
        </a:p>
      </dgm:t>
    </dgm:pt>
    <dgm:pt modelId="{24EC9D1C-BE5B-4136-A2E7-1DEB3B958FE5}" type="parTrans" cxnId="{83767F9B-1191-491E-A4D6-F677899C5A3E}">
      <dgm:prSet/>
      <dgm:spPr/>
      <dgm:t>
        <a:bodyPr/>
        <a:lstStyle/>
        <a:p>
          <a:endParaRPr lang="en-US"/>
        </a:p>
      </dgm:t>
    </dgm:pt>
    <dgm:pt modelId="{5F9874EF-C016-44F3-8037-9BCAFF9113CE}" type="sibTrans" cxnId="{83767F9B-1191-491E-A4D6-F677899C5A3E}">
      <dgm:prSet/>
      <dgm:spPr/>
      <dgm:t>
        <a:bodyPr/>
        <a:lstStyle/>
        <a:p>
          <a:endParaRPr lang="en-US"/>
        </a:p>
      </dgm:t>
    </dgm:pt>
    <dgm:pt modelId="{DA566097-6BE1-4386-9E3E-F16A6E7F1E28}" type="pres">
      <dgm:prSet presAssocID="{B1B6C26B-B5FA-4B64-A24F-EF5440911C0C}" presName="vert0" presStyleCnt="0">
        <dgm:presLayoutVars>
          <dgm:dir/>
          <dgm:animOne val="branch"/>
          <dgm:animLvl val="lvl"/>
        </dgm:presLayoutVars>
      </dgm:prSet>
      <dgm:spPr/>
    </dgm:pt>
    <dgm:pt modelId="{2E054045-5CD2-4508-8242-3C4FA5F4BDF7}" type="pres">
      <dgm:prSet presAssocID="{38371F1B-C215-4898-8E32-EDCDCF199669}" presName="thickLine" presStyleLbl="alignNode1" presStyleIdx="0" presStyleCnt="2"/>
      <dgm:spPr/>
    </dgm:pt>
    <dgm:pt modelId="{DED45746-D10A-4B93-A69E-6F9299B5DA33}" type="pres">
      <dgm:prSet presAssocID="{38371F1B-C215-4898-8E32-EDCDCF199669}" presName="horz1" presStyleCnt="0"/>
      <dgm:spPr/>
    </dgm:pt>
    <dgm:pt modelId="{AADF586B-DFB5-4B79-AB76-CB08EF59F718}" type="pres">
      <dgm:prSet presAssocID="{38371F1B-C215-4898-8E32-EDCDCF199669}" presName="tx1" presStyleLbl="revTx" presStyleIdx="0" presStyleCnt="2" custScaleY="629209"/>
      <dgm:spPr/>
    </dgm:pt>
    <dgm:pt modelId="{8FC6C1A7-A878-452F-A855-322AB00D30B8}" type="pres">
      <dgm:prSet presAssocID="{38371F1B-C215-4898-8E32-EDCDCF199669}" presName="vert1" presStyleCnt="0"/>
      <dgm:spPr/>
    </dgm:pt>
    <dgm:pt modelId="{831A8E89-130C-4A94-B25F-4206F7AD2F47}" type="pres">
      <dgm:prSet presAssocID="{BB939B1C-2D0C-4F66-BBC7-630CFA729DD3}" presName="thickLine" presStyleLbl="alignNode1" presStyleIdx="1" presStyleCnt="2"/>
      <dgm:spPr/>
    </dgm:pt>
    <dgm:pt modelId="{700562EF-ABBD-4431-8892-D381ED715D16}" type="pres">
      <dgm:prSet presAssocID="{BB939B1C-2D0C-4F66-BBC7-630CFA729DD3}" presName="horz1" presStyleCnt="0"/>
      <dgm:spPr/>
    </dgm:pt>
    <dgm:pt modelId="{7FCB1AE8-E955-44FB-B6AF-D05312126D2F}" type="pres">
      <dgm:prSet presAssocID="{BB939B1C-2D0C-4F66-BBC7-630CFA729DD3}" presName="tx1" presStyleLbl="revTx" presStyleIdx="1" presStyleCnt="2"/>
      <dgm:spPr/>
    </dgm:pt>
    <dgm:pt modelId="{8BA389BD-1C7C-4CFE-8D90-0E2E710BB204}" type="pres">
      <dgm:prSet presAssocID="{BB939B1C-2D0C-4F66-BBC7-630CFA729DD3}" presName="vert1" presStyleCnt="0"/>
      <dgm:spPr/>
    </dgm:pt>
  </dgm:ptLst>
  <dgm:cxnLst>
    <dgm:cxn modelId="{62A7F30B-0AD4-4077-9522-562203E3176C}" type="presOf" srcId="{38371F1B-C215-4898-8E32-EDCDCF199669}" destId="{AADF586B-DFB5-4B79-AB76-CB08EF59F718}" srcOrd="0" destOrd="0" presId="urn:microsoft.com/office/officeart/2008/layout/LinedList"/>
    <dgm:cxn modelId="{9EB01283-D74C-4ACD-8D79-8EE509422C20}" type="presOf" srcId="{B1B6C26B-B5FA-4B64-A24F-EF5440911C0C}" destId="{DA566097-6BE1-4386-9E3E-F16A6E7F1E28}" srcOrd="0" destOrd="0" presId="urn:microsoft.com/office/officeart/2008/layout/LinedList"/>
    <dgm:cxn modelId="{901B8A83-4F67-42B4-A781-FFFEC4D2432E}" srcId="{B1B6C26B-B5FA-4B64-A24F-EF5440911C0C}" destId="{38371F1B-C215-4898-8E32-EDCDCF199669}" srcOrd="0" destOrd="0" parTransId="{B225B3E0-8B9B-4AE6-92D3-6AA9AC66DE71}" sibTransId="{B6119824-6D4B-4217-9798-B47A9DF2B93F}"/>
    <dgm:cxn modelId="{83767F9B-1191-491E-A4D6-F677899C5A3E}" srcId="{B1B6C26B-B5FA-4B64-A24F-EF5440911C0C}" destId="{BB939B1C-2D0C-4F66-BBC7-630CFA729DD3}" srcOrd="1" destOrd="0" parTransId="{24EC9D1C-BE5B-4136-A2E7-1DEB3B958FE5}" sibTransId="{5F9874EF-C016-44F3-8037-9BCAFF9113CE}"/>
    <dgm:cxn modelId="{379E08C1-6C8F-49C7-9E49-4509D3AA9769}" type="presOf" srcId="{BB939B1C-2D0C-4F66-BBC7-630CFA729DD3}" destId="{7FCB1AE8-E955-44FB-B6AF-D05312126D2F}" srcOrd="0" destOrd="0" presId="urn:microsoft.com/office/officeart/2008/layout/LinedList"/>
    <dgm:cxn modelId="{2D5DA9AB-326C-437B-9389-C89956E1E2F1}" type="presParOf" srcId="{DA566097-6BE1-4386-9E3E-F16A6E7F1E28}" destId="{2E054045-5CD2-4508-8242-3C4FA5F4BDF7}" srcOrd="0" destOrd="0" presId="urn:microsoft.com/office/officeart/2008/layout/LinedList"/>
    <dgm:cxn modelId="{D7369AF3-995F-4CB6-9429-D7567C3A5270}" type="presParOf" srcId="{DA566097-6BE1-4386-9E3E-F16A6E7F1E28}" destId="{DED45746-D10A-4B93-A69E-6F9299B5DA33}" srcOrd="1" destOrd="0" presId="urn:microsoft.com/office/officeart/2008/layout/LinedList"/>
    <dgm:cxn modelId="{9C02B20B-4E1F-4987-BFFD-DC0FD8E535F6}" type="presParOf" srcId="{DED45746-D10A-4B93-A69E-6F9299B5DA33}" destId="{AADF586B-DFB5-4B79-AB76-CB08EF59F718}" srcOrd="0" destOrd="0" presId="urn:microsoft.com/office/officeart/2008/layout/LinedList"/>
    <dgm:cxn modelId="{1B312511-BFE2-4EB9-8C99-81CE80192EB4}" type="presParOf" srcId="{DED45746-D10A-4B93-A69E-6F9299B5DA33}" destId="{8FC6C1A7-A878-452F-A855-322AB00D30B8}" srcOrd="1" destOrd="0" presId="urn:microsoft.com/office/officeart/2008/layout/LinedList"/>
    <dgm:cxn modelId="{6F0AB8BE-C243-4976-A638-CE8554B12B22}" type="presParOf" srcId="{DA566097-6BE1-4386-9E3E-F16A6E7F1E28}" destId="{831A8E89-130C-4A94-B25F-4206F7AD2F47}" srcOrd="2" destOrd="0" presId="urn:microsoft.com/office/officeart/2008/layout/LinedList"/>
    <dgm:cxn modelId="{7E00BD7A-1605-4273-9C60-3D4720C22C50}" type="presParOf" srcId="{DA566097-6BE1-4386-9E3E-F16A6E7F1E28}" destId="{700562EF-ABBD-4431-8892-D381ED715D16}" srcOrd="3" destOrd="0" presId="urn:microsoft.com/office/officeart/2008/layout/LinedList"/>
    <dgm:cxn modelId="{76A1004A-3C48-40AD-99C2-4C1FD84B6F3A}" type="presParOf" srcId="{700562EF-ABBD-4431-8892-D381ED715D16}" destId="{7FCB1AE8-E955-44FB-B6AF-D05312126D2F}" srcOrd="0" destOrd="0" presId="urn:microsoft.com/office/officeart/2008/layout/LinedList"/>
    <dgm:cxn modelId="{E3316685-DE33-432B-A661-FE0F708F6915}" type="presParOf" srcId="{700562EF-ABBD-4431-8892-D381ED715D16}" destId="{8BA389BD-1C7C-4CFE-8D90-0E2E710BB204}"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1B6C26B-B5FA-4B64-A24F-EF5440911C0C}"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38371F1B-C215-4898-8E32-EDCDCF199669}">
      <dgm:prSet custT="1"/>
      <dgm:spPr/>
      <dgm:t>
        <a:bodyPr/>
        <a:lstStyle/>
        <a:p>
          <a:endParaRPr lang="en-GB" sz="1400">
            <a:highlight>
              <a:srgbClr val="FFFF00"/>
            </a:highlight>
            <a:latin typeface="Arial" panose="020B0604020202020204" pitchFamily="34" charset="0"/>
            <a:cs typeface="Arial" panose="020B0604020202020204" pitchFamily="34" charset="0"/>
          </a:endParaRPr>
        </a:p>
        <a:p>
          <a:r>
            <a:rPr lang="en-GB" sz="1200">
              <a:highlight>
                <a:srgbClr val="FFFF00"/>
              </a:highlight>
              <a:latin typeface="Arial" panose="020B0604020202020204" pitchFamily="34" charset="0"/>
              <a:cs typeface="Arial" panose="020B0604020202020204" pitchFamily="34" charset="0"/>
            </a:rPr>
            <a:t>The table shows details of the requested re-profile change and the movement of the budget profile since the start of the project.</a:t>
          </a:r>
        </a:p>
        <a:p>
          <a:endParaRPr lang="en-GB" sz="1200">
            <a:highlight>
              <a:srgbClr val="FFFF00"/>
            </a:highlight>
            <a:latin typeface="Arial" panose="020B0604020202020204" pitchFamily="34" charset="0"/>
            <a:cs typeface="Arial" panose="020B0604020202020204" pitchFamily="34" charset="0"/>
          </a:endParaRPr>
        </a:p>
        <a:p>
          <a:r>
            <a:rPr lang="en-GB" sz="1200">
              <a:highlight>
                <a:srgbClr val="FFFF00"/>
              </a:highlight>
              <a:latin typeface="Arial" panose="020B0604020202020204" pitchFamily="34" charset="0"/>
              <a:cs typeface="Arial" panose="020B0604020202020204" pitchFamily="34" charset="0"/>
            </a:rPr>
            <a:t>The final table shows the forecast outturn including the £28,000 </a:t>
          </a:r>
        </a:p>
        <a:p>
          <a:endParaRPr lang="en-GB" sz="1200">
            <a:highlight>
              <a:srgbClr val="FFFF00"/>
            </a:highlight>
            <a:latin typeface="Arial" panose="020B0604020202020204" pitchFamily="34" charset="0"/>
            <a:cs typeface="Arial" panose="020B0604020202020204" pitchFamily="34" charset="0"/>
          </a:endParaRPr>
        </a:p>
        <a:p>
          <a:r>
            <a:rPr lang="en-GB" sz="1200">
              <a:highlight>
                <a:srgbClr val="FFFF00"/>
              </a:highlight>
              <a:latin typeface="Arial" panose="020B0604020202020204" pitchFamily="34" charset="0"/>
              <a:cs typeface="Arial" panose="020B0604020202020204" pitchFamily="34" charset="0"/>
            </a:rPr>
            <a:t>The change to profile on grants has highlighted to Finance the need/risk to review the grant profiles on the next stage on this funding to ensure the grant profile are reflected in the payment profile.  This should then reduce the need to re-profile in later years.</a:t>
          </a:r>
        </a:p>
        <a:p>
          <a:endParaRPr lang="en-GB" sz="1400">
            <a:latin typeface="Arial" panose="020B0604020202020204" pitchFamily="34" charset="0"/>
            <a:cs typeface="Arial" panose="020B0604020202020204" pitchFamily="34" charset="0"/>
          </a:endParaRPr>
        </a:p>
        <a:p>
          <a:endParaRPr lang="en-GB" sz="1400">
            <a:latin typeface="Arial" panose="020B0604020202020204" pitchFamily="34" charset="0"/>
            <a:cs typeface="Arial" panose="020B0604020202020204" pitchFamily="34" charset="0"/>
          </a:endParaRPr>
        </a:p>
      </dgm:t>
    </dgm:pt>
    <dgm:pt modelId="{B225B3E0-8B9B-4AE6-92D3-6AA9AC66DE71}" type="parTrans" cxnId="{901B8A83-4F67-42B4-A781-FFFEC4D2432E}">
      <dgm:prSet/>
      <dgm:spPr/>
      <dgm:t>
        <a:bodyPr/>
        <a:lstStyle/>
        <a:p>
          <a:endParaRPr lang="en-US"/>
        </a:p>
      </dgm:t>
    </dgm:pt>
    <dgm:pt modelId="{B6119824-6D4B-4217-9798-B47A9DF2B93F}" type="sibTrans" cxnId="{901B8A83-4F67-42B4-A781-FFFEC4D2432E}">
      <dgm:prSet/>
      <dgm:spPr/>
      <dgm:t>
        <a:bodyPr/>
        <a:lstStyle/>
        <a:p>
          <a:endParaRPr lang="en-US"/>
        </a:p>
      </dgm:t>
    </dgm:pt>
    <dgm:pt modelId="{BB939B1C-2D0C-4F66-BBC7-630CFA729DD3}">
      <dgm:prSet/>
      <dgm:spPr/>
      <dgm:t>
        <a:bodyPr/>
        <a:lstStyle/>
        <a:p>
          <a:endParaRPr lang="en-US"/>
        </a:p>
      </dgm:t>
    </dgm:pt>
    <dgm:pt modelId="{24EC9D1C-BE5B-4136-A2E7-1DEB3B958FE5}" type="parTrans" cxnId="{83767F9B-1191-491E-A4D6-F677899C5A3E}">
      <dgm:prSet/>
      <dgm:spPr/>
      <dgm:t>
        <a:bodyPr/>
        <a:lstStyle/>
        <a:p>
          <a:endParaRPr lang="en-US"/>
        </a:p>
      </dgm:t>
    </dgm:pt>
    <dgm:pt modelId="{5F9874EF-C016-44F3-8037-9BCAFF9113CE}" type="sibTrans" cxnId="{83767F9B-1191-491E-A4D6-F677899C5A3E}">
      <dgm:prSet/>
      <dgm:spPr/>
      <dgm:t>
        <a:bodyPr/>
        <a:lstStyle/>
        <a:p>
          <a:endParaRPr lang="en-US"/>
        </a:p>
      </dgm:t>
    </dgm:pt>
    <dgm:pt modelId="{DA566097-6BE1-4386-9E3E-F16A6E7F1E28}" type="pres">
      <dgm:prSet presAssocID="{B1B6C26B-B5FA-4B64-A24F-EF5440911C0C}" presName="vert0" presStyleCnt="0">
        <dgm:presLayoutVars>
          <dgm:dir/>
          <dgm:animOne val="branch"/>
          <dgm:animLvl val="lvl"/>
        </dgm:presLayoutVars>
      </dgm:prSet>
      <dgm:spPr/>
    </dgm:pt>
    <dgm:pt modelId="{2E054045-5CD2-4508-8242-3C4FA5F4BDF7}" type="pres">
      <dgm:prSet presAssocID="{38371F1B-C215-4898-8E32-EDCDCF199669}" presName="thickLine" presStyleLbl="alignNode1" presStyleIdx="0" presStyleCnt="2"/>
      <dgm:spPr/>
    </dgm:pt>
    <dgm:pt modelId="{DED45746-D10A-4B93-A69E-6F9299B5DA33}" type="pres">
      <dgm:prSet presAssocID="{38371F1B-C215-4898-8E32-EDCDCF199669}" presName="horz1" presStyleCnt="0"/>
      <dgm:spPr/>
    </dgm:pt>
    <dgm:pt modelId="{AADF586B-DFB5-4B79-AB76-CB08EF59F718}" type="pres">
      <dgm:prSet presAssocID="{38371F1B-C215-4898-8E32-EDCDCF199669}" presName="tx1" presStyleLbl="revTx" presStyleIdx="0" presStyleCnt="2" custScaleY="547594"/>
      <dgm:spPr/>
    </dgm:pt>
    <dgm:pt modelId="{8FC6C1A7-A878-452F-A855-322AB00D30B8}" type="pres">
      <dgm:prSet presAssocID="{38371F1B-C215-4898-8E32-EDCDCF199669}" presName="vert1" presStyleCnt="0"/>
      <dgm:spPr/>
    </dgm:pt>
    <dgm:pt modelId="{831A8E89-130C-4A94-B25F-4206F7AD2F47}" type="pres">
      <dgm:prSet presAssocID="{BB939B1C-2D0C-4F66-BBC7-630CFA729DD3}" presName="thickLine" presStyleLbl="alignNode1" presStyleIdx="1" presStyleCnt="2"/>
      <dgm:spPr/>
    </dgm:pt>
    <dgm:pt modelId="{700562EF-ABBD-4431-8892-D381ED715D16}" type="pres">
      <dgm:prSet presAssocID="{BB939B1C-2D0C-4F66-BBC7-630CFA729DD3}" presName="horz1" presStyleCnt="0"/>
      <dgm:spPr/>
    </dgm:pt>
    <dgm:pt modelId="{7FCB1AE8-E955-44FB-B6AF-D05312126D2F}" type="pres">
      <dgm:prSet presAssocID="{BB939B1C-2D0C-4F66-BBC7-630CFA729DD3}" presName="tx1" presStyleLbl="revTx" presStyleIdx="1" presStyleCnt="2"/>
      <dgm:spPr/>
    </dgm:pt>
    <dgm:pt modelId="{8BA389BD-1C7C-4CFE-8D90-0E2E710BB204}" type="pres">
      <dgm:prSet presAssocID="{BB939B1C-2D0C-4F66-BBC7-630CFA729DD3}" presName="vert1" presStyleCnt="0"/>
      <dgm:spPr/>
    </dgm:pt>
  </dgm:ptLst>
  <dgm:cxnLst>
    <dgm:cxn modelId="{62A7F30B-0AD4-4077-9522-562203E3176C}" type="presOf" srcId="{38371F1B-C215-4898-8E32-EDCDCF199669}" destId="{AADF586B-DFB5-4B79-AB76-CB08EF59F718}" srcOrd="0" destOrd="0" presId="urn:microsoft.com/office/officeart/2008/layout/LinedList"/>
    <dgm:cxn modelId="{9EB01283-D74C-4ACD-8D79-8EE509422C20}" type="presOf" srcId="{B1B6C26B-B5FA-4B64-A24F-EF5440911C0C}" destId="{DA566097-6BE1-4386-9E3E-F16A6E7F1E28}" srcOrd="0" destOrd="0" presId="urn:microsoft.com/office/officeart/2008/layout/LinedList"/>
    <dgm:cxn modelId="{901B8A83-4F67-42B4-A781-FFFEC4D2432E}" srcId="{B1B6C26B-B5FA-4B64-A24F-EF5440911C0C}" destId="{38371F1B-C215-4898-8E32-EDCDCF199669}" srcOrd="0" destOrd="0" parTransId="{B225B3E0-8B9B-4AE6-92D3-6AA9AC66DE71}" sibTransId="{B6119824-6D4B-4217-9798-B47A9DF2B93F}"/>
    <dgm:cxn modelId="{83767F9B-1191-491E-A4D6-F677899C5A3E}" srcId="{B1B6C26B-B5FA-4B64-A24F-EF5440911C0C}" destId="{BB939B1C-2D0C-4F66-BBC7-630CFA729DD3}" srcOrd="1" destOrd="0" parTransId="{24EC9D1C-BE5B-4136-A2E7-1DEB3B958FE5}" sibTransId="{5F9874EF-C016-44F3-8037-9BCAFF9113CE}"/>
    <dgm:cxn modelId="{379E08C1-6C8F-49C7-9E49-4509D3AA9769}" type="presOf" srcId="{BB939B1C-2D0C-4F66-BBC7-630CFA729DD3}" destId="{7FCB1AE8-E955-44FB-B6AF-D05312126D2F}" srcOrd="0" destOrd="0" presId="urn:microsoft.com/office/officeart/2008/layout/LinedList"/>
    <dgm:cxn modelId="{2D5DA9AB-326C-437B-9389-C89956E1E2F1}" type="presParOf" srcId="{DA566097-6BE1-4386-9E3E-F16A6E7F1E28}" destId="{2E054045-5CD2-4508-8242-3C4FA5F4BDF7}" srcOrd="0" destOrd="0" presId="urn:microsoft.com/office/officeart/2008/layout/LinedList"/>
    <dgm:cxn modelId="{D7369AF3-995F-4CB6-9429-D7567C3A5270}" type="presParOf" srcId="{DA566097-6BE1-4386-9E3E-F16A6E7F1E28}" destId="{DED45746-D10A-4B93-A69E-6F9299B5DA33}" srcOrd="1" destOrd="0" presId="urn:microsoft.com/office/officeart/2008/layout/LinedList"/>
    <dgm:cxn modelId="{9C02B20B-4E1F-4987-BFFD-DC0FD8E535F6}" type="presParOf" srcId="{DED45746-D10A-4B93-A69E-6F9299B5DA33}" destId="{AADF586B-DFB5-4B79-AB76-CB08EF59F718}" srcOrd="0" destOrd="0" presId="urn:microsoft.com/office/officeart/2008/layout/LinedList"/>
    <dgm:cxn modelId="{1B312511-BFE2-4EB9-8C99-81CE80192EB4}" type="presParOf" srcId="{DED45746-D10A-4B93-A69E-6F9299B5DA33}" destId="{8FC6C1A7-A878-452F-A855-322AB00D30B8}" srcOrd="1" destOrd="0" presId="urn:microsoft.com/office/officeart/2008/layout/LinedList"/>
    <dgm:cxn modelId="{6F0AB8BE-C243-4976-A638-CE8554B12B22}" type="presParOf" srcId="{DA566097-6BE1-4386-9E3E-F16A6E7F1E28}" destId="{831A8E89-130C-4A94-B25F-4206F7AD2F47}" srcOrd="2" destOrd="0" presId="urn:microsoft.com/office/officeart/2008/layout/LinedList"/>
    <dgm:cxn modelId="{7E00BD7A-1605-4273-9C60-3D4720C22C50}" type="presParOf" srcId="{DA566097-6BE1-4386-9E3E-F16A6E7F1E28}" destId="{700562EF-ABBD-4431-8892-D381ED715D16}" srcOrd="3" destOrd="0" presId="urn:microsoft.com/office/officeart/2008/layout/LinedList"/>
    <dgm:cxn modelId="{76A1004A-3C48-40AD-99C2-4C1FD84B6F3A}" type="presParOf" srcId="{700562EF-ABBD-4431-8892-D381ED715D16}" destId="{7FCB1AE8-E955-44FB-B6AF-D05312126D2F}" srcOrd="0" destOrd="0" presId="urn:microsoft.com/office/officeart/2008/layout/LinedList"/>
    <dgm:cxn modelId="{E3316685-DE33-432B-A661-FE0F708F6915}" type="presParOf" srcId="{700562EF-ABBD-4431-8892-D381ED715D16}" destId="{8BA389BD-1C7C-4CFE-8D90-0E2E710BB204}"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1B6C26B-B5FA-4B64-A24F-EF5440911C0C}"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38371F1B-C215-4898-8E32-EDCDCF199669}">
      <dgm:prSet custT="1"/>
      <dgm:spPr/>
      <dgm:t>
        <a:bodyPr/>
        <a:lstStyle/>
        <a:p>
          <a:r>
            <a:rPr lang="en-US" sz="1200">
              <a:highlight>
                <a:srgbClr val="FFFF00"/>
              </a:highlight>
              <a:latin typeface="Arial" panose="020B0604020202020204" pitchFamily="34" charset="0"/>
              <a:cs typeface="Arial" panose="020B0604020202020204" pitchFamily="34" charset="0"/>
            </a:rPr>
            <a:t>The table above highlights the variance between the total ITRF grant allocation and the fixed grant payment profile of £43,100.  This value is currently unfunded (although the 28k from PPD would help to cover some of that)</a:t>
          </a:r>
        </a:p>
        <a:p>
          <a:r>
            <a:rPr lang="en-US" sz="1200">
              <a:highlight>
                <a:srgbClr val="FFFF00"/>
              </a:highlight>
              <a:latin typeface="Arial" panose="020B0604020202020204" pitchFamily="34" charset="0"/>
              <a:cs typeface="Arial" panose="020B0604020202020204" pitchFamily="34" charset="0"/>
            </a:rPr>
            <a:t>As discussed in the last meeting, a review of the expected grant payments has identified an approved extension on the grant profile for Swansea University.  There are payments planned for FY25/26 and no ITRF allocation available in that year.  The award was extended to cover a delayed Post Doc recruitment period.</a:t>
          </a:r>
          <a:endParaRPr lang="en-GB" sz="1200">
            <a:highlight>
              <a:srgbClr val="FFFF00"/>
            </a:highlight>
            <a:latin typeface="Arial" panose="020B0604020202020204" pitchFamily="34" charset="0"/>
            <a:cs typeface="Arial" panose="020B0604020202020204" pitchFamily="34" charset="0"/>
          </a:endParaRPr>
        </a:p>
        <a:p>
          <a:r>
            <a:rPr lang="en-GB" sz="1200" b="1">
              <a:highlight>
                <a:srgbClr val="FFFF00"/>
              </a:highlight>
              <a:latin typeface="Arial" panose="020B0604020202020204" pitchFamily="34" charset="0"/>
              <a:cs typeface="Arial" panose="020B0604020202020204" pitchFamily="34" charset="0"/>
            </a:rPr>
            <a:t>In July, a re-profile request was submitted for a no cost extension of £53,275 into FY25/26.  Unfortunately, the Infrastructure fund are under portfolio management restrictions imposed by UKRI.  They are hoping for an update end December.</a:t>
          </a:r>
        </a:p>
        <a:p>
          <a:endParaRPr lang="en-GB" sz="1400">
            <a:latin typeface="Arial" panose="020B0604020202020204" pitchFamily="34" charset="0"/>
            <a:cs typeface="Arial" panose="020B0604020202020204" pitchFamily="34" charset="0"/>
          </a:endParaRPr>
        </a:p>
        <a:p>
          <a:r>
            <a:rPr lang="en-GB" sz="1400">
              <a:latin typeface="Arial" panose="020B0604020202020204" pitchFamily="34" charset="0"/>
              <a:cs typeface="Arial" panose="020B0604020202020204" pitchFamily="34" charset="0"/>
            </a:rPr>
            <a:t>. </a:t>
          </a:r>
        </a:p>
        <a:p>
          <a:r>
            <a:rPr lang="en-US" sz="1400">
              <a:latin typeface="Arial" panose="020B0604020202020204" pitchFamily="34" charset="0"/>
              <a:cs typeface="Arial" panose="020B0604020202020204" pitchFamily="34" charset="0"/>
            </a:rPr>
            <a:t> </a:t>
          </a:r>
        </a:p>
        <a:p>
          <a:r>
            <a:rPr lang="en-US" sz="1400">
              <a:latin typeface="Arial" panose="020B0604020202020204" pitchFamily="34" charset="0"/>
              <a:cs typeface="Arial" panose="020B0604020202020204" pitchFamily="34" charset="0"/>
            </a:rPr>
            <a:t> </a:t>
          </a:r>
        </a:p>
        <a:p>
          <a:endParaRPr lang="en-GB" sz="1400">
            <a:latin typeface="Arial" panose="020B0604020202020204" pitchFamily="34" charset="0"/>
            <a:cs typeface="Arial" panose="020B0604020202020204" pitchFamily="34" charset="0"/>
          </a:endParaRPr>
        </a:p>
      </dgm:t>
    </dgm:pt>
    <dgm:pt modelId="{B225B3E0-8B9B-4AE6-92D3-6AA9AC66DE71}" type="parTrans" cxnId="{901B8A83-4F67-42B4-A781-FFFEC4D2432E}">
      <dgm:prSet/>
      <dgm:spPr/>
      <dgm:t>
        <a:bodyPr/>
        <a:lstStyle/>
        <a:p>
          <a:endParaRPr lang="en-US"/>
        </a:p>
      </dgm:t>
    </dgm:pt>
    <dgm:pt modelId="{B6119824-6D4B-4217-9798-B47A9DF2B93F}" type="sibTrans" cxnId="{901B8A83-4F67-42B4-A781-FFFEC4D2432E}">
      <dgm:prSet/>
      <dgm:spPr/>
      <dgm:t>
        <a:bodyPr/>
        <a:lstStyle/>
        <a:p>
          <a:endParaRPr lang="en-US"/>
        </a:p>
      </dgm:t>
    </dgm:pt>
    <dgm:pt modelId="{BB939B1C-2D0C-4F66-BBC7-630CFA729DD3}">
      <dgm:prSet/>
      <dgm:spPr/>
      <dgm:t>
        <a:bodyPr/>
        <a:lstStyle/>
        <a:p>
          <a:endParaRPr lang="en-US"/>
        </a:p>
      </dgm:t>
    </dgm:pt>
    <dgm:pt modelId="{24EC9D1C-BE5B-4136-A2E7-1DEB3B958FE5}" type="parTrans" cxnId="{83767F9B-1191-491E-A4D6-F677899C5A3E}">
      <dgm:prSet/>
      <dgm:spPr/>
      <dgm:t>
        <a:bodyPr/>
        <a:lstStyle/>
        <a:p>
          <a:endParaRPr lang="en-US"/>
        </a:p>
      </dgm:t>
    </dgm:pt>
    <dgm:pt modelId="{5F9874EF-C016-44F3-8037-9BCAFF9113CE}" type="sibTrans" cxnId="{83767F9B-1191-491E-A4D6-F677899C5A3E}">
      <dgm:prSet/>
      <dgm:spPr/>
      <dgm:t>
        <a:bodyPr/>
        <a:lstStyle/>
        <a:p>
          <a:endParaRPr lang="en-US"/>
        </a:p>
      </dgm:t>
    </dgm:pt>
    <dgm:pt modelId="{DA566097-6BE1-4386-9E3E-F16A6E7F1E28}" type="pres">
      <dgm:prSet presAssocID="{B1B6C26B-B5FA-4B64-A24F-EF5440911C0C}" presName="vert0" presStyleCnt="0">
        <dgm:presLayoutVars>
          <dgm:dir/>
          <dgm:animOne val="branch"/>
          <dgm:animLvl val="lvl"/>
        </dgm:presLayoutVars>
      </dgm:prSet>
      <dgm:spPr/>
    </dgm:pt>
    <dgm:pt modelId="{2E054045-5CD2-4508-8242-3C4FA5F4BDF7}" type="pres">
      <dgm:prSet presAssocID="{38371F1B-C215-4898-8E32-EDCDCF199669}" presName="thickLine" presStyleLbl="alignNode1" presStyleIdx="0" presStyleCnt="2"/>
      <dgm:spPr/>
    </dgm:pt>
    <dgm:pt modelId="{DED45746-D10A-4B93-A69E-6F9299B5DA33}" type="pres">
      <dgm:prSet presAssocID="{38371F1B-C215-4898-8E32-EDCDCF199669}" presName="horz1" presStyleCnt="0"/>
      <dgm:spPr/>
    </dgm:pt>
    <dgm:pt modelId="{AADF586B-DFB5-4B79-AB76-CB08EF59F718}" type="pres">
      <dgm:prSet presAssocID="{38371F1B-C215-4898-8E32-EDCDCF199669}" presName="tx1" presStyleLbl="revTx" presStyleIdx="0" presStyleCnt="2" custScaleY="842798"/>
      <dgm:spPr/>
    </dgm:pt>
    <dgm:pt modelId="{8FC6C1A7-A878-452F-A855-322AB00D30B8}" type="pres">
      <dgm:prSet presAssocID="{38371F1B-C215-4898-8E32-EDCDCF199669}" presName="vert1" presStyleCnt="0"/>
      <dgm:spPr/>
    </dgm:pt>
    <dgm:pt modelId="{831A8E89-130C-4A94-B25F-4206F7AD2F47}" type="pres">
      <dgm:prSet presAssocID="{BB939B1C-2D0C-4F66-BBC7-630CFA729DD3}" presName="thickLine" presStyleLbl="alignNode1" presStyleIdx="1" presStyleCnt="2"/>
      <dgm:spPr/>
    </dgm:pt>
    <dgm:pt modelId="{700562EF-ABBD-4431-8892-D381ED715D16}" type="pres">
      <dgm:prSet presAssocID="{BB939B1C-2D0C-4F66-BBC7-630CFA729DD3}" presName="horz1" presStyleCnt="0"/>
      <dgm:spPr/>
    </dgm:pt>
    <dgm:pt modelId="{7FCB1AE8-E955-44FB-B6AF-D05312126D2F}" type="pres">
      <dgm:prSet presAssocID="{BB939B1C-2D0C-4F66-BBC7-630CFA729DD3}" presName="tx1" presStyleLbl="revTx" presStyleIdx="1" presStyleCnt="2"/>
      <dgm:spPr/>
    </dgm:pt>
    <dgm:pt modelId="{8BA389BD-1C7C-4CFE-8D90-0E2E710BB204}" type="pres">
      <dgm:prSet presAssocID="{BB939B1C-2D0C-4F66-BBC7-630CFA729DD3}" presName="vert1" presStyleCnt="0"/>
      <dgm:spPr/>
    </dgm:pt>
  </dgm:ptLst>
  <dgm:cxnLst>
    <dgm:cxn modelId="{62A7F30B-0AD4-4077-9522-562203E3176C}" type="presOf" srcId="{38371F1B-C215-4898-8E32-EDCDCF199669}" destId="{AADF586B-DFB5-4B79-AB76-CB08EF59F718}" srcOrd="0" destOrd="0" presId="urn:microsoft.com/office/officeart/2008/layout/LinedList"/>
    <dgm:cxn modelId="{9EB01283-D74C-4ACD-8D79-8EE509422C20}" type="presOf" srcId="{B1B6C26B-B5FA-4B64-A24F-EF5440911C0C}" destId="{DA566097-6BE1-4386-9E3E-F16A6E7F1E28}" srcOrd="0" destOrd="0" presId="urn:microsoft.com/office/officeart/2008/layout/LinedList"/>
    <dgm:cxn modelId="{901B8A83-4F67-42B4-A781-FFFEC4D2432E}" srcId="{B1B6C26B-B5FA-4B64-A24F-EF5440911C0C}" destId="{38371F1B-C215-4898-8E32-EDCDCF199669}" srcOrd="0" destOrd="0" parTransId="{B225B3E0-8B9B-4AE6-92D3-6AA9AC66DE71}" sibTransId="{B6119824-6D4B-4217-9798-B47A9DF2B93F}"/>
    <dgm:cxn modelId="{83767F9B-1191-491E-A4D6-F677899C5A3E}" srcId="{B1B6C26B-B5FA-4B64-A24F-EF5440911C0C}" destId="{BB939B1C-2D0C-4F66-BBC7-630CFA729DD3}" srcOrd="1" destOrd="0" parTransId="{24EC9D1C-BE5B-4136-A2E7-1DEB3B958FE5}" sibTransId="{5F9874EF-C016-44F3-8037-9BCAFF9113CE}"/>
    <dgm:cxn modelId="{379E08C1-6C8F-49C7-9E49-4509D3AA9769}" type="presOf" srcId="{BB939B1C-2D0C-4F66-BBC7-630CFA729DD3}" destId="{7FCB1AE8-E955-44FB-B6AF-D05312126D2F}" srcOrd="0" destOrd="0" presId="urn:microsoft.com/office/officeart/2008/layout/LinedList"/>
    <dgm:cxn modelId="{2D5DA9AB-326C-437B-9389-C89956E1E2F1}" type="presParOf" srcId="{DA566097-6BE1-4386-9E3E-F16A6E7F1E28}" destId="{2E054045-5CD2-4508-8242-3C4FA5F4BDF7}" srcOrd="0" destOrd="0" presId="urn:microsoft.com/office/officeart/2008/layout/LinedList"/>
    <dgm:cxn modelId="{D7369AF3-995F-4CB6-9429-D7567C3A5270}" type="presParOf" srcId="{DA566097-6BE1-4386-9E3E-F16A6E7F1E28}" destId="{DED45746-D10A-4B93-A69E-6F9299B5DA33}" srcOrd="1" destOrd="0" presId="urn:microsoft.com/office/officeart/2008/layout/LinedList"/>
    <dgm:cxn modelId="{9C02B20B-4E1F-4987-BFFD-DC0FD8E535F6}" type="presParOf" srcId="{DED45746-D10A-4B93-A69E-6F9299B5DA33}" destId="{AADF586B-DFB5-4B79-AB76-CB08EF59F718}" srcOrd="0" destOrd="0" presId="urn:microsoft.com/office/officeart/2008/layout/LinedList"/>
    <dgm:cxn modelId="{1B312511-BFE2-4EB9-8C99-81CE80192EB4}" type="presParOf" srcId="{DED45746-D10A-4B93-A69E-6F9299B5DA33}" destId="{8FC6C1A7-A878-452F-A855-322AB00D30B8}" srcOrd="1" destOrd="0" presId="urn:microsoft.com/office/officeart/2008/layout/LinedList"/>
    <dgm:cxn modelId="{6F0AB8BE-C243-4976-A638-CE8554B12B22}" type="presParOf" srcId="{DA566097-6BE1-4386-9E3E-F16A6E7F1E28}" destId="{831A8E89-130C-4A94-B25F-4206F7AD2F47}" srcOrd="2" destOrd="0" presId="urn:microsoft.com/office/officeart/2008/layout/LinedList"/>
    <dgm:cxn modelId="{7E00BD7A-1605-4273-9C60-3D4720C22C50}" type="presParOf" srcId="{DA566097-6BE1-4386-9E3E-F16A6E7F1E28}" destId="{700562EF-ABBD-4431-8892-D381ED715D16}" srcOrd="3" destOrd="0" presId="urn:microsoft.com/office/officeart/2008/layout/LinedList"/>
    <dgm:cxn modelId="{76A1004A-3C48-40AD-99C2-4C1FD84B6F3A}" type="presParOf" srcId="{700562EF-ABBD-4431-8892-D381ED715D16}" destId="{7FCB1AE8-E955-44FB-B6AF-D05312126D2F}" srcOrd="0" destOrd="0" presId="urn:microsoft.com/office/officeart/2008/layout/LinedList"/>
    <dgm:cxn modelId="{E3316685-DE33-432B-A661-FE0F708F6915}" type="presParOf" srcId="{700562EF-ABBD-4431-8892-D381ED715D16}" destId="{8BA389BD-1C7C-4CFE-8D90-0E2E710BB204}"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1B6C26B-B5FA-4B64-A24F-EF5440911C0C}"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38371F1B-C215-4898-8E32-EDCDCF199669}">
      <dgm:prSet custT="1"/>
      <dgm:spPr/>
      <dgm:t>
        <a:bodyPr/>
        <a:lstStyle/>
        <a:p>
          <a:endParaRPr lang="en-GB" sz="1100">
            <a:latin typeface="Arial" panose="020B0604020202020204" pitchFamily="34" charset="0"/>
            <a:cs typeface="Arial" panose="020B0604020202020204" pitchFamily="34" charset="0"/>
          </a:endParaRPr>
        </a:p>
        <a:p>
          <a:r>
            <a:rPr lang="en-GB" sz="1050">
              <a:latin typeface="Arial" panose="020B0604020202020204" pitchFamily="34" charset="0"/>
              <a:cs typeface="Arial" panose="020B0604020202020204" pitchFamily="34" charset="0"/>
            </a:rPr>
            <a:t>Significant reduction in the number of milestones and deliverables, with a lot of resource redirected towards the PoPLaR radiobiology experimentation. Deliverables for many tasks are not focused on reporting of work completed to date. </a:t>
          </a:r>
        </a:p>
        <a:p>
          <a:endParaRPr lang="en-GB" sz="1050">
            <a:latin typeface="Arial" panose="020B0604020202020204" pitchFamily="34" charset="0"/>
            <a:cs typeface="Arial" panose="020B0604020202020204" pitchFamily="34" charset="0"/>
          </a:endParaRPr>
        </a:p>
        <a:p>
          <a:r>
            <a:rPr lang="en-GB" sz="1050" b="1">
              <a:latin typeface="Arial" panose="020B0604020202020204" pitchFamily="34" charset="0"/>
              <a:cs typeface="Arial" panose="020B0604020202020204" pitchFamily="34" charset="0"/>
            </a:rPr>
            <a:t>WPA</a:t>
          </a:r>
        </a:p>
        <a:p>
          <a:r>
            <a:rPr lang="en-GB" sz="1050">
              <a:latin typeface="Arial" panose="020B0604020202020204" pitchFamily="34" charset="0"/>
              <a:cs typeface="Arial" panose="020B0604020202020204" pitchFamily="34" charset="0"/>
            </a:rPr>
            <a:t>- Removal of some longer-term experimental work, including cell survival experiments, and accelerated </a:t>
          </a:r>
        </a:p>
        <a:p>
          <a:r>
            <a:rPr lang="en-GB" sz="1050">
              <a:latin typeface="Arial" panose="020B0604020202020204" pitchFamily="34" charset="0"/>
              <a:cs typeface="Arial" panose="020B0604020202020204" pitchFamily="34" charset="0"/>
            </a:rPr>
            <a:t>- Reduction to report on ion acoustic results to date</a:t>
          </a:r>
        </a:p>
        <a:p>
          <a:r>
            <a:rPr lang="en-GB" sz="1050">
              <a:latin typeface="Arial" panose="020B0604020202020204" pitchFamily="34" charset="0"/>
              <a:cs typeface="Arial" panose="020B0604020202020204" pitchFamily="34" charset="0"/>
            </a:rPr>
            <a:t>- No report on stage 1 beam monitoring system</a:t>
          </a:r>
        </a:p>
        <a:p>
          <a:endParaRPr lang="en-GB" sz="1050">
            <a:latin typeface="Arial" panose="020B0604020202020204" pitchFamily="34" charset="0"/>
            <a:cs typeface="Arial" panose="020B0604020202020204" pitchFamily="34" charset="0"/>
          </a:endParaRPr>
        </a:p>
        <a:p>
          <a:r>
            <a:rPr lang="en-GB" sz="1050" b="1">
              <a:latin typeface="Arial" panose="020B0604020202020204" pitchFamily="34" charset="0"/>
              <a:cs typeface="Arial" panose="020B0604020202020204" pitchFamily="34" charset="0"/>
            </a:rPr>
            <a:t>WPB</a:t>
          </a:r>
        </a:p>
        <a:p>
          <a:r>
            <a:rPr lang="en-GB" sz="1050" b="0">
              <a:latin typeface="Arial" panose="020B0604020202020204" pitchFamily="34" charset="0"/>
              <a:cs typeface="Arial" panose="020B0604020202020204" pitchFamily="34" charset="0"/>
            </a:rPr>
            <a:t>- Removal of 10 Hz debris and damage challenges</a:t>
          </a:r>
        </a:p>
        <a:p>
          <a:r>
            <a:rPr lang="en-GB" sz="1050" b="0">
              <a:latin typeface="Arial" panose="020B0604020202020204" pitchFamily="34" charset="0"/>
              <a:cs typeface="Arial" panose="020B0604020202020204" pitchFamily="34" charset="0"/>
            </a:rPr>
            <a:t>- Removal of final report on penning trap operation</a:t>
          </a:r>
        </a:p>
        <a:p>
          <a:r>
            <a:rPr lang="en-GB" sz="1050">
              <a:latin typeface="Arial" panose="020B0604020202020204" pitchFamily="34" charset="0"/>
              <a:cs typeface="Arial" panose="020B0604020202020204" pitchFamily="34" charset="0"/>
            </a:rPr>
            <a:t>- Reduction to only reviewing FFA R&amp;D work completed to date by the end of the funded period </a:t>
          </a:r>
        </a:p>
        <a:p>
          <a:endParaRPr lang="en-GB" sz="1050">
            <a:latin typeface="Arial" panose="020B0604020202020204" pitchFamily="34" charset="0"/>
            <a:cs typeface="Arial" panose="020B0604020202020204" pitchFamily="34" charset="0"/>
          </a:endParaRPr>
        </a:p>
        <a:p>
          <a:r>
            <a:rPr lang="en-GB" sz="1050" b="1">
              <a:latin typeface="Arial" panose="020B0604020202020204" pitchFamily="34" charset="0"/>
              <a:cs typeface="Arial" panose="020B0604020202020204" pitchFamily="34" charset="0"/>
            </a:rPr>
            <a:t>WPC</a:t>
          </a:r>
        </a:p>
        <a:p>
          <a:r>
            <a:rPr lang="en-GB" sz="1050" b="0">
              <a:latin typeface="Arial" panose="020B0604020202020204" pitchFamily="34" charset="0"/>
              <a:cs typeface="Arial" panose="020B0604020202020204" pitchFamily="34" charset="0"/>
            </a:rPr>
            <a:t>- Removal of de-risk updates and instead ‘final report’ will be from the collaboration meeting in April 2025</a:t>
          </a:r>
        </a:p>
        <a:p>
          <a:r>
            <a:rPr lang="en-GB" sz="1050" b="0">
              <a:latin typeface="Arial" panose="020B0604020202020204" pitchFamily="34" charset="0"/>
              <a:cs typeface="Arial" panose="020B0604020202020204" pitchFamily="34" charset="0"/>
            </a:rPr>
            <a:t>- Reduction for public engagement, removing content and website creation,</a:t>
          </a:r>
        </a:p>
      </dgm:t>
    </dgm:pt>
    <dgm:pt modelId="{B225B3E0-8B9B-4AE6-92D3-6AA9AC66DE71}" type="parTrans" cxnId="{901B8A83-4F67-42B4-A781-FFFEC4D2432E}">
      <dgm:prSet/>
      <dgm:spPr/>
      <dgm:t>
        <a:bodyPr/>
        <a:lstStyle/>
        <a:p>
          <a:endParaRPr lang="en-US"/>
        </a:p>
      </dgm:t>
    </dgm:pt>
    <dgm:pt modelId="{B6119824-6D4B-4217-9798-B47A9DF2B93F}" type="sibTrans" cxnId="{901B8A83-4F67-42B4-A781-FFFEC4D2432E}">
      <dgm:prSet/>
      <dgm:spPr/>
      <dgm:t>
        <a:bodyPr/>
        <a:lstStyle/>
        <a:p>
          <a:endParaRPr lang="en-US"/>
        </a:p>
      </dgm:t>
    </dgm:pt>
    <dgm:pt modelId="{BB939B1C-2D0C-4F66-BBC7-630CFA729DD3}">
      <dgm:prSet/>
      <dgm:spPr/>
      <dgm:t>
        <a:bodyPr/>
        <a:lstStyle/>
        <a:p>
          <a:endParaRPr lang="en-US"/>
        </a:p>
      </dgm:t>
    </dgm:pt>
    <dgm:pt modelId="{24EC9D1C-BE5B-4136-A2E7-1DEB3B958FE5}" type="parTrans" cxnId="{83767F9B-1191-491E-A4D6-F677899C5A3E}">
      <dgm:prSet/>
      <dgm:spPr/>
      <dgm:t>
        <a:bodyPr/>
        <a:lstStyle/>
        <a:p>
          <a:endParaRPr lang="en-US"/>
        </a:p>
      </dgm:t>
    </dgm:pt>
    <dgm:pt modelId="{5F9874EF-C016-44F3-8037-9BCAFF9113CE}" type="sibTrans" cxnId="{83767F9B-1191-491E-A4D6-F677899C5A3E}">
      <dgm:prSet/>
      <dgm:spPr/>
      <dgm:t>
        <a:bodyPr/>
        <a:lstStyle/>
        <a:p>
          <a:endParaRPr lang="en-US"/>
        </a:p>
      </dgm:t>
    </dgm:pt>
    <dgm:pt modelId="{DA566097-6BE1-4386-9E3E-F16A6E7F1E28}" type="pres">
      <dgm:prSet presAssocID="{B1B6C26B-B5FA-4B64-A24F-EF5440911C0C}" presName="vert0" presStyleCnt="0">
        <dgm:presLayoutVars>
          <dgm:dir/>
          <dgm:animOne val="branch"/>
          <dgm:animLvl val="lvl"/>
        </dgm:presLayoutVars>
      </dgm:prSet>
      <dgm:spPr/>
    </dgm:pt>
    <dgm:pt modelId="{2E054045-5CD2-4508-8242-3C4FA5F4BDF7}" type="pres">
      <dgm:prSet presAssocID="{38371F1B-C215-4898-8E32-EDCDCF199669}" presName="thickLine" presStyleLbl="alignNode1" presStyleIdx="0" presStyleCnt="2"/>
      <dgm:spPr>
        <a:ln>
          <a:solidFill>
            <a:schemeClr val="tx1"/>
          </a:solidFill>
        </a:ln>
      </dgm:spPr>
    </dgm:pt>
    <dgm:pt modelId="{DED45746-D10A-4B93-A69E-6F9299B5DA33}" type="pres">
      <dgm:prSet presAssocID="{38371F1B-C215-4898-8E32-EDCDCF199669}" presName="horz1" presStyleCnt="0"/>
      <dgm:spPr/>
    </dgm:pt>
    <dgm:pt modelId="{AADF586B-DFB5-4B79-AB76-CB08EF59F718}" type="pres">
      <dgm:prSet presAssocID="{38371F1B-C215-4898-8E32-EDCDCF199669}" presName="tx1" presStyleLbl="revTx" presStyleIdx="0" presStyleCnt="2" custScaleX="100098" custScaleY="547594"/>
      <dgm:spPr/>
    </dgm:pt>
    <dgm:pt modelId="{8FC6C1A7-A878-452F-A855-322AB00D30B8}" type="pres">
      <dgm:prSet presAssocID="{38371F1B-C215-4898-8E32-EDCDCF199669}" presName="vert1" presStyleCnt="0"/>
      <dgm:spPr/>
    </dgm:pt>
    <dgm:pt modelId="{831A8E89-130C-4A94-B25F-4206F7AD2F47}" type="pres">
      <dgm:prSet presAssocID="{BB939B1C-2D0C-4F66-BBC7-630CFA729DD3}" presName="thickLine" presStyleLbl="alignNode1" presStyleIdx="1" presStyleCnt="2"/>
      <dgm:spPr>
        <a:ln>
          <a:solidFill>
            <a:schemeClr val="tx1"/>
          </a:solidFill>
        </a:ln>
      </dgm:spPr>
    </dgm:pt>
    <dgm:pt modelId="{700562EF-ABBD-4431-8892-D381ED715D16}" type="pres">
      <dgm:prSet presAssocID="{BB939B1C-2D0C-4F66-BBC7-630CFA729DD3}" presName="horz1" presStyleCnt="0"/>
      <dgm:spPr/>
    </dgm:pt>
    <dgm:pt modelId="{7FCB1AE8-E955-44FB-B6AF-D05312126D2F}" type="pres">
      <dgm:prSet presAssocID="{BB939B1C-2D0C-4F66-BBC7-630CFA729DD3}" presName="tx1" presStyleLbl="revTx" presStyleIdx="1" presStyleCnt="2"/>
      <dgm:spPr/>
    </dgm:pt>
    <dgm:pt modelId="{8BA389BD-1C7C-4CFE-8D90-0E2E710BB204}" type="pres">
      <dgm:prSet presAssocID="{BB939B1C-2D0C-4F66-BBC7-630CFA729DD3}" presName="vert1" presStyleCnt="0"/>
      <dgm:spPr/>
    </dgm:pt>
  </dgm:ptLst>
  <dgm:cxnLst>
    <dgm:cxn modelId="{62A7F30B-0AD4-4077-9522-562203E3176C}" type="presOf" srcId="{38371F1B-C215-4898-8E32-EDCDCF199669}" destId="{AADF586B-DFB5-4B79-AB76-CB08EF59F718}" srcOrd="0" destOrd="0" presId="urn:microsoft.com/office/officeart/2008/layout/LinedList"/>
    <dgm:cxn modelId="{9EB01283-D74C-4ACD-8D79-8EE509422C20}" type="presOf" srcId="{B1B6C26B-B5FA-4B64-A24F-EF5440911C0C}" destId="{DA566097-6BE1-4386-9E3E-F16A6E7F1E28}" srcOrd="0" destOrd="0" presId="urn:microsoft.com/office/officeart/2008/layout/LinedList"/>
    <dgm:cxn modelId="{901B8A83-4F67-42B4-A781-FFFEC4D2432E}" srcId="{B1B6C26B-B5FA-4B64-A24F-EF5440911C0C}" destId="{38371F1B-C215-4898-8E32-EDCDCF199669}" srcOrd="0" destOrd="0" parTransId="{B225B3E0-8B9B-4AE6-92D3-6AA9AC66DE71}" sibTransId="{B6119824-6D4B-4217-9798-B47A9DF2B93F}"/>
    <dgm:cxn modelId="{83767F9B-1191-491E-A4D6-F677899C5A3E}" srcId="{B1B6C26B-B5FA-4B64-A24F-EF5440911C0C}" destId="{BB939B1C-2D0C-4F66-BBC7-630CFA729DD3}" srcOrd="1" destOrd="0" parTransId="{24EC9D1C-BE5B-4136-A2E7-1DEB3B958FE5}" sibTransId="{5F9874EF-C016-44F3-8037-9BCAFF9113CE}"/>
    <dgm:cxn modelId="{379E08C1-6C8F-49C7-9E49-4509D3AA9769}" type="presOf" srcId="{BB939B1C-2D0C-4F66-BBC7-630CFA729DD3}" destId="{7FCB1AE8-E955-44FB-B6AF-D05312126D2F}" srcOrd="0" destOrd="0" presId="urn:microsoft.com/office/officeart/2008/layout/LinedList"/>
    <dgm:cxn modelId="{2D5DA9AB-326C-437B-9389-C89956E1E2F1}" type="presParOf" srcId="{DA566097-6BE1-4386-9E3E-F16A6E7F1E28}" destId="{2E054045-5CD2-4508-8242-3C4FA5F4BDF7}" srcOrd="0" destOrd="0" presId="urn:microsoft.com/office/officeart/2008/layout/LinedList"/>
    <dgm:cxn modelId="{D7369AF3-995F-4CB6-9429-D7567C3A5270}" type="presParOf" srcId="{DA566097-6BE1-4386-9E3E-F16A6E7F1E28}" destId="{DED45746-D10A-4B93-A69E-6F9299B5DA33}" srcOrd="1" destOrd="0" presId="urn:microsoft.com/office/officeart/2008/layout/LinedList"/>
    <dgm:cxn modelId="{9C02B20B-4E1F-4987-BFFD-DC0FD8E535F6}" type="presParOf" srcId="{DED45746-D10A-4B93-A69E-6F9299B5DA33}" destId="{AADF586B-DFB5-4B79-AB76-CB08EF59F718}" srcOrd="0" destOrd="0" presId="urn:microsoft.com/office/officeart/2008/layout/LinedList"/>
    <dgm:cxn modelId="{1B312511-BFE2-4EB9-8C99-81CE80192EB4}" type="presParOf" srcId="{DED45746-D10A-4B93-A69E-6F9299B5DA33}" destId="{8FC6C1A7-A878-452F-A855-322AB00D30B8}" srcOrd="1" destOrd="0" presId="urn:microsoft.com/office/officeart/2008/layout/LinedList"/>
    <dgm:cxn modelId="{6F0AB8BE-C243-4976-A638-CE8554B12B22}" type="presParOf" srcId="{DA566097-6BE1-4386-9E3E-F16A6E7F1E28}" destId="{831A8E89-130C-4A94-B25F-4206F7AD2F47}" srcOrd="2" destOrd="0" presId="urn:microsoft.com/office/officeart/2008/layout/LinedList"/>
    <dgm:cxn modelId="{7E00BD7A-1605-4273-9C60-3D4720C22C50}" type="presParOf" srcId="{DA566097-6BE1-4386-9E3E-F16A6E7F1E28}" destId="{700562EF-ABBD-4431-8892-D381ED715D16}" srcOrd="3" destOrd="0" presId="urn:microsoft.com/office/officeart/2008/layout/LinedList"/>
    <dgm:cxn modelId="{76A1004A-3C48-40AD-99C2-4C1FD84B6F3A}" type="presParOf" srcId="{700562EF-ABBD-4431-8892-D381ED715D16}" destId="{7FCB1AE8-E955-44FB-B6AF-D05312126D2F}" srcOrd="0" destOrd="0" presId="urn:microsoft.com/office/officeart/2008/layout/LinedList"/>
    <dgm:cxn modelId="{E3316685-DE33-432B-A661-FE0F708F6915}" type="presParOf" srcId="{700562EF-ABBD-4431-8892-D381ED715D16}" destId="{8BA389BD-1C7C-4CFE-8D90-0E2E710BB204}" srcOrd="1" destOrd="0" presId="urn:microsoft.com/office/officeart/2008/layout/LinedList"/>
  </dgm:cxnLst>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1B6C26B-B5FA-4B64-A24F-EF5440911C0C}"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38371F1B-C215-4898-8E32-EDCDCF199669}">
      <dgm:prSet custT="1"/>
      <dgm:spPr/>
      <dgm:t>
        <a:bodyPr/>
        <a:lstStyle/>
        <a:p>
          <a:r>
            <a:rPr lang="en-GB" sz="1400">
              <a:latin typeface="Arial" panose="020B0604020202020204" pitchFamily="34" charset="0"/>
              <a:cs typeface="Arial" panose="020B0604020202020204" pitchFamily="34" charset="0"/>
            </a:rPr>
            <a:t>Reductions required from nearly all collaborators to enable redirection of funds to the PoPLaR experimental work at Strathclyde. </a:t>
          </a:r>
        </a:p>
        <a:p>
          <a:br>
            <a:rPr lang="en-GB" sz="1400">
              <a:latin typeface="Arial" panose="020B0604020202020204" pitchFamily="34" charset="0"/>
              <a:cs typeface="Arial" panose="020B0604020202020204" pitchFamily="34" charset="0"/>
            </a:rPr>
          </a:br>
          <a:r>
            <a:rPr lang="en-GB" sz="1400">
              <a:latin typeface="Arial" panose="020B0604020202020204" pitchFamily="34" charset="0"/>
              <a:cs typeface="Arial" panose="020B0604020202020204" pitchFamily="34" charset="0"/>
            </a:rPr>
            <a:t>Daresbury have accommodated the reduction in funding by:</a:t>
          </a:r>
        </a:p>
        <a:p>
          <a:endParaRPr lang="en-GB" sz="1400">
            <a:latin typeface="Arial" panose="020B0604020202020204" pitchFamily="34" charset="0"/>
            <a:cs typeface="Arial" panose="020B0604020202020204" pitchFamily="34" charset="0"/>
          </a:endParaRPr>
        </a:p>
        <a:p>
          <a:r>
            <a:rPr lang="en-GB" sz="1400">
              <a:latin typeface="Arial" panose="020B0604020202020204" pitchFamily="34" charset="0"/>
              <a:cs typeface="Arial" panose="020B0604020202020204" pitchFamily="34" charset="0"/>
            </a:rPr>
            <a:t>- TD PME will no longer be providing any engineering support for FY 25/26, final day on the project will be 28</a:t>
          </a:r>
          <a:r>
            <a:rPr lang="en-GB" sz="1400" baseline="30000">
              <a:latin typeface="Arial" panose="020B0604020202020204" pitchFamily="34" charset="0"/>
              <a:cs typeface="Arial" panose="020B0604020202020204" pitchFamily="34" charset="0"/>
            </a:rPr>
            <a:t>th</a:t>
          </a:r>
          <a:r>
            <a:rPr lang="en-GB" sz="1400">
              <a:latin typeface="Arial" panose="020B0604020202020204" pitchFamily="34" charset="0"/>
              <a:cs typeface="Arial" panose="020B0604020202020204" pitchFamily="34" charset="0"/>
            </a:rPr>
            <a:t> March.</a:t>
          </a:r>
        </a:p>
        <a:p>
          <a:r>
            <a:rPr lang="en-GB" sz="1400">
              <a:latin typeface="Arial" panose="020B0604020202020204" pitchFamily="34" charset="0"/>
              <a:cs typeface="Arial" panose="020B0604020202020204" pitchFamily="34" charset="0"/>
            </a:rPr>
            <a:t>- ASTeC vacuum support has been removed from ITRF.</a:t>
          </a:r>
        </a:p>
        <a:p>
          <a:r>
            <a:rPr lang="en-GB" sz="1400">
              <a:latin typeface="Arial" panose="020B0604020202020204" pitchFamily="34" charset="0"/>
              <a:cs typeface="Arial" panose="020B0604020202020204" pitchFamily="34" charset="0"/>
            </a:rPr>
            <a:t>ASTeC magnet support has been reduced, coming to a complete stop by the end of FY 24/25. </a:t>
          </a:r>
        </a:p>
      </dgm:t>
    </dgm:pt>
    <dgm:pt modelId="{B225B3E0-8B9B-4AE6-92D3-6AA9AC66DE71}" type="parTrans" cxnId="{901B8A83-4F67-42B4-A781-FFFEC4D2432E}">
      <dgm:prSet/>
      <dgm:spPr/>
      <dgm:t>
        <a:bodyPr/>
        <a:lstStyle/>
        <a:p>
          <a:endParaRPr lang="en-US"/>
        </a:p>
      </dgm:t>
    </dgm:pt>
    <dgm:pt modelId="{B6119824-6D4B-4217-9798-B47A9DF2B93F}" type="sibTrans" cxnId="{901B8A83-4F67-42B4-A781-FFFEC4D2432E}">
      <dgm:prSet/>
      <dgm:spPr/>
      <dgm:t>
        <a:bodyPr/>
        <a:lstStyle/>
        <a:p>
          <a:endParaRPr lang="en-US"/>
        </a:p>
      </dgm:t>
    </dgm:pt>
    <dgm:pt modelId="{BB939B1C-2D0C-4F66-BBC7-630CFA729DD3}">
      <dgm:prSet/>
      <dgm:spPr/>
      <dgm:t>
        <a:bodyPr/>
        <a:lstStyle/>
        <a:p>
          <a:endParaRPr lang="en-US"/>
        </a:p>
      </dgm:t>
    </dgm:pt>
    <dgm:pt modelId="{24EC9D1C-BE5B-4136-A2E7-1DEB3B958FE5}" type="parTrans" cxnId="{83767F9B-1191-491E-A4D6-F677899C5A3E}">
      <dgm:prSet/>
      <dgm:spPr/>
      <dgm:t>
        <a:bodyPr/>
        <a:lstStyle/>
        <a:p>
          <a:endParaRPr lang="en-US"/>
        </a:p>
      </dgm:t>
    </dgm:pt>
    <dgm:pt modelId="{5F9874EF-C016-44F3-8037-9BCAFF9113CE}" type="sibTrans" cxnId="{83767F9B-1191-491E-A4D6-F677899C5A3E}">
      <dgm:prSet/>
      <dgm:spPr/>
      <dgm:t>
        <a:bodyPr/>
        <a:lstStyle/>
        <a:p>
          <a:endParaRPr lang="en-US"/>
        </a:p>
      </dgm:t>
    </dgm:pt>
    <dgm:pt modelId="{DA566097-6BE1-4386-9E3E-F16A6E7F1E28}" type="pres">
      <dgm:prSet presAssocID="{B1B6C26B-B5FA-4B64-A24F-EF5440911C0C}" presName="vert0" presStyleCnt="0">
        <dgm:presLayoutVars>
          <dgm:dir/>
          <dgm:animOne val="branch"/>
          <dgm:animLvl val="lvl"/>
        </dgm:presLayoutVars>
      </dgm:prSet>
      <dgm:spPr/>
    </dgm:pt>
    <dgm:pt modelId="{2E054045-5CD2-4508-8242-3C4FA5F4BDF7}" type="pres">
      <dgm:prSet presAssocID="{38371F1B-C215-4898-8E32-EDCDCF199669}" presName="thickLine" presStyleLbl="alignNode1" presStyleIdx="0" presStyleCnt="2"/>
      <dgm:spPr>
        <a:ln>
          <a:solidFill>
            <a:schemeClr val="tx1"/>
          </a:solidFill>
        </a:ln>
      </dgm:spPr>
    </dgm:pt>
    <dgm:pt modelId="{DED45746-D10A-4B93-A69E-6F9299B5DA33}" type="pres">
      <dgm:prSet presAssocID="{38371F1B-C215-4898-8E32-EDCDCF199669}" presName="horz1" presStyleCnt="0"/>
      <dgm:spPr/>
    </dgm:pt>
    <dgm:pt modelId="{AADF586B-DFB5-4B79-AB76-CB08EF59F718}" type="pres">
      <dgm:prSet presAssocID="{38371F1B-C215-4898-8E32-EDCDCF199669}" presName="tx1" presStyleLbl="revTx" presStyleIdx="0" presStyleCnt="2" custScaleY="547594"/>
      <dgm:spPr/>
    </dgm:pt>
    <dgm:pt modelId="{8FC6C1A7-A878-452F-A855-322AB00D30B8}" type="pres">
      <dgm:prSet presAssocID="{38371F1B-C215-4898-8E32-EDCDCF199669}" presName="vert1" presStyleCnt="0"/>
      <dgm:spPr/>
    </dgm:pt>
    <dgm:pt modelId="{831A8E89-130C-4A94-B25F-4206F7AD2F47}" type="pres">
      <dgm:prSet presAssocID="{BB939B1C-2D0C-4F66-BBC7-630CFA729DD3}" presName="thickLine" presStyleLbl="alignNode1" presStyleIdx="1" presStyleCnt="2"/>
      <dgm:spPr>
        <a:ln>
          <a:solidFill>
            <a:schemeClr val="tx1"/>
          </a:solidFill>
        </a:ln>
      </dgm:spPr>
    </dgm:pt>
    <dgm:pt modelId="{700562EF-ABBD-4431-8892-D381ED715D16}" type="pres">
      <dgm:prSet presAssocID="{BB939B1C-2D0C-4F66-BBC7-630CFA729DD3}" presName="horz1" presStyleCnt="0"/>
      <dgm:spPr/>
    </dgm:pt>
    <dgm:pt modelId="{7FCB1AE8-E955-44FB-B6AF-D05312126D2F}" type="pres">
      <dgm:prSet presAssocID="{BB939B1C-2D0C-4F66-BBC7-630CFA729DD3}" presName="tx1" presStyleLbl="revTx" presStyleIdx="1" presStyleCnt="2"/>
      <dgm:spPr/>
    </dgm:pt>
    <dgm:pt modelId="{8BA389BD-1C7C-4CFE-8D90-0E2E710BB204}" type="pres">
      <dgm:prSet presAssocID="{BB939B1C-2D0C-4F66-BBC7-630CFA729DD3}" presName="vert1" presStyleCnt="0"/>
      <dgm:spPr/>
    </dgm:pt>
  </dgm:ptLst>
  <dgm:cxnLst>
    <dgm:cxn modelId="{62A7F30B-0AD4-4077-9522-562203E3176C}" type="presOf" srcId="{38371F1B-C215-4898-8E32-EDCDCF199669}" destId="{AADF586B-DFB5-4B79-AB76-CB08EF59F718}" srcOrd="0" destOrd="0" presId="urn:microsoft.com/office/officeart/2008/layout/LinedList"/>
    <dgm:cxn modelId="{9EB01283-D74C-4ACD-8D79-8EE509422C20}" type="presOf" srcId="{B1B6C26B-B5FA-4B64-A24F-EF5440911C0C}" destId="{DA566097-6BE1-4386-9E3E-F16A6E7F1E28}" srcOrd="0" destOrd="0" presId="urn:microsoft.com/office/officeart/2008/layout/LinedList"/>
    <dgm:cxn modelId="{901B8A83-4F67-42B4-A781-FFFEC4D2432E}" srcId="{B1B6C26B-B5FA-4B64-A24F-EF5440911C0C}" destId="{38371F1B-C215-4898-8E32-EDCDCF199669}" srcOrd="0" destOrd="0" parTransId="{B225B3E0-8B9B-4AE6-92D3-6AA9AC66DE71}" sibTransId="{B6119824-6D4B-4217-9798-B47A9DF2B93F}"/>
    <dgm:cxn modelId="{83767F9B-1191-491E-A4D6-F677899C5A3E}" srcId="{B1B6C26B-B5FA-4B64-A24F-EF5440911C0C}" destId="{BB939B1C-2D0C-4F66-BBC7-630CFA729DD3}" srcOrd="1" destOrd="0" parTransId="{24EC9D1C-BE5B-4136-A2E7-1DEB3B958FE5}" sibTransId="{5F9874EF-C016-44F3-8037-9BCAFF9113CE}"/>
    <dgm:cxn modelId="{379E08C1-6C8F-49C7-9E49-4509D3AA9769}" type="presOf" srcId="{BB939B1C-2D0C-4F66-BBC7-630CFA729DD3}" destId="{7FCB1AE8-E955-44FB-B6AF-D05312126D2F}" srcOrd="0" destOrd="0" presId="urn:microsoft.com/office/officeart/2008/layout/LinedList"/>
    <dgm:cxn modelId="{2D5DA9AB-326C-437B-9389-C89956E1E2F1}" type="presParOf" srcId="{DA566097-6BE1-4386-9E3E-F16A6E7F1E28}" destId="{2E054045-5CD2-4508-8242-3C4FA5F4BDF7}" srcOrd="0" destOrd="0" presId="urn:microsoft.com/office/officeart/2008/layout/LinedList"/>
    <dgm:cxn modelId="{D7369AF3-995F-4CB6-9429-D7567C3A5270}" type="presParOf" srcId="{DA566097-6BE1-4386-9E3E-F16A6E7F1E28}" destId="{DED45746-D10A-4B93-A69E-6F9299B5DA33}" srcOrd="1" destOrd="0" presId="urn:microsoft.com/office/officeart/2008/layout/LinedList"/>
    <dgm:cxn modelId="{9C02B20B-4E1F-4987-BFFD-DC0FD8E535F6}" type="presParOf" srcId="{DED45746-D10A-4B93-A69E-6F9299B5DA33}" destId="{AADF586B-DFB5-4B79-AB76-CB08EF59F718}" srcOrd="0" destOrd="0" presId="urn:microsoft.com/office/officeart/2008/layout/LinedList"/>
    <dgm:cxn modelId="{1B312511-BFE2-4EB9-8C99-81CE80192EB4}" type="presParOf" srcId="{DED45746-D10A-4B93-A69E-6F9299B5DA33}" destId="{8FC6C1A7-A878-452F-A855-322AB00D30B8}" srcOrd="1" destOrd="0" presId="urn:microsoft.com/office/officeart/2008/layout/LinedList"/>
    <dgm:cxn modelId="{6F0AB8BE-C243-4976-A638-CE8554B12B22}" type="presParOf" srcId="{DA566097-6BE1-4386-9E3E-F16A6E7F1E28}" destId="{831A8E89-130C-4A94-B25F-4206F7AD2F47}" srcOrd="2" destOrd="0" presId="urn:microsoft.com/office/officeart/2008/layout/LinedList"/>
    <dgm:cxn modelId="{7E00BD7A-1605-4273-9C60-3D4720C22C50}" type="presParOf" srcId="{DA566097-6BE1-4386-9E3E-F16A6E7F1E28}" destId="{700562EF-ABBD-4431-8892-D381ED715D16}" srcOrd="3" destOrd="0" presId="urn:microsoft.com/office/officeart/2008/layout/LinedList"/>
    <dgm:cxn modelId="{76A1004A-3C48-40AD-99C2-4C1FD84B6F3A}" type="presParOf" srcId="{700562EF-ABBD-4431-8892-D381ED715D16}" destId="{7FCB1AE8-E955-44FB-B6AF-D05312126D2F}" srcOrd="0" destOrd="0" presId="urn:microsoft.com/office/officeart/2008/layout/LinedList"/>
    <dgm:cxn modelId="{E3316685-DE33-432B-A661-FE0F708F6915}" type="presParOf" srcId="{700562EF-ABBD-4431-8892-D381ED715D16}" destId="{8BA389BD-1C7C-4CFE-8D90-0E2E710BB204}" srcOrd="1" destOrd="0" presId="urn:microsoft.com/office/officeart/2008/layout/LinedList"/>
  </dgm:cxn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00042D-B162-4CA6-AA6B-2ABC37726A7F}">
      <dsp:nvSpPr>
        <dsp:cNvPr id="0" name=""/>
        <dsp:cNvSpPr/>
      </dsp:nvSpPr>
      <dsp:spPr>
        <a:xfrm>
          <a:off x="-6125176" y="-937410"/>
          <a:ext cx="7293488" cy="7293488"/>
        </a:xfrm>
        <a:prstGeom prst="blockArc">
          <a:avLst>
            <a:gd name="adj1" fmla="val 18900000"/>
            <a:gd name="adj2" fmla="val 2700000"/>
            <a:gd name="adj3" fmla="val 296"/>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683F05A-FAE0-4EF1-82DE-C901CD117F00}">
      <dsp:nvSpPr>
        <dsp:cNvPr id="0" name=""/>
        <dsp:cNvSpPr/>
      </dsp:nvSpPr>
      <dsp:spPr>
        <a:xfrm>
          <a:off x="752110" y="541866"/>
          <a:ext cx="7301111" cy="108373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60213" tIns="81280" rIns="81280" bIns="81280" numCol="1" spcCol="1270" anchor="ctr" anchorCtr="0">
          <a:noAutofit/>
        </a:bodyPr>
        <a:lstStyle/>
        <a:p>
          <a:pPr marL="0" lvl="0" indent="0" algn="l" defTabSz="1422400">
            <a:lnSpc>
              <a:spcPct val="90000"/>
            </a:lnSpc>
            <a:spcBef>
              <a:spcPct val="0"/>
            </a:spcBef>
            <a:spcAft>
              <a:spcPct val="35000"/>
            </a:spcAft>
            <a:buNone/>
          </a:pPr>
          <a:r>
            <a:rPr lang="en-GB" sz="3200" kern="1200"/>
            <a:t>WPA – Radiobiological Science and Technology</a:t>
          </a:r>
        </a:p>
      </dsp:txBody>
      <dsp:txXfrm>
        <a:off x="752110" y="541866"/>
        <a:ext cx="7301111" cy="1083733"/>
      </dsp:txXfrm>
    </dsp:sp>
    <dsp:sp modelId="{06ACBEFE-46BE-4F00-BB95-FC6C0AD14293}">
      <dsp:nvSpPr>
        <dsp:cNvPr id="0" name=""/>
        <dsp:cNvSpPr/>
      </dsp:nvSpPr>
      <dsp:spPr>
        <a:xfrm>
          <a:off x="74777" y="406400"/>
          <a:ext cx="1354666" cy="1354666"/>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AA32EC1-7B29-46B6-B2D8-EEF74CAE5C9B}">
      <dsp:nvSpPr>
        <dsp:cNvPr id="0" name=""/>
        <dsp:cNvSpPr/>
      </dsp:nvSpPr>
      <dsp:spPr>
        <a:xfrm>
          <a:off x="1146048" y="2167466"/>
          <a:ext cx="6907174" cy="108373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60213" tIns="81280" rIns="81280" bIns="81280" numCol="1" spcCol="1270" anchor="ctr" anchorCtr="0">
          <a:noAutofit/>
        </a:bodyPr>
        <a:lstStyle/>
        <a:p>
          <a:pPr marL="0" lvl="0" indent="0" algn="l" defTabSz="1422400">
            <a:lnSpc>
              <a:spcPct val="90000"/>
            </a:lnSpc>
            <a:spcBef>
              <a:spcPct val="0"/>
            </a:spcBef>
            <a:spcAft>
              <a:spcPct val="35000"/>
            </a:spcAft>
            <a:buNone/>
          </a:pPr>
          <a:r>
            <a:rPr lang="en-GB" sz="3200" kern="1200"/>
            <a:t>WPB – ITRF/LhARA Risk Mitigation</a:t>
          </a:r>
        </a:p>
      </dsp:txBody>
      <dsp:txXfrm>
        <a:off x="1146048" y="2167466"/>
        <a:ext cx="6907174" cy="1083733"/>
      </dsp:txXfrm>
    </dsp:sp>
    <dsp:sp modelId="{2BA78EC6-23F4-4D9F-BA58-DC838ECE90F6}">
      <dsp:nvSpPr>
        <dsp:cNvPr id="0" name=""/>
        <dsp:cNvSpPr/>
      </dsp:nvSpPr>
      <dsp:spPr>
        <a:xfrm>
          <a:off x="468714" y="2032000"/>
          <a:ext cx="1354666" cy="1354666"/>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B79467C-3ACF-4FA9-BE97-B5E531189C45}">
      <dsp:nvSpPr>
        <dsp:cNvPr id="0" name=""/>
        <dsp:cNvSpPr/>
      </dsp:nvSpPr>
      <dsp:spPr>
        <a:xfrm>
          <a:off x="752110" y="3793066"/>
          <a:ext cx="7301111" cy="108373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60213" tIns="81280" rIns="81280" bIns="81280" numCol="1" spcCol="1270" anchor="ctr" anchorCtr="0">
          <a:noAutofit/>
        </a:bodyPr>
        <a:lstStyle/>
        <a:p>
          <a:pPr marL="0" lvl="0" indent="0" algn="l" defTabSz="1422400">
            <a:lnSpc>
              <a:spcPct val="90000"/>
            </a:lnSpc>
            <a:spcBef>
              <a:spcPct val="0"/>
            </a:spcBef>
            <a:spcAft>
              <a:spcPct val="35000"/>
            </a:spcAft>
            <a:buNone/>
          </a:pPr>
          <a:r>
            <a:rPr lang="en-GB" sz="3200" kern="1200"/>
            <a:t>WPC – Project Management, Outreach &amp; Engagement </a:t>
          </a:r>
        </a:p>
      </dsp:txBody>
      <dsp:txXfrm>
        <a:off x="752110" y="3793066"/>
        <a:ext cx="7301111" cy="1083733"/>
      </dsp:txXfrm>
    </dsp:sp>
    <dsp:sp modelId="{FBEC94BB-41CB-4212-8FC3-B0BEF7E64D69}">
      <dsp:nvSpPr>
        <dsp:cNvPr id="0" name=""/>
        <dsp:cNvSpPr/>
      </dsp:nvSpPr>
      <dsp:spPr>
        <a:xfrm>
          <a:off x="74777" y="3657600"/>
          <a:ext cx="1354666" cy="1354666"/>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054045-5CD2-4508-8242-3C4FA5F4BDF7}">
      <dsp:nvSpPr>
        <dsp:cNvPr id="0" name=""/>
        <dsp:cNvSpPr/>
      </dsp:nvSpPr>
      <dsp:spPr>
        <a:xfrm>
          <a:off x="0" y="2878"/>
          <a:ext cx="5351847"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ADF586B-DFB5-4B79-AB76-CB08EF59F718}">
      <dsp:nvSpPr>
        <dsp:cNvPr id="0" name=""/>
        <dsp:cNvSpPr/>
      </dsp:nvSpPr>
      <dsp:spPr>
        <a:xfrm>
          <a:off x="0" y="2878"/>
          <a:ext cx="5346620" cy="39559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0" lvl="0" indent="0" algn="l" defTabSz="533400">
            <a:lnSpc>
              <a:spcPct val="90000"/>
            </a:lnSpc>
            <a:spcBef>
              <a:spcPct val="0"/>
            </a:spcBef>
            <a:spcAft>
              <a:spcPct val="35000"/>
            </a:spcAft>
            <a:buNone/>
          </a:pPr>
          <a:r>
            <a:rPr lang="en-GB" sz="1200" kern="1200">
              <a:highlight>
                <a:srgbClr val="FFFF00"/>
              </a:highlight>
              <a:latin typeface="Arial" panose="020B0604020202020204" pitchFamily="34" charset="0"/>
              <a:cs typeface="Arial" panose="020B0604020202020204" pitchFamily="34" charset="0"/>
            </a:rPr>
            <a:t>The tables show the progress of the project by financial year and the expected position at the end of the project.</a:t>
          </a:r>
        </a:p>
        <a:p>
          <a:pPr marL="0" lvl="0" indent="0" algn="l" defTabSz="533400">
            <a:lnSpc>
              <a:spcPct val="90000"/>
            </a:lnSpc>
            <a:spcBef>
              <a:spcPct val="0"/>
            </a:spcBef>
            <a:spcAft>
              <a:spcPct val="35000"/>
            </a:spcAft>
            <a:buNone/>
          </a:pPr>
          <a:endParaRPr lang="en-GB" sz="1200" kern="1200">
            <a:highlight>
              <a:srgbClr val="FFFF00"/>
            </a:highlight>
            <a:latin typeface="Arial" panose="020B0604020202020204" pitchFamily="34" charset="0"/>
            <a:cs typeface="Arial" panose="020B0604020202020204" pitchFamily="34" charset="0"/>
          </a:endParaRPr>
        </a:p>
        <a:p>
          <a:pPr marL="0" lvl="0" indent="0" algn="l" defTabSz="533400">
            <a:lnSpc>
              <a:spcPct val="90000"/>
            </a:lnSpc>
            <a:spcBef>
              <a:spcPct val="0"/>
            </a:spcBef>
            <a:spcAft>
              <a:spcPct val="35000"/>
            </a:spcAft>
            <a:buNone/>
          </a:pPr>
          <a:r>
            <a:rPr lang="en-GB" sz="1200" kern="1200">
              <a:highlight>
                <a:srgbClr val="FFFF00"/>
              </a:highlight>
              <a:latin typeface="Arial" panose="020B0604020202020204" pitchFamily="34" charset="0"/>
              <a:cs typeface="Arial" panose="020B0604020202020204" pitchFamily="34" charset="0"/>
            </a:rPr>
            <a:t>The STFC element of the budget is £0.026m underspent.  This underspend has helped to assist with the under allocation on this project.</a:t>
          </a:r>
        </a:p>
        <a:p>
          <a:pPr marL="0" lvl="0" indent="0" algn="l" defTabSz="533400">
            <a:lnSpc>
              <a:spcPct val="90000"/>
            </a:lnSpc>
            <a:spcBef>
              <a:spcPct val="0"/>
            </a:spcBef>
            <a:spcAft>
              <a:spcPct val="35000"/>
            </a:spcAft>
            <a:buNone/>
          </a:pPr>
          <a:endParaRPr lang="en-US" sz="1200" kern="1200">
            <a:highlight>
              <a:srgbClr val="FFFF00"/>
            </a:highlight>
            <a:latin typeface="Arial" panose="020B0604020202020204" pitchFamily="34" charset="0"/>
            <a:cs typeface="Arial" panose="020B0604020202020204" pitchFamily="34" charset="0"/>
          </a:endParaRPr>
        </a:p>
        <a:p>
          <a:pPr marL="0" lvl="0" indent="0" algn="l" defTabSz="533400">
            <a:lnSpc>
              <a:spcPct val="90000"/>
            </a:lnSpc>
            <a:spcBef>
              <a:spcPct val="0"/>
            </a:spcBef>
            <a:spcAft>
              <a:spcPct val="35000"/>
            </a:spcAft>
            <a:buNone/>
          </a:pPr>
          <a:r>
            <a:rPr lang="en-US" sz="1200" kern="1200">
              <a:highlight>
                <a:srgbClr val="FFFF00"/>
              </a:highlight>
              <a:latin typeface="Arial" panose="020B0604020202020204" pitchFamily="34" charset="0"/>
              <a:cs typeface="Arial" panose="020B0604020202020204" pitchFamily="34" charset="0"/>
            </a:rPr>
            <a:t>In the P09 forecast, Finance have included a projected overspend of £0.028m due to the shortfall of PD funding that was expected but not received to fund the inflation on this project.  Massimo Noro has discussed the previously agreed transfer with Sinead Farrington.  As of 4th December no transfer has been agreed.  </a:t>
          </a:r>
        </a:p>
        <a:p>
          <a:pPr marL="0" lvl="0" indent="0" algn="l" defTabSz="533400">
            <a:lnSpc>
              <a:spcPct val="90000"/>
            </a:lnSpc>
            <a:spcBef>
              <a:spcPct val="0"/>
            </a:spcBef>
            <a:spcAft>
              <a:spcPct val="35000"/>
            </a:spcAft>
            <a:buNone/>
          </a:pPr>
          <a:endParaRPr lang="en-GB" sz="1200" kern="1200">
            <a:highlight>
              <a:srgbClr val="FFFF00"/>
            </a:highlight>
            <a:latin typeface="Arial" panose="020B0604020202020204" pitchFamily="34" charset="0"/>
            <a:cs typeface="Arial" panose="020B0604020202020204" pitchFamily="34" charset="0"/>
          </a:endParaRPr>
        </a:p>
        <a:p>
          <a:pPr marL="0" lvl="0" indent="0" algn="l" defTabSz="533400">
            <a:lnSpc>
              <a:spcPct val="90000"/>
            </a:lnSpc>
            <a:spcBef>
              <a:spcPct val="0"/>
            </a:spcBef>
            <a:spcAft>
              <a:spcPct val="35000"/>
            </a:spcAft>
            <a:buNone/>
          </a:pPr>
          <a:r>
            <a:rPr lang="en-GB" sz="1200" kern="1200">
              <a:highlight>
                <a:srgbClr val="FFFF00"/>
              </a:highlight>
              <a:latin typeface="Arial" panose="020B0604020202020204" pitchFamily="34" charset="0"/>
              <a:cs typeface="Arial" panose="020B0604020202020204" pitchFamily="34" charset="0"/>
            </a:rPr>
            <a:t>With the above adjustment to the forecast the final table shows the confirmed £0.049m overspend on this project in FY24/25.  The overspend is driven by the inflation which was not included in the allocation and the re-profiled payments that were not highlighted to Finance.  Finance has been advised for forecast this overspend.</a:t>
          </a:r>
        </a:p>
        <a:p>
          <a:pPr marL="0" lvl="0" indent="0" algn="l" defTabSz="533400">
            <a:lnSpc>
              <a:spcPct val="90000"/>
            </a:lnSpc>
            <a:spcBef>
              <a:spcPct val="0"/>
            </a:spcBef>
            <a:spcAft>
              <a:spcPct val="35000"/>
            </a:spcAft>
            <a:buNone/>
          </a:pPr>
          <a:endParaRPr lang="en-GB" sz="1200" kern="1200">
            <a:highlight>
              <a:srgbClr val="FFFF00"/>
            </a:highlight>
            <a:latin typeface="Arial" panose="020B0604020202020204" pitchFamily="34" charset="0"/>
            <a:cs typeface="Arial" panose="020B0604020202020204" pitchFamily="34" charset="0"/>
          </a:endParaRPr>
        </a:p>
        <a:p>
          <a:pPr marL="0" lvl="0" indent="0" algn="l" defTabSz="533400">
            <a:lnSpc>
              <a:spcPct val="90000"/>
            </a:lnSpc>
            <a:spcBef>
              <a:spcPct val="0"/>
            </a:spcBef>
            <a:spcAft>
              <a:spcPct val="35000"/>
            </a:spcAft>
            <a:buNone/>
          </a:pPr>
          <a:r>
            <a:rPr lang="en-GB" sz="1200" kern="1200">
              <a:highlight>
                <a:srgbClr val="FFFF00"/>
              </a:highlight>
              <a:latin typeface="Arial" panose="020B0604020202020204" pitchFamily="34" charset="0"/>
              <a:cs typeface="Arial" panose="020B0604020202020204" pitchFamily="34" charset="0"/>
            </a:rPr>
            <a:t>Note that the final full project cost (over financial years and including the 28k) is matches the budget allocation.  It is the phasing that has caused the issues in year.</a:t>
          </a:r>
        </a:p>
        <a:p>
          <a:pPr marL="0" lvl="0" indent="0" algn="l" defTabSz="533400">
            <a:lnSpc>
              <a:spcPct val="90000"/>
            </a:lnSpc>
            <a:spcBef>
              <a:spcPct val="0"/>
            </a:spcBef>
            <a:spcAft>
              <a:spcPct val="35000"/>
            </a:spcAft>
            <a:buNone/>
          </a:pPr>
          <a:endParaRPr lang="en-GB" sz="1200" kern="1200">
            <a:latin typeface="Arial" panose="020B0604020202020204" pitchFamily="34" charset="0"/>
            <a:cs typeface="Arial" panose="020B0604020202020204" pitchFamily="34" charset="0"/>
          </a:endParaRPr>
        </a:p>
        <a:p>
          <a:pPr marL="0" lvl="0" indent="0" algn="l" defTabSz="533400">
            <a:lnSpc>
              <a:spcPct val="90000"/>
            </a:lnSpc>
            <a:spcBef>
              <a:spcPct val="0"/>
            </a:spcBef>
            <a:spcAft>
              <a:spcPct val="35000"/>
            </a:spcAft>
            <a:buNone/>
          </a:pPr>
          <a:endParaRPr lang="en-GB" sz="1400" kern="1200">
            <a:latin typeface="Arial" panose="020B0604020202020204" pitchFamily="34" charset="0"/>
            <a:cs typeface="Arial" panose="020B0604020202020204" pitchFamily="34" charset="0"/>
          </a:endParaRPr>
        </a:p>
        <a:p>
          <a:pPr marL="0" lvl="0" indent="0" algn="l" defTabSz="533400">
            <a:lnSpc>
              <a:spcPct val="90000"/>
            </a:lnSpc>
            <a:spcBef>
              <a:spcPct val="0"/>
            </a:spcBef>
            <a:spcAft>
              <a:spcPct val="35000"/>
            </a:spcAft>
            <a:buNone/>
          </a:pPr>
          <a:endParaRPr lang="en-GB" sz="1400" kern="1200">
            <a:latin typeface="Arial" panose="020B0604020202020204" pitchFamily="34" charset="0"/>
            <a:cs typeface="Arial" panose="020B0604020202020204" pitchFamily="34" charset="0"/>
          </a:endParaRPr>
        </a:p>
        <a:p>
          <a:pPr marL="0" lvl="0" indent="0" algn="l" defTabSz="533400">
            <a:lnSpc>
              <a:spcPct val="90000"/>
            </a:lnSpc>
            <a:spcBef>
              <a:spcPct val="0"/>
            </a:spcBef>
            <a:spcAft>
              <a:spcPct val="35000"/>
            </a:spcAft>
            <a:buNone/>
          </a:pPr>
          <a:endParaRPr lang="en-GB" sz="1400" kern="1200">
            <a:latin typeface="Arial" panose="020B0604020202020204" pitchFamily="34" charset="0"/>
            <a:cs typeface="Arial" panose="020B0604020202020204" pitchFamily="34" charset="0"/>
          </a:endParaRPr>
        </a:p>
        <a:p>
          <a:pPr marL="0" lvl="0" indent="0" algn="l" defTabSz="533400">
            <a:lnSpc>
              <a:spcPct val="90000"/>
            </a:lnSpc>
            <a:spcBef>
              <a:spcPct val="0"/>
            </a:spcBef>
            <a:spcAft>
              <a:spcPct val="35000"/>
            </a:spcAft>
            <a:buNone/>
          </a:pPr>
          <a:endParaRPr lang="en-GB" sz="1400" kern="1200">
            <a:latin typeface="Arial" panose="020B0604020202020204" pitchFamily="34" charset="0"/>
            <a:cs typeface="Arial" panose="020B0604020202020204" pitchFamily="34" charset="0"/>
          </a:endParaRPr>
        </a:p>
        <a:p>
          <a:pPr marL="0" lvl="0" indent="0" algn="l" defTabSz="533400">
            <a:lnSpc>
              <a:spcPct val="90000"/>
            </a:lnSpc>
            <a:spcBef>
              <a:spcPct val="0"/>
            </a:spcBef>
            <a:spcAft>
              <a:spcPct val="35000"/>
            </a:spcAft>
            <a:buNone/>
          </a:pPr>
          <a:endParaRPr lang="en-GB" sz="1400" kern="1200">
            <a:latin typeface="Arial" panose="020B0604020202020204" pitchFamily="34" charset="0"/>
            <a:cs typeface="Arial" panose="020B0604020202020204" pitchFamily="34" charset="0"/>
          </a:endParaRPr>
        </a:p>
      </dsp:txBody>
      <dsp:txXfrm>
        <a:off x="0" y="2878"/>
        <a:ext cx="5346620" cy="3955990"/>
      </dsp:txXfrm>
    </dsp:sp>
    <dsp:sp modelId="{831A8E89-130C-4A94-B25F-4206F7AD2F47}">
      <dsp:nvSpPr>
        <dsp:cNvPr id="0" name=""/>
        <dsp:cNvSpPr/>
      </dsp:nvSpPr>
      <dsp:spPr>
        <a:xfrm>
          <a:off x="0" y="3958869"/>
          <a:ext cx="5351847"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FCB1AE8-E955-44FB-B6AF-D05312126D2F}">
      <dsp:nvSpPr>
        <dsp:cNvPr id="0" name=""/>
        <dsp:cNvSpPr/>
      </dsp:nvSpPr>
      <dsp:spPr>
        <a:xfrm>
          <a:off x="0" y="3958869"/>
          <a:ext cx="5351847" cy="6287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endParaRPr lang="en-US" sz="2900" kern="1200"/>
        </a:p>
      </dsp:txBody>
      <dsp:txXfrm>
        <a:off x="0" y="3958869"/>
        <a:ext cx="5351847" cy="62872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054045-5CD2-4508-8242-3C4FA5F4BDF7}">
      <dsp:nvSpPr>
        <dsp:cNvPr id="0" name=""/>
        <dsp:cNvSpPr/>
      </dsp:nvSpPr>
      <dsp:spPr>
        <a:xfrm>
          <a:off x="0" y="1022"/>
          <a:ext cx="5351847"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ADF586B-DFB5-4B79-AB76-CB08EF59F718}">
      <dsp:nvSpPr>
        <dsp:cNvPr id="0" name=""/>
        <dsp:cNvSpPr/>
      </dsp:nvSpPr>
      <dsp:spPr>
        <a:xfrm>
          <a:off x="0" y="1022"/>
          <a:ext cx="5346620" cy="22077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endParaRPr lang="en-GB" sz="1400" kern="1200">
            <a:highlight>
              <a:srgbClr val="FFFF00"/>
            </a:highlight>
            <a:latin typeface="Arial" panose="020B0604020202020204" pitchFamily="34" charset="0"/>
            <a:cs typeface="Arial" panose="020B0604020202020204" pitchFamily="34" charset="0"/>
          </a:endParaRPr>
        </a:p>
        <a:p>
          <a:pPr marL="0" lvl="0" indent="0" algn="l" defTabSz="622300">
            <a:lnSpc>
              <a:spcPct val="90000"/>
            </a:lnSpc>
            <a:spcBef>
              <a:spcPct val="0"/>
            </a:spcBef>
            <a:spcAft>
              <a:spcPct val="35000"/>
            </a:spcAft>
            <a:buNone/>
          </a:pPr>
          <a:r>
            <a:rPr lang="en-GB" sz="1200" kern="1200">
              <a:highlight>
                <a:srgbClr val="FFFF00"/>
              </a:highlight>
              <a:latin typeface="Arial" panose="020B0604020202020204" pitchFamily="34" charset="0"/>
              <a:cs typeface="Arial" panose="020B0604020202020204" pitchFamily="34" charset="0"/>
            </a:rPr>
            <a:t>The table shows details of the requested re-profile change and the movement of the budget profile since the start of the project.</a:t>
          </a:r>
        </a:p>
        <a:p>
          <a:pPr marL="0" lvl="0" indent="0" algn="l" defTabSz="622300">
            <a:lnSpc>
              <a:spcPct val="90000"/>
            </a:lnSpc>
            <a:spcBef>
              <a:spcPct val="0"/>
            </a:spcBef>
            <a:spcAft>
              <a:spcPct val="35000"/>
            </a:spcAft>
            <a:buNone/>
          </a:pPr>
          <a:endParaRPr lang="en-GB" sz="1200" kern="1200">
            <a:highlight>
              <a:srgbClr val="FFFF00"/>
            </a:highlight>
            <a:latin typeface="Arial" panose="020B0604020202020204" pitchFamily="34" charset="0"/>
            <a:cs typeface="Arial" panose="020B0604020202020204" pitchFamily="34" charset="0"/>
          </a:endParaRPr>
        </a:p>
        <a:p>
          <a:pPr marL="0" lvl="0" indent="0" algn="l" defTabSz="622300">
            <a:lnSpc>
              <a:spcPct val="90000"/>
            </a:lnSpc>
            <a:spcBef>
              <a:spcPct val="0"/>
            </a:spcBef>
            <a:spcAft>
              <a:spcPct val="35000"/>
            </a:spcAft>
            <a:buNone/>
          </a:pPr>
          <a:r>
            <a:rPr lang="en-GB" sz="1200" kern="1200">
              <a:highlight>
                <a:srgbClr val="FFFF00"/>
              </a:highlight>
              <a:latin typeface="Arial" panose="020B0604020202020204" pitchFamily="34" charset="0"/>
              <a:cs typeface="Arial" panose="020B0604020202020204" pitchFamily="34" charset="0"/>
            </a:rPr>
            <a:t>The final table shows the forecast outturn including the £28,000 </a:t>
          </a:r>
        </a:p>
        <a:p>
          <a:pPr marL="0" lvl="0" indent="0" algn="l" defTabSz="622300">
            <a:lnSpc>
              <a:spcPct val="90000"/>
            </a:lnSpc>
            <a:spcBef>
              <a:spcPct val="0"/>
            </a:spcBef>
            <a:spcAft>
              <a:spcPct val="35000"/>
            </a:spcAft>
            <a:buNone/>
          </a:pPr>
          <a:endParaRPr lang="en-GB" sz="1200" kern="1200">
            <a:highlight>
              <a:srgbClr val="FFFF00"/>
            </a:highlight>
            <a:latin typeface="Arial" panose="020B0604020202020204" pitchFamily="34" charset="0"/>
            <a:cs typeface="Arial" panose="020B0604020202020204" pitchFamily="34" charset="0"/>
          </a:endParaRPr>
        </a:p>
        <a:p>
          <a:pPr marL="0" lvl="0" indent="0" algn="l" defTabSz="622300">
            <a:lnSpc>
              <a:spcPct val="90000"/>
            </a:lnSpc>
            <a:spcBef>
              <a:spcPct val="0"/>
            </a:spcBef>
            <a:spcAft>
              <a:spcPct val="35000"/>
            </a:spcAft>
            <a:buNone/>
          </a:pPr>
          <a:r>
            <a:rPr lang="en-GB" sz="1200" kern="1200">
              <a:highlight>
                <a:srgbClr val="FFFF00"/>
              </a:highlight>
              <a:latin typeface="Arial" panose="020B0604020202020204" pitchFamily="34" charset="0"/>
              <a:cs typeface="Arial" panose="020B0604020202020204" pitchFamily="34" charset="0"/>
            </a:rPr>
            <a:t>The change to profile on grants has highlighted to Finance the need/risk to review the grant profiles on the next stage on this funding to ensure the grant profile are reflected in the payment profile.  This should then reduce the need to re-profile in later years.</a:t>
          </a:r>
        </a:p>
        <a:p>
          <a:pPr marL="0" lvl="0" indent="0" algn="l" defTabSz="622300">
            <a:lnSpc>
              <a:spcPct val="90000"/>
            </a:lnSpc>
            <a:spcBef>
              <a:spcPct val="0"/>
            </a:spcBef>
            <a:spcAft>
              <a:spcPct val="35000"/>
            </a:spcAft>
            <a:buNone/>
          </a:pPr>
          <a:endParaRPr lang="en-GB" sz="1400" kern="1200">
            <a:latin typeface="Arial" panose="020B0604020202020204" pitchFamily="34" charset="0"/>
            <a:cs typeface="Arial" panose="020B0604020202020204" pitchFamily="34" charset="0"/>
          </a:endParaRPr>
        </a:p>
        <a:p>
          <a:pPr marL="0" lvl="0" indent="0" algn="l" defTabSz="622300">
            <a:lnSpc>
              <a:spcPct val="90000"/>
            </a:lnSpc>
            <a:spcBef>
              <a:spcPct val="0"/>
            </a:spcBef>
            <a:spcAft>
              <a:spcPct val="35000"/>
            </a:spcAft>
            <a:buNone/>
          </a:pPr>
          <a:endParaRPr lang="en-GB" sz="1400" kern="1200">
            <a:latin typeface="Arial" panose="020B0604020202020204" pitchFamily="34" charset="0"/>
            <a:cs typeface="Arial" panose="020B0604020202020204" pitchFamily="34" charset="0"/>
          </a:endParaRPr>
        </a:p>
      </dsp:txBody>
      <dsp:txXfrm>
        <a:off x="0" y="1022"/>
        <a:ext cx="5346620" cy="2207755"/>
      </dsp:txXfrm>
    </dsp:sp>
    <dsp:sp modelId="{831A8E89-130C-4A94-B25F-4206F7AD2F47}">
      <dsp:nvSpPr>
        <dsp:cNvPr id="0" name=""/>
        <dsp:cNvSpPr/>
      </dsp:nvSpPr>
      <dsp:spPr>
        <a:xfrm>
          <a:off x="0" y="2208777"/>
          <a:ext cx="5351847"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FCB1AE8-E955-44FB-B6AF-D05312126D2F}">
      <dsp:nvSpPr>
        <dsp:cNvPr id="0" name=""/>
        <dsp:cNvSpPr/>
      </dsp:nvSpPr>
      <dsp:spPr>
        <a:xfrm>
          <a:off x="0" y="2208777"/>
          <a:ext cx="5351847" cy="4031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endParaRPr lang="en-US" sz="1800" kern="1200"/>
        </a:p>
      </dsp:txBody>
      <dsp:txXfrm>
        <a:off x="0" y="2208777"/>
        <a:ext cx="5351847" cy="40317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054045-5CD2-4508-8242-3C4FA5F4BDF7}">
      <dsp:nvSpPr>
        <dsp:cNvPr id="0" name=""/>
        <dsp:cNvSpPr/>
      </dsp:nvSpPr>
      <dsp:spPr>
        <a:xfrm>
          <a:off x="0" y="827"/>
          <a:ext cx="10115951"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ADF586B-DFB5-4B79-AB76-CB08EF59F718}">
      <dsp:nvSpPr>
        <dsp:cNvPr id="0" name=""/>
        <dsp:cNvSpPr/>
      </dsp:nvSpPr>
      <dsp:spPr>
        <a:xfrm>
          <a:off x="0" y="827"/>
          <a:ext cx="10106072" cy="14215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0" lvl="0" indent="0" algn="l" defTabSz="533400">
            <a:lnSpc>
              <a:spcPct val="90000"/>
            </a:lnSpc>
            <a:spcBef>
              <a:spcPct val="0"/>
            </a:spcBef>
            <a:spcAft>
              <a:spcPct val="35000"/>
            </a:spcAft>
            <a:buNone/>
          </a:pPr>
          <a:r>
            <a:rPr lang="en-US" sz="1200" kern="1200">
              <a:highlight>
                <a:srgbClr val="FFFF00"/>
              </a:highlight>
              <a:latin typeface="Arial" panose="020B0604020202020204" pitchFamily="34" charset="0"/>
              <a:cs typeface="Arial" panose="020B0604020202020204" pitchFamily="34" charset="0"/>
            </a:rPr>
            <a:t>The table above highlights the variance between the total ITRF grant allocation and the fixed grant payment profile of £43,100.  This value is currently unfunded (although the 28k from PPD would help to cover some of that)</a:t>
          </a:r>
        </a:p>
        <a:p>
          <a:pPr marL="0" lvl="0" indent="0" algn="l" defTabSz="533400">
            <a:lnSpc>
              <a:spcPct val="90000"/>
            </a:lnSpc>
            <a:spcBef>
              <a:spcPct val="0"/>
            </a:spcBef>
            <a:spcAft>
              <a:spcPct val="35000"/>
            </a:spcAft>
            <a:buNone/>
          </a:pPr>
          <a:r>
            <a:rPr lang="en-US" sz="1200" kern="1200">
              <a:highlight>
                <a:srgbClr val="FFFF00"/>
              </a:highlight>
              <a:latin typeface="Arial" panose="020B0604020202020204" pitchFamily="34" charset="0"/>
              <a:cs typeface="Arial" panose="020B0604020202020204" pitchFamily="34" charset="0"/>
            </a:rPr>
            <a:t>As discussed in the last meeting, a review of the expected grant payments has identified an approved extension on the grant profile for Swansea University.  There are payments planned for FY25/26 and no ITRF allocation available in that year.  The award was extended to cover a delayed Post Doc recruitment period.</a:t>
          </a:r>
          <a:endParaRPr lang="en-GB" sz="1200" kern="1200">
            <a:highlight>
              <a:srgbClr val="FFFF00"/>
            </a:highlight>
            <a:latin typeface="Arial" panose="020B0604020202020204" pitchFamily="34" charset="0"/>
            <a:cs typeface="Arial" panose="020B0604020202020204" pitchFamily="34" charset="0"/>
          </a:endParaRPr>
        </a:p>
        <a:p>
          <a:pPr marL="0" lvl="0" indent="0" algn="l" defTabSz="533400">
            <a:lnSpc>
              <a:spcPct val="90000"/>
            </a:lnSpc>
            <a:spcBef>
              <a:spcPct val="0"/>
            </a:spcBef>
            <a:spcAft>
              <a:spcPct val="35000"/>
            </a:spcAft>
            <a:buNone/>
          </a:pPr>
          <a:r>
            <a:rPr lang="en-GB" sz="1200" b="1" kern="1200">
              <a:highlight>
                <a:srgbClr val="FFFF00"/>
              </a:highlight>
              <a:latin typeface="Arial" panose="020B0604020202020204" pitchFamily="34" charset="0"/>
              <a:cs typeface="Arial" panose="020B0604020202020204" pitchFamily="34" charset="0"/>
            </a:rPr>
            <a:t>In July, a re-profile request was submitted for a no cost extension of £53,275 into FY25/26.  Unfortunately, the Infrastructure fund are under portfolio management restrictions imposed by UKRI.  They are hoping for an update end December.</a:t>
          </a:r>
        </a:p>
        <a:p>
          <a:pPr marL="0" lvl="0" indent="0" algn="l" defTabSz="533400">
            <a:lnSpc>
              <a:spcPct val="90000"/>
            </a:lnSpc>
            <a:spcBef>
              <a:spcPct val="0"/>
            </a:spcBef>
            <a:spcAft>
              <a:spcPct val="35000"/>
            </a:spcAft>
            <a:buNone/>
          </a:pPr>
          <a:endParaRPr lang="en-GB" sz="1400" kern="1200">
            <a:latin typeface="Arial" panose="020B0604020202020204" pitchFamily="34" charset="0"/>
            <a:cs typeface="Arial" panose="020B0604020202020204" pitchFamily="34" charset="0"/>
          </a:endParaRPr>
        </a:p>
        <a:p>
          <a:pPr marL="0" lvl="0" indent="0" algn="l" defTabSz="533400">
            <a:lnSpc>
              <a:spcPct val="90000"/>
            </a:lnSpc>
            <a:spcBef>
              <a:spcPct val="0"/>
            </a:spcBef>
            <a:spcAft>
              <a:spcPct val="35000"/>
            </a:spcAft>
            <a:buNone/>
          </a:pPr>
          <a:r>
            <a:rPr lang="en-GB" sz="1400" kern="1200">
              <a:latin typeface="Arial" panose="020B0604020202020204" pitchFamily="34" charset="0"/>
              <a:cs typeface="Arial" panose="020B0604020202020204" pitchFamily="34" charset="0"/>
            </a:rPr>
            <a:t>. </a:t>
          </a:r>
        </a:p>
        <a:p>
          <a:pPr marL="0" lvl="0" indent="0" algn="l" defTabSz="533400">
            <a:lnSpc>
              <a:spcPct val="90000"/>
            </a:lnSpc>
            <a:spcBef>
              <a:spcPct val="0"/>
            </a:spcBef>
            <a:spcAft>
              <a:spcPct val="35000"/>
            </a:spcAft>
            <a:buNone/>
          </a:pPr>
          <a:r>
            <a:rPr lang="en-US" sz="1400" kern="1200">
              <a:latin typeface="Arial" panose="020B0604020202020204" pitchFamily="34" charset="0"/>
              <a:cs typeface="Arial" panose="020B0604020202020204" pitchFamily="34" charset="0"/>
            </a:rPr>
            <a:t> </a:t>
          </a:r>
        </a:p>
        <a:p>
          <a:pPr marL="0" lvl="0" indent="0" algn="l" defTabSz="533400">
            <a:lnSpc>
              <a:spcPct val="90000"/>
            </a:lnSpc>
            <a:spcBef>
              <a:spcPct val="0"/>
            </a:spcBef>
            <a:spcAft>
              <a:spcPct val="35000"/>
            </a:spcAft>
            <a:buNone/>
          </a:pPr>
          <a:r>
            <a:rPr lang="en-US" sz="1400" kern="1200">
              <a:latin typeface="Arial" panose="020B0604020202020204" pitchFamily="34" charset="0"/>
              <a:cs typeface="Arial" panose="020B0604020202020204" pitchFamily="34" charset="0"/>
            </a:rPr>
            <a:t> </a:t>
          </a:r>
        </a:p>
        <a:p>
          <a:pPr marL="0" lvl="0" indent="0" algn="l" defTabSz="533400">
            <a:lnSpc>
              <a:spcPct val="90000"/>
            </a:lnSpc>
            <a:spcBef>
              <a:spcPct val="0"/>
            </a:spcBef>
            <a:spcAft>
              <a:spcPct val="35000"/>
            </a:spcAft>
            <a:buNone/>
          </a:pPr>
          <a:endParaRPr lang="en-GB" sz="1400" kern="1200">
            <a:latin typeface="Arial" panose="020B0604020202020204" pitchFamily="34" charset="0"/>
            <a:cs typeface="Arial" panose="020B0604020202020204" pitchFamily="34" charset="0"/>
          </a:endParaRPr>
        </a:p>
      </dsp:txBody>
      <dsp:txXfrm>
        <a:off x="0" y="827"/>
        <a:ext cx="10106072" cy="1421561"/>
      </dsp:txXfrm>
    </dsp:sp>
    <dsp:sp modelId="{831A8E89-130C-4A94-B25F-4206F7AD2F47}">
      <dsp:nvSpPr>
        <dsp:cNvPr id="0" name=""/>
        <dsp:cNvSpPr/>
      </dsp:nvSpPr>
      <dsp:spPr>
        <a:xfrm>
          <a:off x="0" y="1422389"/>
          <a:ext cx="10115951"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FCB1AE8-E955-44FB-B6AF-D05312126D2F}">
      <dsp:nvSpPr>
        <dsp:cNvPr id="0" name=""/>
        <dsp:cNvSpPr/>
      </dsp:nvSpPr>
      <dsp:spPr>
        <a:xfrm>
          <a:off x="0" y="1422389"/>
          <a:ext cx="10115951" cy="168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t" anchorCtr="0">
          <a:noAutofit/>
        </a:bodyPr>
        <a:lstStyle/>
        <a:p>
          <a:pPr marL="0" lvl="0" indent="0" algn="l" defTabSz="311150">
            <a:lnSpc>
              <a:spcPct val="90000"/>
            </a:lnSpc>
            <a:spcBef>
              <a:spcPct val="0"/>
            </a:spcBef>
            <a:spcAft>
              <a:spcPct val="35000"/>
            </a:spcAft>
            <a:buNone/>
          </a:pPr>
          <a:endParaRPr lang="en-US" sz="700" kern="1200"/>
        </a:p>
      </dsp:txBody>
      <dsp:txXfrm>
        <a:off x="0" y="1422389"/>
        <a:ext cx="10115951" cy="16867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054045-5CD2-4508-8242-3C4FA5F4BDF7}">
      <dsp:nvSpPr>
        <dsp:cNvPr id="0" name=""/>
        <dsp:cNvSpPr/>
      </dsp:nvSpPr>
      <dsp:spPr>
        <a:xfrm>
          <a:off x="0" y="1912"/>
          <a:ext cx="4947034" cy="0"/>
        </a:xfrm>
        <a:prstGeom prst="line">
          <a:avLst/>
        </a:prstGeom>
        <a:solidFill>
          <a:schemeClr val="accent1">
            <a:hueOff val="0"/>
            <a:satOff val="0"/>
            <a:lumOff val="0"/>
            <a:alphaOff val="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ADF586B-DFB5-4B79-AB76-CB08EF59F718}">
      <dsp:nvSpPr>
        <dsp:cNvPr id="0" name=""/>
        <dsp:cNvSpPr/>
      </dsp:nvSpPr>
      <dsp:spPr>
        <a:xfrm>
          <a:off x="0" y="1912"/>
          <a:ext cx="4942210" cy="41283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t" anchorCtr="0">
          <a:noAutofit/>
        </a:bodyPr>
        <a:lstStyle/>
        <a:p>
          <a:pPr marL="0" lvl="0" indent="0" algn="l" defTabSz="488950">
            <a:lnSpc>
              <a:spcPct val="90000"/>
            </a:lnSpc>
            <a:spcBef>
              <a:spcPct val="0"/>
            </a:spcBef>
            <a:spcAft>
              <a:spcPct val="35000"/>
            </a:spcAft>
            <a:buNone/>
          </a:pPr>
          <a:endParaRPr lang="en-GB" sz="1100" kern="1200">
            <a:latin typeface="Arial" panose="020B0604020202020204" pitchFamily="34" charset="0"/>
            <a:cs typeface="Arial" panose="020B0604020202020204" pitchFamily="34" charset="0"/>
          </a:endParaRPr>
        </a:p>
        <a:p>
          <a:pPr marL="0" lvl="0" indent="0" algn="l" defTabSz="488950">
            <a:lnSpc>
              <a:spcPct val="90000"/>
            </a:lnSpc>
            <a:spcBef>
              <a:spcPct val="0"/>
            </a:spcBef>
            <a:spcAft>
              <a:spcPct val="35000"/>
            </a:spcAft>
            <a:buNone/>
          </a:pPr>
          <a:r>
            <a:rPr lang="en-GB" sz="1050" kern="1200">
              <a:latin typeface="Arial" panose="020B0604020202020204" pitchFamily="34" charset="0"/>
              <a:cs typeface="Arial" panose="020B0604020202020204" pitchFamily="34" charset="0"/>
            </a:rPr>
            <a:t>Significant reduction in the number of milestones and deliverables, with a lot of resource redirected towards the PoPLaR radiobiology experimentation. Deliverables for many tasks are not focused on reporting of work completed to date. </a:t>
          </a:r>
        </a:p>
        <a:p>
          <a:pPr marL="0" lvl="0" indent="0" algn="l" defTabSz="488950">
            <a:lnSpc>
              <a:spcPct val="90000"/>
            </a:lnSpc>
            <a:spcBef>
              <a:spcPct val="0"/>
            </a:spcBef>
            <a:spcAft>
              <a:spcPct val="35000"/>
            </a:spcAft>
            <a:buNone/>
          </a:pPr>
          <a:endParaRPr lang="en-GB" sz="1050" kern="1200">
            <a:latin typeface="Arial" panose="020B0604020202020204" pitchFamily="34" charset="0"/>
            <a:cs typeface="Arial" panose="020B0604020202020204" pitchFamily="34" charset="0"/>
          </a:endParaRPr>
        </a:p>
        <a:p>
          <a:pPr marL="0" lvl="0" indent="0" algn="l" defTabSz="488950">
            <a:lnSpc>
              <a:spcPct val="90000"/>
            </a:lnSpc>
            <a:spcBef>
              <a:spcPct val="0"/>
            </a:spcBef>
            <a:spcAft>
              <a:spcPct val="35000"/>
            </a:spcAft>
            <a:buNone/>
          </a:pPr>
          <a:r>
            <a:rPr lang="en-GB" sz="1050" b="1" kern="1200">
              <a:latin typeface="Arial" panose="020B0604020202020204" pitchFamily="34" charset="0"/>
              <a:cs typeface="Arial" panose="020B0604020202020204" pitchFamily="34" charset="0"/>
            </a:rPr>
            <a:t>WPA</a:t>
          </a:r>
        </a:p>
        <a:p>
          <a:pPr marL="0" lvl="0" indent="0" algn="l" defTabSz="488950">
            <a:lnSpc>
              <a:spcPct val="90000"/>
            </a:lnSpc>
            <a:spcBef>
              <a:spcPct val="0"/>
            </a:spcBef>
            <a:spcAft>
              <a:spcPct val="35000"/>
            </a:spcAft>
            <a:buNone/>
          </a:pPr>
          <a:r>
            <a:rPr lang="en-GB" sz="1050" kern="1200">
              <a:latin typeface="Arial" panose="020B0604020202020204" pitchFamily="34" charset="0"/>
              <a:cs typeface="Arial" panose="020B0604020202020204" pitchFamily="34" charset="0"/>
            </a:rPr>
            <a:t>- Removal of some longer-term experimental work, including cell survival experiments, and accelerated </a:t>
          </a:r>
        </a:p>
        <a:p>
          <a:pPr marL="0" lvl="0" indent="0" algn="l" defTabSz="488950">
            <a:lnSpc>
              <a:spcPct val="90000"/>
            </a:lnSpc>
            <a:spcBef>
              <a:spcPct val="0"/>
            </a:spcBef>
            <a:spcAft>
              <a:spcPct val="35000"/>
            </a:spcAft>
            <a:buNone/>
          </a:pPr>
          <a:r>
            <a:rPr lang="en-GB" sz="1050" kern="1200">
              <a:latin typeface="Arial" panose="020B0604020202020204" pitchFamily="34" charset="0"/>
              <a:cs typeface="Arial" panose="020B0604020202020204" pitchFamily="34" charset="0"/>
            </a:rPr>
            <a:t>- Reduction to report on ion acoustic results to date</a:t>
          </a:r>
        </a:p>
        <a:p>
          <a:pPr marL="0" lvl="0" indent="0" algn="l" defTabSz="488950">
            <a:lnSpc>
              <a:spcPct val="90000"/>
            </a:lnSpc>
            <a:spcBef>
              <a:spcPct val="0"/>
            </a:spcBef>
            <a:spcAft>
              <a:spcPct val="35000"/>
            </a:spcAft>
            <a:buNone/>
          </a:pPr>
          <a:r>
            <a:rPr lang="en-GB" sz="1050" kern="1200">
              <a:latin typeface="Arial" panose="020B0604020202020204" pitchFamily="34" charset="0"/>
              <a:cs typeface="Arial" panose="020B0604020202020204" pitchFamily="34" charset="0"/>
            </a:rPr>
            <a:t>- No report on stage 1 beam monitoring system</a:t>
          </a:r>
        </a:p>
        <a:p>
          <a:pPr marL="0" lvl="0" indent="0" algn="l" defTabSz="488950">
            <a:lnSpc>
              <a:spcPct val="90000"/>
            </a:lnSpc>
            <a:spcBef>
              <a:spcPct val="0"/>
            </a:spcBef>
            <a:spcAft>
              <a:spcPct val="35000"/>
            </a:spcAft>
            <a:buNone/>
          </a:pPr>
          <a:endParaRPr lang="en-GB" sz="1050" kern="1200">
            <a:latin typeface="Arial" panose="020B0604020202020204" pitchFamily="34" charset="0"/>
            <a:cs typeface="Arial" panose="020B0604020202020204" pitchFamily="34" charset="0"/>
          </a:endParaRPr>
        </a:p>
        <a:p>
          <a:pPr marL="0" lvl="0" indent="0" algn="l" defTabSz="488950">
            <a:lnSpc>
              <a:spcPct val="90000"/>
            </a:lnSpc>
            <a:spcBef>
              <a:spcPct val="0"/>
            </a:spcBef>
            <a:spcAft>
              <a:spcPct val="35000"/>
            </a:spcAft>
            <a:buNone/>
          </a:pPr>
          <a:r>
            <a:rPr lang="en-GB" sz="1050" b="1" kern="1200">
              <a:latin typeface="Arial" panose="020B0604020202020204" pitchFamily="34" charset="0"/>
              <a:cs typeface="Arial" panose="020B0604020202020204" pitchFamily="34" charset="0"/>
            </a:rPr>
            <a:t>WPB</a:t>
          </a:r>
        </a:p>
        <a:p>
          <a:pPr marL="0" lvl="0" indent="0" algn="l" defTabSz="488950">
            <a:lnSpc>
              <a:spcPct val="90000"/>
            </a:lnSpc>
            <a:spcBef>
              <a:spcPct val="0"/>
            </a:spcBef>
            <a:spcAft>
              <a:spcPct val="35000"/>
            </a:spcAft>
            <a:buNone/>
          </a:pPr>
          <a:r>
            <a:rPr lang="en-GB" sz="1050" b="0" kern="1200">
              <a:latin typeface="Arial" panose="020B0604020202020204" pitchFamily="34" charset="0"/>
              <a:cs typeface="Arial" panose="020B0604020202020204" pitchFamily="34" charset="0"/>
            </a:rPr>
            <a:t>- Removal of 10 Hz debris and damage challenges</a:t>
          </a:r>
        </a:p>
        <a:p>
          <a:pPr marL="0" lvl="0" indent="0" algn="l" defTabSz="488950">
            <a:lnSpc>
              <a:spcPct val="90000"/>
            </a:lnSpc>
            <a:spcBef>
              <a:spcPct val="0"/>
            </a:spcBef>
            <a:spcAft>
              <a:spcPct val="35000"/>
            </a:spcAft>
            <a:buNone/>
          </a:pPr>
          <a:r>
            <a:rPr lang="en-GB" sz="1050" b="0" kern="1200">
              <a:latin typeface="Arial" panose="020B0604020202020204" pitchFamily="34" charset="0"/>
              <a:cs typeface="Arial" panose="020B0604020202020204" pitchFamily="34" charset="0"/>
            </a:rPr>
            <a:t>- Removal of final report on penning trap operation</a:t>
          </a:r>
        </a:p>
        <a:p>
          <a:pPr marL="0" lvl="0" indent="0" algn="l" defTabSz="488950">
            <a:lnSpc>
              <a:spcPct val="90000"/>
            </a:lnSpc>
            <a:spcBef>
              <a:spcPct val="0"/>
            </a:spcBef>
            <a:spcAft>
              <a:spcPct val="35000"/>
            </a:spcAft>
            <a:buNone/>
          </a:pPr>
          <a:r>
            <a:rPr lang="en-GB" sz="1050" kern="1200">
              <a:latin typeface="Arial" panose="020B0604020202020204" pitchFamily="34" charset="0"/>
              <a:cs typeface="Arial" panose="020B0604020202020204" pitchFamily="34" charset="0"/>
            </a:rPr>
            <a:t>- Reduction to only reviewing FFA R&amp;D work completed to date by the end of the funded period </a:t>
          </a:r>
        </a:p>
        <a:p>
          <a:pPr marL="0" lvl="0" indent="0" algn="l" defTabSz="488950">
            <a:lnSpc>
              <a:spcPct val="90000"/>
            </a:lnSpc>
            <a:spcBef>
              <a:spcPct val="0"/>
            </a:spcBef>
            <a:spcAft>
              <a:spcPct val="35000"/>
            </a:spcAft>
            <a:buNone/>
          </a:pPr>
          <a:endParaRPr lang="en-GB" sz="1050" kern="1200">
            <a:latin typeface="Arial" panose="020B0604020202020204" pitchFamily="34" charset="0"/>
            <a:cs typeface="Arial" panose="020B0604020202020204" pitchFamily="34" charset="0"/>
          </a:endParaRPr>
        </a:p>
        <a:p>
          <a:pPr marL="0" lvl="0" indent="0" algn="l" defTabSz="488950">
            <a:lnSpc>
              <a:spcPct val="90000"/>
            </a:lnSpc>
            <a:spcBef>
              <a:spcPct val="0"/>
            </a:spcBef>
            <a:spcAft>
              <a:spcPct val="35000"/>
            </a:spcAft>
            <a:buNone/>
          </a:pPr>
          <a:r>
            <a:rPr lang="en-GB" sz="1050" b="1" kern="1200">
              <a:latin typeface="Arial" panose="020B0604020202020204" pitchFamily="34" charset="0"/>
              <a:cs typeface="Arial" panose="020B0604020202020204" pitchFamily="34" charset="0"/>
            </a:rPr>
            <a:t>WPC</a:t>
          </a:r>
        </a:p>
        <a:p>
          <a:pPr marL="0" lvl="0" indent="0" algn="l" defTabSz="488950">
            <a:lnSpc>
              <a:spcPct val="90000"/>
            </a:lnSpc>
            <a:spcBef>
              <a:spcPct val="0"/>
            </a:spcBef>
            <a:spcAft>
              <a:spcPct val="35000"/>
            </a:spcAft>
            <a:buNone/>
          </a:pPr>
          <a:r>
            <a:rPr lang="en-GB" sz="1050" b="0" kern="1200">
              <a:latin typeface="Arial" panose="020B0604020202020204" pitchFamily="34" charset="0"/>
              <a:cs typeface="Arial" panose="020B0604020202020204" pitchFamily="34" charset="0"/>
            </a:rPr>
            <a:t>- Removal of de-risk updates and instead ‘final report’ will be from the collaboration meeting in April 2025</a:t>
          </a:r>
        </a:p>
        <a:p>
          <a:pPr marL="0" lvl="0" indent="0" algn="l" defTabSz="488950">
            <a:lnSpc>
              <a:spcPct val="90000"/>
            </a:lnSpc>
            <a:spcBef>
              <a:spcPct val="0"/>
            </a:spcBef>
            <a:spcAft>
              <a:spcPct val="35000"/>
            </a:spcAft>
            <a:buNone/>
          </a:pPr>
          <a:r>
            <a:rPr lang="en-GB" sz="1050" b="0" kern="1200">
              <a:latin typeface="Arial" panose="020B0604020202020204" pitchFamily="34" charset="0"/>
              <a:cs typeface="Arial" panose="020B0604020202020204" pitchFamily="34" charset="0"/>
            </a:rPr>
            <a:t>- Reduction for public engagement, removing content and website creation,</a:t>
          </a:r>
        </a:p>
      </dsp:txBody>
      <dsp:txXfrm>
        <a:off x="0" y="1912"/>
        <a:ext cx="4942210" cy="4128388"/>
      </dsp:txXfrm>
    </dsp:sp>
    <dsp:sp modelId="{831A8E89-130C-4A94-B25F-4206F7AD2F47}">
      <dsp:nvSpPr>
        <dsp:cNvPr id="0" name=""/>
        <dsp:cNvSpPr/>
      </dsp:nvSpPr>
      <dsp:spPr>
        <a:xfrm>
          <a:off x="0" y="4130300"/>
          <a:ext cx="4947034" cy="0"/>
        </a:xfrm>
        <a:prstGeom prst="line">
          <a:avLst/>
        </a:prstGeom>
        <a:solidFill>
          <a:schemeClr val="accent1">
            <a:hueOff val="0"/>
            <a:satOff val="0"/>
            <a:lumOff val="0"/>
            <a:alphaOff val="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FCB1AE8-E955-44FB-B6AF-D05312126D2F}">
      <dsp:nvSpPr>
        <dsp:cNvPr id="0" name=""/>
        <dsp:cNvSpPr/>
      </dsp:nvSpPr>
      <dsp:spPr>
        <a:xfrm>
          <a:off x="0" y="4130300"/>
          <a:ext cx="4947034" cy="7539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l" defTabSz="1511300">
            <a:lnSpc>
              <a:spcPct val="90000"/>
            </a:lnSpc>
            <a:spcBef>
              <a:spcPct val="0"/>
            </a:spcBef>
            <a:spcAft>
              <a:spcPct val="35000"/>
            </a:spcAft>
            <a:buNone/>
          </a:pPr>
          <a:endParaRPr lang="en-US" sz="3400" kern="1200"/>
        </a:p>
      </dsp:txBody>
      <dsp:txXfrm>
        <a:off x="0" y="4130300"/>
        <a:ext cx="4947034" cy="75391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054045-5CD2-4508-8242-3C4FA5F4BDF7}">
      <dsp:nvSpPr>
        <dsp:cNvPr id="0" name=""/>
        <dsp:cNvSpPr/>
      </dsp:nvSpPr>
      <dsp:spPr>
        <a:xfrm>
          <a:off x="0" y="818"/>
          <a:ext cx="10958626" cy="0"/>
        </a:xfrm>
        <a:prstGeom prst="line">
          <a:avLst/>
        </a:prstGeom>
        <a:solidFill>
          <a:schemeClr val="accent1">
            <a:hueOff val="0"/>
            <a:satOff val="0"/>
            <a:lumOff val="0"/>
            <a:alphaOff val="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ADF586B-DFB5-4B79-AB76-CB08EF59F718}">
      <dsp:nvSpPr>
        <dsp:cNvPr id="0" name=""/>
        <dsp:cNvSpPr/>
      </dsp:nvSpPr>
      <dsp:spPr>
        <a:xfrm>
          <a:off x="0" y="818"/>
          <a:ext cx="10947924" cy="17663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en-GB" sz="1400" kern="1200">
              <a:latin typeface="Arial" panose="020B0604020202020204" pitchFamily="34" charset="0"/>
              <a:cs typeface="Arial" panose="020B0604020202020204" pitchFamily="34" charset="0"/>
            </a:rPr>
            <a:t>Reductions required from nearly all collaborators to enable redirection of funds to the PoPLaR experimental work at Strathclyde. </a:t>
          </a:r>
        </a:p>
        <a:p>
          <a:pPr marL="0" lvl="0" indent="0" algn="l" defTabSz="622300">
            <a:lnSpc>
              <a:spcPct val="90000"/>
            </a:lnSpc>
            <a:spcBef>
              <a:spcPct val="0"/>
            </a:spcBef>
            <a:spcAft>
              <a:spcPct val="35000"/>
            </a:spcAft>
            <a:buNone/>
          </a:pPr>
          <a:br>
            <a:rPr lang="en-GB" sz="1400" kern="1200">
              <a:latin typeface="Arial" panose="020B0604020202020204" pitchFamily="34" charset="0"/>
              <a:cs typeface="Arial" panose="020B0604020202020204" pitchFamily="34" charset="0"/>
            </a:rPr>
          </a:br>
          <a:r>
            <a:rPr lang="en-GB" sz="1400" kern="1200">
              <a:latin typeface="Arial" panose="020B0604020202020204" pitchFamily="34" charset="0"/>
              <a:cs typeface="Arial" panose="020B0604020202020204" pitchFamily="34" charset="0"/>
            </a:rPr>
            <a:t>Daresbury have accommodated the reduction in funding by:</a:t>
          </a:r>
        </a:p>
        <a:p>
          <a:pPr marL="0" lvl="0" indent="0" algn="l" defTabSz="622300">
            <a:lnSpc>
              <a:spcPct val="90000"/>
            </a:lnSpc>
            <a:spcBef>
              <a:spcPct val="0"/>
            </a:spcBef>
            <a:spcAft>
              <a:spcPct val="35000"/>
            </a:spcAft>
            <a:buNone/>
          </a:pPr>
          <a:endParaRPr lang="en-GB" sz="1400" kern="1200">
            <a:latin typeface="Arial" panose="020B0604020202020204" pitchFamily="34" charset="0"/>
            <a:cs typeface="Arial" panose="020B0604020202020204" pitchFamily="34" charset="0"/>
          </a:endParaRPr>
        </a:p>
        <a:p>
          <a:pPr marL="0" lvl="0" indent="0" algn="l" defTabSz="622300">
            <a:lnSpc>
              <a:spcPct val="90000"/>
            </a:lnSpc>
            <a:spcBef>
              <a:spcPct val="0"/>
            </a:spcBef>
            <a:spcAft>
              <a:spcPct val="35000"/>
            </a:spcAft>
            <a:buNone/>
          </a:pPr>
          <a:r>
            <a:rPr lang="en-GB" sz="1400" kern="1200">
              <a:latin typeface="Arial" panose="020B0604020202020204" pitchFamily="34" charset="0"/>
              <a:cs typeface="Arial" panose="020B0604020202020204" pitchFamily="34" charset="0"/>
            </a:rPr>
            <a:t>- TD PME will no longer be providing any engineering support for FY 25/26, final day on the project will be 28</a:t>
          </a:r>
          <a:r>
            <a:rPr lang="en-GB" sz="1400" kern="1200" baseline="30000">
              <a:latin typeface="Arial" panose="020B0604020202020204" pitchFamily="34" charset="0"/>
              <a:cs typeface="Arial" panose="020B0604020202020204" pitchFamily="34" charset="0"/>
            </a:rPr>
            <a:t>th</a:t>
          </a:r>
          <a:r>
            <a:rPr lang="en-GB" sz="1400" kern="1200">
              <a:latin typeface="Arial" panose="020B0604020202020204" pitchFamily="34" charset="0"/>
              <a:cs typeface="Arial" panose="020B0604020202020204" pitchFamily="34" charset="0"/>
            </a:rPr>
            <a:t> March.</a:t>
          </a:r>
        </a:p>
        <a:p>
          <a:pPr marL="0" lvl="0" indent="0" algn="l" defTabSz="622300">
            <a:lnSpc>
              <a:spcPct val="90000"/>
            </a:lnSpc>
            <a:spcBef>
              <a:spcPct val="0"/>
            </a:spcBef>
            <a:spcAft>
              <a:spcPct val="35000"/>
            </a:spcAft>
            <a:buNone/>
          </a:pPr>
          <a:r>
            <a:rPr lang="en-GB" sz="1400" kern="1200">
              <a:latin typeface="Arial" panose="020B0604020202020204" pitchFamily="34" charset="0"/>
              <a:cs typeface="Arial" panose="020B0604020202020204" pitchFamily="34" charset="0"/>
            </a:rPr>
            <a:t>- ASTeC vacuum support has been removed from ITRF.</a:t>
          </a:r>
        </a:p>
        <a:p>
          <a:pPr marL="0" lvl="0" indent="0" algn="l" defTabSz="622300">
            <a:lnSpc>
              <a:spcPct val="90000"/>
            </a:lnSpc>
            <a:spcBef>
              <a:spcPct val="0"/>
            </a:spcBef>
            <a:spcAft>
              <a:spcPct val="35000"/>
            </a:spcAft>
            <a:buNone/>
          </a:pPr>
          <a:r>
            <a:rPr lang="en-GB" sz="1400" kern="1200">
              <a:latin typeface="Arial" panose="020B0604020202020204" pitchFamily="34" charset="0"/>
              <a:cs typeface="Arial" panose="020B0604020202020204" pitchFamily="34" charset="0"/>
            </a:rPr>
            <a:t>ASTeC magnet support has been reduced, coming to a complete stop by the end of FY 24/25. </a:t>
          </a:r>
        </a:p>
      </dsp:txBody>
      <dsp:txXfrm>
        <a:off x="0" y="818"/>
        <a:ext cx="10947924" cy="1766382"/>
      </dsp:txXfrm>
    </dsp:sp>
    <dsp:sp modelId="{831A8E89-130C-4A94-B25F-4206F7AD2F47}">
      <dsp:nvSpPr>
        <dsp:cNvPr id="0" name=""/>
        <dsp:cNvSpPr/>
      </dsp:nvSpPr>
      <dsp:spPr>
        <a:xfrm>
          <a:off x="0" y="1767200"/>
          <a:ext cx="10958626" cy="0"/>
        </a:xfrm>
        <a:prstGeom prst="line">
          <a:avLst/>
        </a:prstGeom>
        <a:solidFill>
          <a:schemeClr val="accent1">
            <a:hueOff val="0"/>
            <a:satOff val="0"/>
            <a:lumOff val="0"/>
            <a:alphaOff val="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FCB1AE8-E955-44FB-B6AF-D05312126D2F}">
      <dsp:nvSpPr>
        <dsp:cNvPr id="0" name=""/>
        <dsp:cNvSpPr/>
      </dsp:nvSpPr>
      <dsp:spPr>
        <a:xfrm>
          <a:off x="0" y="1767200"/>
          <a:ext cx="10958626" cy="3225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endParaRPr lang="en-US" sz="1400" kern="1200"/>
        </a:p>
      </dsp:txBody>
      <dsp:txXfrm>
        <a:off x="0" y="1767200"/>
        <a:ext cx="10958626" cy="322571"/>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67F6B86-59B3-40C4-8193-9E4E3BBC3489}" type="datetimeFigureOut">
              <a:rPr lang="en-GB" smtClean="0"/>
              <a:t>05/03/2025</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BBE3786-5328-49F7-9C5E-C03B29B965F5}" type="slidenum">
              <a:rPr lang="en-GB" smtClean="0"/>
              <a:t>‹#›</a:t>
            </a:fld>
            <a:endParaRPr lang="en-GB"/>
          </a:p>
        </p:txBody>
      </p:sp>
    </p:spTree>
    <p:extLst>
      <p:ext uri="{BB962C8B-B14F-4D97-AF65-F5344CB8AC3E}">
        <p14:creationId xmlns:p14="http://schemas.microsoft.com/office/powerpoint/2010/main" val="6553995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Arial Regular"/>
              </a:defRPr>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Arial Regular"/>
              </a:defRPr>
            </a:lvl1pPr>
          </a:lstStyle>
          <a:p>
            <a:fld id="{48FE9A4A-3203-D544-A0F2-9B4A7A1B021E}" type="datetimeFigureOut">
              <a:rPr lang="en-US" smtClean="0"/>
              <a:pPr/>
              <a:t>3/5/2025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Arial Regular"/>
              </a:defRPr>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Arial Regular"/>
              </a:defRPr>
            </a:lvl1pPr>
          </a:lstStyle>
          <a:p>
            <a:fld id="{C0F3BA1D-A00F-DB41-84DA-BE26C4853B35}" type="slidenum">
              <a:rPr lang="en-US" smtClean="0"/>
              <a:pPr/>
              <a:t>‹#›</a:t>
            </a:fld>
            <a:endParaRPr lang="en-US"/>
          </a:p>
        </p:txBody>
      </p:sp>
    </p:spTree>
    <p:extLst>
      <p:ext uri="{BB962C8B-B14F-4D97-AF65-F5344CB8AC3E}">
        <p14:creationId xmlns:p14="http://schemas.microsoft.com/office/powerpoint/2010/main" val="66186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rial Regular"/>
        <a:ea typeface="+mn-ea"/>
        <a:cs typeface="+mn-cs"/>
      </a:defRPr>
    </a:lvl1pPr>
    <a:lvl2pPr marL="457200" algn="l" defTabSz="914400" rtl="0" eaLnBrk="1" latinLnBrk="0" hangingPunct="1">
      <a:defRPr sz="1200" b="0" i="0" kern="1200">
        <a:solidFill>
          <a:schemeClr val="tx1"/>
        </a:solidFill>
        <a:latin typeface="Arial Regular"/>
        <a:ea typeface="+mn-ea"/>
        <a:cs typeface="+mn-cs"/>
      </a:defRPr>
    </a:lvl2pPr>
    <a:lvl3pPr marL="914400" algn="l" defTabSz="914400" rtl="0" eaLnBrk="1" latinLnBrk="0" hangingPunct="1">
      <a:defRPr sz="1200" b="0" i="0" kern="1200">
        <a:solidFill>
          <a:schemeClr val="tx1"/>
        </a:solidFill>
        <a:latin typeface="Arial Regular"/>
        <a:ea typeface="+mn-ea"/>
        <a:cs typeface="+mn-cs"/>
      </a:defRPr>
    </a:lvl3pPr>
    <a:lvl4pPr marL="1371600" algn="l" defTabSz="914400" rtl="0" eaLnBrk="1" latinLnBrk="0" hangingPunct="1">
      <a:defRPr sz="1200" b="0" i="0" kern="1200">
        <a:solidFill>
          <a:schemeClr val="tx1"/>
        </a:solidFill>
        <a:latin typeface="Arial Regular"/>
        <a:ea typeface="+mn-ea"/>
        <a:cs typeface="+mn-cs"/>
      </a:defRPr>
    </a:lvl4pPr>
    <a:lvl5pPr marL="1828800" algn="l" defTabSz="914400" rtl="0" eaLnBrk="1" latinLnBrk="0" hangingPunct="1">
      <a:defRPr sz="1200" b="0" i="0" kern="1200">
        <a:solidFill>
          <a:schemeClr val="tx1"/>
        </a:solidFill>
        <a:latin typeface="Arial Regular"/>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The abstract pattern can be removed or repositioned if required. Be careful to ‘Send to Back’ so that it does not obscure any important information.</a:t>
            </a:r>
          </a:p>
          <a:p>
            <a:endParaRPr lang="en-US"/>
          </a:p>
        </p:txBody>
      </p:sp>
      <p:sp>
        <p:nvSpPr>
          <p:cNvPr id="4" name="Slide Number Placeholder 3"/>
          <p:cNvSpPr>
            <a:spLocks noGrp="1"/>
          </p:cNvSpPr>
          <p:nvPr>
            <p:ph type="sldNum" sz="quarter" idx="5"/>
          </p:nvPr>
        </p:nvSpPr>
        <p:spPr/>
        <p:txBody>
          <a:bodyPr/>
          <a:lstStyle/>
          <a:p>
            <a:fld id="{C0F3BA1D-A00F-DB41-84DA-BE26C4853B35}" type="slidenum">
              <a:rPr lang="en-US" smtClean="0"/>
              <a:t>1</a:t>
            </a:fld>
            <a:endParaRPr lang="en-US"/>
          </a:p>
        </p:txBody>
      </p:sp>
    </p:spTree>
    <p:extLst>
      <p:ext uri="{BB962C8B-B14F-4D97-AF65-F5344CB8AC3E}">
        <p14:creationId xmlns:p14="http://schemas.microsoft.com/office/powerpoint/2010/main" val="7926725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To replace photo with one of your own. </a:t>
            </a:r>
            <a:r>
              <a:rPr lang="en-US" b="1"/>
              <a:t>1)</a:t>
            </a:r>
            <a:r>
              <a:rPr lang="en-US"/>
              <a:t> Send the geometric shape overlay to the back – </a:t>
            </a:r>
            <a:r>
              <a:rPr lang="en-US" i="1"/>
              <a:t>Right-Click &gt; Send to Back &gt; Send to Back</a:t>
            </a:r>
            <a:r>
              <a:rPr lang="en-US"/>
              <a:t>. </a:t>
            </a:r>
            <a:r>
              <a:rPr lang="en-US" b="1"/>
              <a:t>2) </a:t>
            </a:r>
            <a:r>
              <a:rPr lang="en-US"/>
              <a:t>Replace image – use the guides provided to correctly position it. </a:t>
            </a:r>
            <a:r>
              <a:rPr lang="en-US" b="1"/>
              <a:t>3) </a:t>
            </a:r>
            <a:r>
              <a:rPr lang="en-US"/>
              <a:t>Send your image to the back so that the geometric overlay re-appears over the image. Remember to delete the image credit if using your own image.</a:t>
            </a:r>
          </a:p>
        </p:txBody>
      </p:sp>
      <p:sp>
        <p:nvSpPr>
          <p:cNvPr id="4" name="Slide Number Placeholder 3"/>
          <p:cNvSpPr>
            <a:spLocks noGrp="1"/>
          </p:cNvSpPr>
          <p:nvPr>
            <p:ph type="sldNum" sz="quarter" idx="5"/>
          </p:nvPr>
        </p:nvSpPr>
        <p:spPr/>
        <p:txBody>
          <a:bodyPr/>
          <a:lstStyle/>
          <a:p>
            <a:fld id="{C0F3BA1D-A00F-DB41-84DA-BE26C4853B35}" type="slidenum">
              <a:rPr lang="en-US" smtClean="0"/>
              <a:t>2</a:t>
            </a:fld>
            <a:endParaRPr lang="en-US"/>
          </a:p>
        </p:txBody>
      </p:sp>
    </p:spTree>
    <p:extLst>
      <p:ext uri="{BB962C8B-B14F-4D97-AF65-F5344CB8AC3E}">
        <p14:creationId xmlns:p14="http://schemas.microsoft.com/office/powerpoint/2010/main" val="7240206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highlight>
                  <a:srgbClr val="FFFF00"/>
                </a:highlight>
              </a:rPr>
              <a:t>HYWEL UPDATE PLS</a:t>
            </a:r>
          </a:p>
        </p:txBody>
      </p:sp>
      <p:sp>
        <p:nvSpPr>
          <p:cNvPr id="4" name="Slide Number Placeholder 3"/>
          <p:cNvSpPr>
            <a:spLocks noGrp="1"/>
          </p:cNvSpPr>
          <p:nvPr>
            <p:ph type="sldNum" sz="quarter" idx="5"/>
          </p:nvPr>
        </p:nvSpPr>
        <p:spPr/>
        <p:txBody>
          <a:bodyPr/>
          <a:lstStyle/>
          <a:p>
            <a:fld id="{C0F3BA1D-A00F-DB41-84DA-BE26C4853B35}" type="slidenum">
              <a:rPr lang="en-US" smtClean="0"/>
              <a:pPr/>
              <a:t>5</a:t>
            </a:fld>
            <a:endParaRPr lang="en-US"/>
          </a:p>
        </p:txBody>
      </p:sp>
    </p:spTree>
    <p:extLst>
      <p:ext uri="{BB962C8B-B14F-4D97-AF65-F5344CB8AC3E}">
        <p14:creationId xmlns:p14="http://schemas.microsoft.com/office/powerpoint/2010/main" val="15313482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0F3BA1D-A00F-DB41-84DA-BE26C4853B35}" type="slidenum">
              <a:rPr lang="en-US" smtClean="0"/>
              <a:pPr/>
              <a:t>9</a:t>
            </a:fld>
            <a:endParaRPr lang="en-US"/>
          </a:p>
        </p:txBody>
      </p:sp>
    </p:spTree>
    <p:extLst>
      <p:ext uri="{BB962C8B-B14F-4D97-AF65-F5344CB8AC3E}">
        <p14:creationId xmlns:p14="http://schemas.microsoft.com/office/powerpoint/2010/main" val="13914843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9608C9-1586-0C36-C39F-46273D24C7C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BAE26E4-CFD2-0A33-6D7C-CFE0C8D9F6A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38AB3DD-1B55-645B-5643-E0192ADC4885}"/>
              </a:ext>
            </a:extLst>
          </p:cNvPr>
          <p:cNvSpPr>
            <a:spLocks noGrp="1"/>
          </p:cNvSpPr>
          <p:nvPr>
            <p:ph type="body" idx="1"/>
          </p:nvPr>
        </p:nvSpPr>
        <p:spPr/>
        <p:txBody>
          <a:bodyPr/>
          <a:lstStyle/>
          <a:p>
            <a:pPr marL="0" algn="l" rtl="0" eaLnBrk="1" fontAlgn="t" latinLnBrk="0" hangingPunct="1">
              <a:spcBef>
                <a:spcPts val="0"/>
              </a:spcBef>
              <a:spcAft>
                <a:spcPts val="0"/>
              </a:spcAft>
            </a:pPr>
            <a:endParaRPr lang="en-GB" sz="1400" b="0" i="0" u="none" strike="noStrike">
              <a:effectLst/>
              <a:latin typeface="Arial" panose="020B0604020202020204" pitchFamily="34" charset="0"/>
            </a:endParaRPr>
          </a:p>
          <a:p>
            <a:r>
              <a:rPr lang="en-GB" b="1"/>
              <a:t>Council is the generic term for the 9 constituent bodies of UKRI (7 old councils plus IUK and RE).</a:t>
            </a:r>
          </a:p>
        </p:txBody>
      </p:sp>
      <p:sp>
        <p:nvSpPr>
          <p:cNvPr id="4" name="Slide Number Placeholder 3">
            <a:extLst>
              <a:ext uri="{FF2B5EF4-FFF2-40B4-BE49-F238E27FC236}">
                <a16:creationId xmlns:a16="http://schemas.microsoft.com/office/drawing/2014/main" id="{58A19336-D1AA-21D0-7187-E3A5E197652C}"/>
              </a:ext>
            </a:extLst>
          </p:cNvPr>
          <p:cNvSpPr>
            <a:spLocks noGrp="1"/>
          </p:cNvSpPr>
          <p:nvPr>
            <p:ph type="sldNum" sz="quarter" idx="10"/>
          </p:nvPr>
        </p:nvSpPr>
        <p:spPr/>
        <p:txBody>
          <a:bodyPr/>
          <a:lstStyle/>
          <a:p>
            <a:fld id="{C0F3BA1D-A00F-DB41-84DA-BE26C4853B35}" type="slidenum">
              <a:rPr lang="en-US" smtClean="0"/>
              <a:t>10</a:t>
            </a:fld>
            <a:endParaRPr lang="en-US"/>
          </a:p>
        </p:txBody>
      </p:sp>
    </p:spTree>
    <p:extLst>
      <p:ext uri="{BB962C8B-B14F-4D97-AF65-F5344CB8AC3E}">
        <p14:creationId xmlns:p14="http://schemas.microsoft.com/office/powerpoint/2010/main" val="6675453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rtl="0" eaLnBrk="1" fontAlgn="t" latinLnBrk="0" hangingPunct="1">
              <a:spcBef>
                <a:spcPts val="0"/>
              </a:spcBef>
              <a:spcAft>
                <a:spcPts val="0"/>
              </a:spcAft>
            </a:pPr>
            <a:endParaRPr lang="en-GB" sz="1400" b="0" i="0" u="none" strike="noStrike">
              <a:effectLst/>
              <a:latin typeface="Arial" panose="020B0604020202020204" pitchFamily="34" charset="0"/>
            </a:endParaRPr>
          </a:p>
          <a:p>
            <a:r>
              <a:rPr lang="en-GB" b="1"/>
              <a:t>Council is the generic term for the 9 constituent bodies of UKRI (7 old councils plus IUK and RE).</a:t>
            </a:r>
          </a:p>
        </p:txBody>
      </p:sp>
      <p:sp>
        <p:nvSpPr>
          <p:cNvPr id="4" name="Slide Number Placeholder 3"/>
          <p:cNvSpPr>
            <a:spLocks noGrp="1"/>
          </p:cNvSpPr>
          <p:nvPr>
            <p:ph type="sldNum" sz="quarter" idx="10"/>
          </p:nvPr>
        </p:nvSpPr>
        <p:spPr/>
        <p:txBody>
          <a:bodyPr/>
          <a:lstStyle/>
          <a:p>
            <a:fld id="{C0F3BA1D-A00F-DB41-84DA-BE26C4853B35}" type="slidenum">
              <a:rPr lang="en-US" smtClean="0"/>
              <a:t>11</a:t>
            </a:fld>
            <a:endParaRPr lang="en-US"/>
          </a:p>
        </p:txBody>
      </p:sp>
    </p:spTree>
    <p:extLst>
      <p:ext uri="{BB962C8B-B14F-4D97-AF65-F5344CB8AC3E}">
        <p14:creationId xmlns:p14="http://schemas.microsoft.com/office/powerpoint/2010/main" val="22123125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rtl="0" eaLnBrk="1" fontAlgn="t" latinLnBrk="0" hangingPunct="1">
              <a:spcBef>
                <a:spcPts val="0"/>
              </a:spcBef>
              <a:spcAft>
                <a:spcPts val="0"/>
              </a:spcAft>
            </a:pPr>
            <a:endParaRPr lang="en-GB" sz="1400" b="0" i="0" u="none" strike="noStrike">
              <a:effectLst/>
              <a:latin typeface="Arial" panose="020B0604020202020204" pitchFamily="34" charset="0"/>
            </a:endParaRPr>
          </a:p>
          <a:p>
            <a:r>
              <a:rPr lang="en-GB" b="1"/>
              <a:t>Council is the generic term for the 9 constituent bodies of UKRI (7 old councils plus IUK and RE).</a:t>
            </a:r>
          </a:p>
        </p:txBody>
      </p:sp>
      <p:sp>
        <p:nvSpPr>
          <p:cNvPr id="4" name="Slide Number Placeholder 3"/>
          <p:cNvSpPr>
            <a:spLocks noGrp="1"/>
          </p:cNvSpPr>
          <p:nvPr>
            <p:ph type="sldNum" sz="quarter" idx="10"/>
          </p:nvPr>
        </p:nvSpPr>
        <p:spPr/>
        <p:txBody>
          <a:bodyPr/>
          <a:lstStyle/>
          <a:p>
            <a:fld id="{C0F3BA1D-A00F-DB41-84DA-BE26C4853B35}" type="slidenum">
              <a:rPr lang="en-US" smtClean="0"/>
              <a:t>12</a:t>
            </a:fld>
            <a:endParaRPr lang="en-US"/>
          </a:p>
        </p:txBody>
      </p:sp>
    </p:spTree>
    <p:extLst>
      <p:ext uri="{BB962C8B-B14F-4D97-AF65-F5344CB8AC3E}">
        <p14:creationId xmlns:p14="http://schemas.microsoft.com/office/powerpoint/2010/main" val="4081240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0F3BA1D-A00F-DB41-84DA-BE26C4853B35}" type="slidenum">
              <a:rPr lang="en-US" smtClean="0"/>
              <a:pPr/>
              <a:t>13</a:t>
            </a:fld>
            <a:endParaRPr lang="en-US"/>
          </a:p>
        </p:txBody>
      </p:sp>
    </p:spTree>
    <p:extLst>
      <p:ext uri="{BB962C8B-B14F-4D97-AF65-F5344CB8AC3E}">
        <p14:creationId xmlns:p14="http://schemas.microsoft.com/office/powerpoint/2010/main" val="1650953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0F3BA1D-A00F-DB41-84DA-BE26C4853B35}" type="slidenum">
              <a:rPr lang="en-US" smtClean="0"/>
              <a:pPr/>
              <a:t>15</a:t>
            </a:fld>
            <a:endParaRPr lang="en-US"/>
          </a:p>
        </p:txBody>
      </p:sp>
    </p:spTree>
    <p:extLst>
      <p:ext uri="{BB962C8B-B14F-4D97-AF65-F5344CB8AC3E}">
        <p14:creationId xmlns:p14="http://schemas.microsoft.com/office/powerpoint/2010/main" val="30989042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a:xfrm>
            <a:off x="421145" y="6356350"/>
            <a:ext cx="2743200" cy="365125"/>
          </a:xfrm>
        </p:spPr>
        <p:txBody>
          <a:bodyPr/>
          <a:lstStyle/>
          <a:p>
            <a:fld id="{14BD68BC-1AD8-B640-8B1E-602BF3073AFD}" type="datetimeFigureOut">
              <a:rPr lang="en-US" smtClean="0"/>
              <a:t>3/5/2025</a:t>
            </a:fld>
            <a:endParaRPr lang="en-US"/>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a:xfrm>
            <a:off x="3621544" y="6356350"/>
            <a:ext cx="5052437" cy="365125"/>
          </a:xfrm>
        </p:spPr>
        <p:txBody>
          <a:bodyPr/>
          <a:lstStyle/>
          <a:p>
            <a:endParaRPr lang="en-US"/>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0239290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fld id="{14BD68BC-1AD8-B640-8B1E-602BF3073AFD}" type="datetimeFigureOut">
              <a:rPr lang="en-US" smtClean="0"/>
              <a:t>3/5/2025</a:t>
            </a:fld>
            <a:endParaRPr lang="en-US"/>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5946729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fld id="{14BD68BC-1AD8-B640-8B1E-602BF3073AFD}" type="datetimeFigureOut">
              <a:rPr lang="en-US" smtClean="0"/>
              <a:t>3/5/2025</a:t>
            </a:fld>
            <a:endParaRPr lang="en-US"/>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9189618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fld id="{14BD68BC-1AD8-B640-8B1E-602BF3073AFD}" type="datetimeFigureOut">
              <a:rPr lang="en-US" smtClean="0"/>
              <a:t>3/5/2025</a:t>
            </a:fld>
            <a:endParaRPr lang="en-US"/>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9954559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016147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403341" y="345181"/>
            <a:ext cx="11684580" cy="769441"/>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403341" y="1213503"/>
            <a:ext cx="11466767" cy="458880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BD68BC-1AD8-B640-8B1E-602BF3073AFD}" type="datetimeFigureOut">
              <a:rPr lang="en-US" smtClean="0"/>
              <a:t>3/5/2025</a:t>
            </a:fld>
            <a:endParaRPr lang="en-US"/>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9126908"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a:p>
        </p:txBody>
      </p:sp>
      <p:pic>
        <p:nvPicPr>
          <p:cNvPr id="7" name="Picture 6">
            <a:extLst>
              <a:ext uri="{FF2B5EF4-FFF2-40B4-BE49-F238E27FC236}">
                <a16:creationId xmlns:a16="http://schemas.microsoft.com/office/drawing/2014/main" id="{87733AA2-E8FC-2540-AA49-4AA124C76F24}"/>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515940" y="5802305"/>
            <a:ext cx="2111379" cy="539751"/>
          </a:xfrm>
          <a:prstGeom prst="rect">
            <a:avLst/>
          </a:prstGeom>
        </p:spPr>
      </p:pic>
    </p:spTree>
    <p:extLst>
      <p:ext uri="{BB962C8B-B14F-4D97-AF65-F5344CB8AC3E}">
        <p14:creationId xmlns:p14="http://schemas.microsoft.com/office/powerpoint/2010/main" val="967685184"/>
      </p:ext>
    </p:extLst>
  </p:cSld>
  <p:clrMap bg1="lt1" tx1="dk1" bg2="lt2" tx2="dk2" accent1="accent1" accent2="accent2" accent3="accent3" accent4="accent4" accent5="accent5" accent6="accent6" hlink="hlink" folHlink="folHlink"/>
  <p:sldLayoutIdLst>
    <p:sldLayoutId id="2147483683" r:id="rId1"/>
    <p:sldLayoutId id="2147483685" r:id="rId2"/>
    <p:sldLayoutId id="2147483687" r:id="rId3"/>
    <p:sldLayoutId id="2147483688" r:id="rId4"/>
    <p:sldLayoutId id="2147483699" r:id="rId5"/>
  </p:sldLayoutIdLst>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fontAlgn="base" latinLnBrk="0" hangingPunct="1">
        <a:lnSpc>
          <a:spcPct val="100000"/>
        </a:lnSpc>
        <a:spcBef>
          <a:spcPts val="1000"/>
        </a:spcBef>
        <a:spcAft>
          <a:spcPts val="1000"/>
        </a:spcAft>
        <a:buClr>
          <a:schemeClr val="tx1"/>
        </a:buClr>
        <a:buFont typeface="Wingdings" pitchFamily="2" charset="2"/>
        <a:buNone/>
        <a:defRPr lang="en-US" sz="3200" b="0" kern="1200" spc="-100" dirty="0" smtClean="0">
          <a:solidFill>
            <a:schemeClr val="tx1"/>
          </a:solidFill>
          <a:latin typeface="Arial" panose="020B0604020202020204" pitchFamily="34" charset="0"/>
          <a:ea typeface="+mn-ea"/>
          <a:cs typeface="Arial" panose="020B0604020202020204" pitchFamily="34" charset="0"/>
        </a:defRPr>
      </a:lvl1pPr>
      <a:lvl2pPr marL="342900" indent="-342900" algn="l" defTabSz="914400" rtl="0" eaLnBrk="1" fontAlgn="base" latinLnBrk="0" hangingPunct="1">
        <a:lnSpc>
          <a:spcPct val="100000"/>
        </a:lnSpc>
        <a:spcBef>
          <a:spcPts val="500"/>
        </a:spcBef>
        <a:buClr>
          <a:schemeClr val="tx1"/>
        </a:buClr>
        <a:buFont typeface="Arial" panose="020B0604020202020204" pitchFamily="34" charset="0"/>
        <a:buChar char="•"/>
        <a:defRPr lang="en-US" sz="2400" kern="1200" dirty="0" smtClean="0">
          <a:solidFill>
            <a:srgbClr val="626262"/>
          </a:solidFill>
          <a:latin typeface="Arial" panose="020B0604020202020204" pitchFamily="34" charset="0"/>
          <a:ea typeface="+mn-ea"/>
          <a:cs typeface="Arial" panose="020B0604020202020204" pitchFamily="34" charset="0"/>
        </a:defRPr>
      </a:lvl2pPr>
      <a:lvl3pPr marL="803275" indent="-228600" algn="l" defTabSz="914400" rtl="0" eaLnBrk="1" latinLnBrk="0" hangingPunct="1">
        <a:lnSpc>
          <a:spcPct val="100000"/>
        </a:lnSpc>
        <a:spcBef>
          <a:spcPts val="500"/>
        </a:spcBef>
        <a:buClr>
          <a:schemeClr val="tx1"/>
        </a:buClr>
        <a:buFont typeface="Arial" panose="020B0604020202020204" pitchFamily="34" charset="0"/>
        <a:buChar char="−"/>
        <a:defRPr sz="2000" kern="1200">
          <a:solidFill>
            <a:schemeClr val="accent4"/>
          </a:solidFill>
          <a:latin typeface="Arial" panose="020B0604020202020204" pitchFamily="34" charset="0"/>
          <a:ea typeface="+mn-ea"/>
          <a:cs typeface="Arial" panose="020B0604020202020204" pitchFamily="34" charset="0"/>
        </a:defRPr>
      </a:lvl3pPr>
      <a:lvl4pPr marL="1162050" indent="-228600" algn="l" defTabSz="914400" rtl="0" eaLnBrk="1" latinLnBrk="0" hangingPunct="1">
        <a:lnSpc>
          <a:spcPct val="100000"/>
        </a:lnSpc>
        <a:spcBef>
          <a:spcPts val="500"/>
        </a:spcBef>
        <a:buClr>
          <a:schemeClr val="tx1"/>
        </a:buClr>
        <a:buFont typeface="Arial" panose="020B0604020202020204" pitchFamily="34" charset="0"/>
        <a:buChar char="•"/>
        <a:tabLst>
          <a:tab pos="1076325" algn="l"/>
        </a:tabLst>
        <a:defRPr sz="1800" kern="1200">
          <a:solidFill>
            <a:schemeClr val="accent4"/>
          </a:solidFill>
          <a:latin typeface="Arial" panose="020B0604020202020204" pitchFamily="34" charset="0"/>
          <a:ea typeface="+mn-ea"/>
          <a:cs typeface="Arial" panose="020B0604020202020204" pitchFamily="34" charset="0"/>
        </a:defRPr>
      </a:lvl4pPr>
      <a:lvl5pPr marL="1520825" indent="-228600" algn="l" defTabSz="914400" rtl="0" eaLnBrk="1" latinLnBrk="0" hangingPunct="1">
        <a:lnSpc>
          <a:spcPct val="100000"/>
        </a:lnSpc>
        <a:spcBef>
          <a:spcPts val="500"/>
        </a:spcBef>
        <a:buClr>
          <a:schemeClr val="tx1"/>
        </a:buClr>
        <a:buFont typeface="Arial" panose="020B0604020202020204" pitchFamily="34" charset="0"/>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5.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23.emf"/><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24.emf"/><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2.xml.rels><?xml version="1.0" encoding="UTF-8" standalone="yes"?>
<Relationships xmlns="http://schemas.openxmlformats.org/package/2006/relationships"><Relationship Id="rId8" Type="http://schemas.openxmlformats.org/officeDocument/2006/relationships/image" Target="../media/image25.emf"/><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3.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3.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diagramLayout" Target="../diagrams/layout1.xml"/><Relationship Id="rId7" Type="http://schemas.openxmlformats.org/officeDocument/2006/relationships/image" Target="../media/image5.png"/><Relationship Id="rId12" Type="http://schemas.openxmlformats.org/officeDocument/2006/relationships/image" Target="../media/image10.svg"/><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11" Type="http://schemas.openxmlformats.org/officeDocument/2006/relationships/image" Target="../media/image9.png"/><Relationship Id="rId5" Type="http://schemas.openxmlformats.org/officeDocument/2006/relationships/diagramColors" Target="../diagrams/colors1.xml"/><Relationship Id="rId10" Type="http://schemas.openxmlformats.org/officeDocument/2006/relationships/image" Target="../media/image8.svg"/><Relationship Id="rId4" Type="http://schemas.openxmlformats.org/officeDocument/2006/relationships/diagramQuickStyle" Target="../diagrams/quickStyle1.xml"/><Relationship Id="rId9"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3.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B460467-1FF7-C745-9E17-03FC0ADFFE40}"/>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905460" y="0"/>
            <a:ext cx="3286539" cy="6858000"/>
          </a:xfrm>
          <a:prstGeom prst="rect">
            <a:avLst/>
          </a:prstGeom>
        </p:spPr>
      </p:pic>
      <p:sp>
        <p:nvSpPr>
          <p:cNvPr id="5" name="Rectangle 4">
            <a:extLst>
              <a:ext uri="{FF2B5EF4-FFF2-40B4-BE49-F238E27FC236}">
                <a16:creationId xmlns:a16="http://schemas.microsoft.com/office/drawing/2014/main" id="{0BEB0AE4-391E-6F41-84C6-D4EEDF519A31}"/>
              </a:ext>
            </a:extLst>
          </p:cNvPr>
          <p:cNvSpPr/>
          <p:nvPr/>
        </p:nvSpPr>
        <p:spPr>
          <a:xfrm>
            <a:off x="515938" y="2819048"/>
            <a:ext cx="5745669" cy="2462213"/>
          </a:xfrm>
          <a:prstGeom prst="rect">
            <a:avLst/>
          </a:prstGeom>
        </p:spPr>
        <p:txBody>
          <a:bodyPr wrap="square">
            <a:spAutoFit/>
          </a:bodyPr>
          <a:lstStyle/>
          <a:p>
            <a:r>
              <a:rPr lang="en-GB" sz="4800" b="1" spc="-150">
                <a:solidFill>
                  <a:srgbClr val="002060"/>
                </a:solidFill>
                <a:latin typeface="Arial" panose="020B0604020202020204" pitchFamily="34" charset="0"/>
                <a:cs typeface="Arial" panose="020B0604020202020204" pitchFamily="34" charset="0"/>
              </a:rPr>
              <a:t>ITRF/LhARA</a:t>
            </a:r>
          </a:p>
          <a:p>
            <a:r>
              <a:rPr lang="en-GB" sz="2800" b="1" spc="-150">
                <a:solidFill>
                  <a:srgbClr val="002060"/>
                </a:solidFill>
                <a:latin typeface="Arial" panose="020B0604020202020204" pitchFamily="34" charset="0"/>
                <a:cs typeface="Arial" panose="020B0604020202020204" pitchFamily="34" charset="0"/>
              </a:rPr>
              <a:t>Project Board No. 10</a:t>
            </a:r>
          </a:p>
          <a:p>
            <a:endParaRPr lang="en-GB" sz="2400" b="1">
              <a:solidFill>
                <a:srgbClr val="626262"/>
              </a:solidFill>
              <a:latin typeface="Arial" panose="020B0604020202020204" pitchFamily="34" charset="0"/>
              <a:cs typeface="Arial" panose="020B0604020202020204" pitchFamily="34" charset="0"/>
            </a:endParaRPr>
          </a:p>
          <a:p>
            <a:r>
              <a:rPr lang="en-GB">
                <a:solidFill>
                  <a:srgbClr val="626262"/>
                </a:solidFill>
                <a:latin typeface="Arial" panose="020B0604020202020204" pitchFamily="34" charset="0"/>
                <a:cs typeface="Arial" panose="020B0604020202020204" pitchFamily="34" charset="0"/>
              </a:rPr>
              <a:t>Chloe Pugh, Hywel Owen,  Adele Cook.</a:t>
            </a:r>
          </a:p>
          <a:p>
            <a:endParaRPr lang="en-GB">
              <a:solidFill>
                <a:srgbClr val="626262"/>
              </a:solidFill>
              <a:latin typeface="Arial" panose="020B0604020202020204" pitchFamily="34" charset="0"/>
              <a:cs typeface="Arial" panose="020B0604020202020204" pitchFamily="34" charset="0"/>
            </a:endParaRPr>
          </a:p>
          <a:p>
            <a:r>
              <a:rPr lang="en-GB">
                <a:solidFill>
                  <a:srgbClr val="626262"/>
                </a:solidFill>
                <a:latin typeface="Arial" panose="020B0604020202020204" pitchFamily="34" charset="0"/>
                <a:cs typeface="Arial" panose="020B0604020202020204" pitchFamily="34" charset="0"/>
              </a:rPr>
              <a:t>7</a:t>
            </a:r>
            <a:r>
              <a:rPr lang="en-GB" baseline="30000">
                <a:solidFill>
                  <a:srgbClr val="626262"/>
                </a:solidFill>
                <a:latin typeface="Arial" panose="020B0604020202020204" pitchFamily="34" charset="0"/>
                <a:cs typeface="Arial" panose="020B0604020202020204" pitchFamily="34" charset="0"/>
              </a:rPr>
              <a:t>th</a:t>
            </a:r>
            <a:r>
              <a:rPr lang="en-GB">
                <a:solidFill>
                  <a:srgbClr val="626262"/>
                </a:solidFill>
                <a:latin typeface="Arial" panose="020B0604020202020204" pitchFamily="34" charset="0"/>
                <a:cs typeface="Arial" panose="020B0604020202020204" pitchFamily="34" charset="0"/>
              </a:rPr>
              <a:t> March 2025</a:t>
            </a:r>
          </a:p>
        </p:txBody>
      </p:sp>
      <p:pic>
        <p:nvPicPr>
          <p:cNvPr id="6" name="Picture 5">
            <a:extLst>
              <a:ext uri="{FF2B5EF4-FFF2-40B4-BE49-F238E27FC236}">
                <a16:creationId xmlns:a16="http://schemas.microsoft.com/office/drawing/2014/main" id="{E201A9D8-A541-934F-8FC4-9439FCBF676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5938" y="412403"/>
            <a:ext cx="3770785" cy="963960"/>
          </a:xfrm>
          <a:prstGeom prst="rect">
            <a:avLst/>
          </a:prstGeom>
        </p:spPr>
      </p:pic>
    </p:spTree>
    <p:extLst>
      <p:ext uri="{BB962C8B-B14F-4D97-AF65-F5344CB8AC3E}">
        <p14:creationId xmlns:p14="http://schemas.microsoft.com/office/powerpoint/2010/main" val="32243825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465820-F279-B167-F689-9DB9CF756AC4}"/>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A90213C4-E341-B3B6-9F75-F083ED7643A4}"/>
              </a:ext>
            </a:extLst>
          </p:cNvPr>
          <p:cNvSpPr txBox="1"/>
          <p:nvPr/>
        </p:nvSpPr>
        <p:spPr>
          <a:xfrm>
            <a:off x="285750" y="273114"/>
            <a:ext cx="10036626" cy="707886"/>
          </a:xfrm>
          <a:prstGeom prst="rect">
            <a:avLst/>
          </a:prstGeom>
          <a:noFill/>
        </p:spPr>
        <p:txBody>
          <a:bodyPr wrap="square" rtlCol="0" anchor="t">
            <a:spAutoFit/>
          </a:bodyPr>
          <a:lstStyle/>
          <a:p>
            <a:pPr algn="ctr"/>
            <a:r>
              <a:rPr lang="en-US" sz="4000" b="1" spc="-150">
                <a:solidFill>
                  <a:schemeClr val="accent2">
                    <a:lumMod val="75000"/>
                  </a:schemeClr>
                </a:solidFill>
                <a:latin typeface="Arial" panose="020B0604020202020204" pitchFamily="34" charset="0"/>
                <a:cs typeface="Arial" panose="020B0604020202020204" pitchFamily="34" charset="0"/>
              </a:rPr>
              <a:t>ITRF Financial Update</a:t>
            </a:r>
          </a:p>
        </p:txBody>
      </p:sp>
      <p:graphicFrame>
        <p:nvGraphicFramePr>
          <p:cNvPr id="8" name="TextBox 5">
            <a:extLst>
              <a:ext uri="{FF2B5EF4-FFF2-40B4-BE49-F238E27FC236}">
                <a16:creationId xmlns:a16="http://schemas.microsoft.com/office/drawing/2014/main" id="{1DDAD313-E8FE-7D97-1522-AF72CA387BEB}"/>
              </a:ext>
            </a:extLst>
          </p:cNvPr>
          <p:cNvGraphicFramePr/>
          <p:nvPr>
            <p:extLst>
              <p:ext uri="{D42A27DB-BD31-4B8C-83A1-F6EECF244321}">
                <p14:modId xmlns:p14="http://schemas.microsoft.com/office/powerpoint/2010/main" val="1362720529"/>
              </p:ext>
            </p:extLst>
          </p:nvPr>
        </p:nvGraphicFramePr>
        <p:xfrm>
          <a:off x="6601893" y="1302327"/>
          <a:ext cx="5351847" cy="45904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Picture 2">
            <a:extLst>
              <a:ext uri="{FF2B5EF4-FFF2-40B4-BE49-F238E27FC236}">
                <a16:creationId xmlns:a16="http://schemas.microsoft.com/office/drawing/2014/main" id="{BB3311D7-985E-5D51-65AB-27DBB5364DD3}"/>
              </a:ext>
            </a:extLst>
          </p:cNvPr>
          <p:cNvPicPr>
            <a:picLocks noChangeAspect="1"/>
          </p:cNvPicPr>
          <p:nvPr/>
        </p:nvPicPr>
        <p:blipFill>
          <a:blip r:embed="rId8"/>
          <a:stretch>
            <a:fillRect/>
          </a:stretch>
        </p:blipFill>
        <p:spPr>
          <a:xfrm>
            <a:off x="285750" y="937780"/>
            <a:ext cx="5810250" cy="5558790"/>
          </a:xfrm>
          <a:prstGeom prst="rect">
            <a:avLst/>
          </a:prstGeom>
        </p:spPr>
      </p:pic>
      <p:grpSp>
        <p:nvGrpSpPr>
          <p:cNvPr id="19" name="Group 18">
            <a:extLst>
              <a:ext uri="{FF2B5EF4-FFF2-40B4-BE49-F238E27FC236}">
                <a16:creationId xmlns:a16="http://schemas.microsoft.com/office/drawing/2014/main" id="{C0E40703-72BA-4DCD-20A3-B535A8623B30}"/>
              </a:ext>
            </a:extLst>
          </p:cNvPr>
          <p:cNvGrpSpPr/>
          <p:nvPr/>
        </p:nvGrpSpPr>
        <p:grpSpPr>
          <a:xfrm>
            <a:off x="2428875" y="760912"/>
            <a:ext cx="6866815" cy="5651666"/>
            <a:chOff x="2428875" y="760912"/>
            <a:chExt cx="6866815" cy="5651666"/>
          </a:xfrm>
        </p:grpSpPr>
        <p:cxnSp>
          <p:nvCxnSpPr>
            <p:cNvPr id="7" name="Straight Connector 6">
              <a:extLst>
                <a:ext uri="{FF2B5EF4-FFF2-40B4-BE49-F238E27FC236}">
                  <a16:creationId xmlns:a16="http://schemas.microsoft.com/office/drawing/2014/main" id="{3DD537BB-620C-ABB7-457A-418529B8E41F}"/>
                </a:ext>
              </a:extLst>
            </p:cNvPr>
            <p:cNvCxnSpPr>
              <a:cxnSpLocks/>
            </p:cNvCxnSpPr>
            <p:nvPr/>
          </p:nvCxnSpPr>
          <p:spPr>
            <a:xfrm>
              <a:off x="2539896" y="838200"/>
              <a:ext cx="6566004" cy="5535603"/>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F59B8B7E-F6DF-AA8A-F74A-DFEF7FB90CE7}"/>
                </a:ext>
              </a:extLst>
            </p:cNvPr>
            <p:cNvCxnSpPr>
              <a:cxnSpLocks/>
            </p:cNvCxnSpPr>
            <p:nvPr/>
          </p:nvCxnSpPr>
          <p:spPr>
            <a:xfrm flipV="1">
              <a:off x="2428875" y="760912"/>
              <a:ext cx="6866815" cy="5651666"/>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041798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E85FC30-0AA6-4B0B-9E9D-FC0A9CA857ED}"/>
              </a:ext>
            </a:extLst>
          </p:cNvPr>
          <p:cNvSpPr txBox="1"/>
          <p:nvPr/>
        </p:nvSpPr>
        <p:spPr>
          <a:xfrm>
            <a:off x="258080" y="273114"/>
            <a:ext cx="10036626" cy="707886"/>
          </a:xfrm>
          <a:prstGeom prst="rect">
            <a:avLst/>
          </a:prstGeom>
          <a:noFill/>
        </p:spPr>
        <p:txBody>
          <a:bodyPr wrap="square" rtlCol="0" anchor="t">
            <a:spAutoFit/>
          </a:bodyPr>
          <a:lstStyle/>
          <a:p>
            <a:pPr algn="ctr"/>
            <a:r>
              <a:rPr lang="en-US" sz="4000" b="1" spc="-150">
                <a:solidFill>
                  <a:schemeClr val="accent2">
                    <a:lumMod val="75000"/>
                  </a:schemeClr>
                </a:solidFill>
                <a:latin typeface="Arial" panose="020B0604020202020204" pitchFamily="34" charset="0"/>
                <a:cs typeface="Arial" panose="020B0604020202020204" pitchFamily="34" charset="0"/>
              </a:rPr>
              <a:t>ITRF Budget Profile Update</a:t>
            </a:r>
          </a:p>
        </p:txBody>
      </p:sp>
      <p:graphicFrame>
        <p:nvGraphicFramePr>
          <p:cNvPr id="8" name="TextBox 5">
            <a:extLst>
              <a:ext uri="{FF2B5EF4-FFF2-40B4-BE49-F238E27FC236}">
                <a16:creationId xmlns:a16="http://schemas.microsoft.com/office/drawing/2014/main" id="{01B04AB0-43CE-785F-F1AE-356C45D78C79}"/>
              </a:ext>
            </a:extLst>
          </p:cNvPr>
          <p:cNvGraphicFramePr/>
          <p:nvPr>
            <p:extLst>
              <p:ext uri="{D42A27DB-BD31-4B8C-83A1-F6EECF244321}">
                <p14:modId xmlns:p14="http://schemas.microsoft.com/office/powerpoint/2010/main" val="817600219"/>
              </p:ext>
            </p:extLst>
          </p:nvPr>
        </p:nvGraphicFramePr>
        <p:xfrm>
          <a:off x="6601893" y="1507081"/>
          <a:ext cx="5351847" cy="26129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a:extLst>
              <a:ext uri="{FF2B5EF4-FFF2-40B4-BE49-F238E27FC236}">
                <a16:creationId xmlns:a16="http://schemas.microsoft.com/office/drawing/2014/main" id="{7DC010C4-C512-BF2F-A85C-CF2C35E25B9B}"/>
              </a:ext>
            </a:extLst>
          </p:cNvPr>
          <p:cNvPicPr>
            <a:picLocks noChangeAspect="1"/>
          </p:cNvPicPr>
          <p:nvPr/>
        </p:nvPicPr>
        <p:blipFill>
          <a:blip r:embed="rId8"/>
          <a:stretch>
            <a:fillRect/>
          </a:stretch>
        </p:blipFill>
        <p:spPr>
          <a:xfrm>
            <a:off x="156730" y="1363286"/>
            <a:ext cx="6292799" cy="4444539"/>
          </a:xfrm>
          <a:prstGeom prst="rect">
            <a:avLst/>
          </a:prstGeom>
        </p:spPr>
      </p:pic>
      <p:grpSp>
        <p:nvGrpSpPr>
          <p:cNvPr id="2" name="Group 1">
            <a:extLst>
              <a:ext uri="{FF2B5EF4-FFF2-40B4-BE49-F238E27FC236}">
                <a16:creationId xmlns:a16="http://schemas.microsoft.com/office/drawing/2014/main" id="{EFAC884E-F999-CFE0-BF97-D0D298FE17F7}"/>
              </a:ext>
            </a:extLst>
          </p:cNvPr>
          <p:cNvGrpSpPr/>
          <p:nvPr/>
        </p:nvGrpSpPr>
        <p:grpSpPr>
          <a:xfrm>
            <a:off x="2428875" y="760912"/>
            <a:ext cx="6866815" cy="5651666"/>
            <a:chOff x="2428875" y="760912"/>
            <a:chExt cx="6866815" cy="5651666"/>
          </a:xfrm>
        </p:grpSpPr>
        <p:cxnSp>
          <p:nvCxnSpPr>
            <p:cNvPr id="3" name="Straight Connector 2">
              <a:extLst>
                <a:ext uri="{FF2B5EF4-FFF2-40B4-BE49-F238E27FC236}">
                  <a16:creationId xmlns:a16="http://schemas.microsoft.com/office/drawing/2014/main" id="{BABBABF6-6547-6038-7DB6-DDFA043F9E80}"/>
                </a:ext>
              </a:extLst>
            </p:cNvPr>
            <p:cNvCxnSpPr>
              <a:cxnSpLocks/>
            </p:cNvCxnSpPr>
            <p:nvPr/>
          </p:nvCxnSpPr>
          <p:spPr>
            <a:xfrm>
              <a:off x="2539896" y="838200"/>
              <a:ext cx="6566004" cy="5535603"/>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BD5B23CC-A6BE-1BE3-9296-D57983C72991}"/>
                </a:ext>
              </a:extLst>
            </p:cNvPr>
            <p:cNvCxnSpPr>
              <a:cxnSpLocks/>
            </p:cNvCxnSpPr>
            <p:nvPr/>
          </p:nvCxnSpPr>
          <p:spPr>
            <a:xfrm flipV="1">
              <a:off x="2428875" y="760912"/>
              <a:ext cx="6866815" cy="5651666"/>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837466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E85FC30-0AA6-4B0B-9E9D-FC0A9CA857ED}"/>
              </a:ext>
            </a:extLst>
          </p:cNvPr>
          <p:cNvSpPr txBox="1"/>
          <p:nvPr/>
        </p:nvSpPr>
        <p:spPr>
          <a:xfrm>
            <a:off x="258080" y="273114"/>
            <a:ext cx="10036626" cy="707886"/>
          </a:xfrm>
          <a:prstGeom prst="rect">
            <a:avLst/>
          </a:prstGeom>
          <a:noFill/>
        </p:spPr>
        <p:txBody>
          <a:bodyPr wrap="square" rtlCol="0" anchor="t">
            <a:spAutoFit/>
          </a:bodyPr>
          <a:lstStyle/>
          <a:p>
            <a:pPr algn="ctr"/>
            <a:r>
              <a:rPr lang="en-US" sz="4000" b="1" spc="-150">
                <a:solidFill>
                  <a:schemeClr val="accent2">
                    <a:lumMod val="75000"/>
                  </a:schemeClr>
                </a:solidFill>
                <a:latin typeface="Arial" panose="020B0604020202020204" pitchFamily="34" charset="0"/>
                <a:cs typeface="Arial" panose="020B0604020202020204" pitchFamily="34" charset="0"/>
              </a:rPr>
              <a:t>Grant Payment Profile - Update</a:t>
            </a:r>
          </a:p>
        </p:txBody>
      </p:sp>
      <p:graphicFrame>
        <p:nvGraphicFramePr>
          <p:cNvPr id="8" name="TextBox 5">
            <a:extLst>
              <a:ext uri="{FF2B5EF4-FFF2-40B4-BE49-F238E27FC236}">
                <a16:creationId xmlns:a16="http://schemas.microsoft.com/office/drawing/2014/main" id="{01B04AB0-43CE-785F-F1AE-356C45D78C79}"/>
              </a:ext>
            </a:extLst>
          </p:cNvPr>
          <p:cNvGraphicFramePr/>
          <p:nvPr>
            <p:extLst>
              <p:ext uri="{D42A27DB-BD31-4B8C-83A1-F6EECF244321}">
                <p14:modId xmlns:p14="http://schemas.microsoft.com/office/powerpoint/2010/main" val="3804487216"/>
              </p:ext>
            </p:extLst>
          </p:nvPr>
        </p:nvGraphicFramePr>
        <p:xfrm>
          <a:off x="897214" y="4393277"/>
          <a:ext cx="10115951" cy="15918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Picture 2">
            <a:extLst>
              <a:ext uri="{FF2B5EF4-FFF2-40B4-BE49-F238E27FC236}">
                <a16:creationId xmlns:a16="http://schemas.microsoft.com/office/drawing/2014/main" id="{A7B795C1-0DB8-B57C-F987-2DAF8769F87D}"/>
              </a:ext>
            </a:extLst>
          </p:cNvPr>
          <p:cNvPicPr>
            <a:picLocks noChangeAspect="1"/>
          </p:cNvPicPr>
          <p:nvPr/>
        </p:nvPicPr>
        <p:blipFill>
          <a:blip r:embed="rId8"/>
          <a:stretch>
            <a:fillRect/>
          </a:stretch>
        </p:blipFill>
        <p:spPr>
          <a:xfrm>
            <a:off x="677636" y="820299"/>
            <a:ext cx="10401300" cy="3520440"/>
          </a:xfrm>
          <a:prstGeom prst="rect">
            <a:avLst/>
          </a:prstGeom>
        </p:spPr>
      </p:pic>
      <p:grpSp>
        <p:nvGrpSpPr>
          <p:cNvPr id="2" name="Group 1">
            <a:extLst>
              <a:ext uri="{FF2B5EF4-FFF2-40B4-BE49-F238E27FC236}">
                <a16:creationId xmlns:a16="http://schemas.microsoft.com/office/drawing/2014/main" id="{D698A956-9A53-AB1A-20DE-B5F7696AAE8F}"/>
              </a:ext>
            </a:extLst>
          </p:cNvPr>
          <p:cNvGrpSpPr/>
          <p:nvPr/>
        </p:nvGrpSpPr>
        <p:grpSpPr>
          <a:xfrm>
            <a:off x="2428875" y="760912"/>
            <a:ext cx="6866815" cy="5651666"/>
            <a:chOff x="2428875" y="760912"/>
            <a:chExt cx="6866815" cy="5651666"/>
          </a:xfrm>
        </p:grpSpPr>
        <p:cxnSp>
          <p:nvCxnSpPr>
            <p:cNvPr id="5" name="Straight Connector 4">
              <a:extLst>
                <a:ext uri="{FF2B5EF4-FFF2-40B4-BE49-F238E27FC236}">
                  <a16:creationId xmlns:a16="http://schemas.microsoft.com/office/drawing/2014/main" id="{B4CAAD02-7256-14C8-7404-75B2DAFFE181}"/>
                </a:ext>
              </a:extLst>
            </p:cNvPr>
            <p:cNvCxnSpPr>
              <a:cxnSpLocks/>
            </p:cNvCxnSpPr>
            <p:nvPr/>
          </p:nvCxnSpPr>
          <p:spPr>
            <a:xfrm>
              <a:off x="2539896" y="838200"/>
              <a:ext cx="6566004" cy="5535603"/>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EB6788D6-D12D-45DE-2B08-694A15A9AFBE}"/>
                </a:ext>
              </a:extLst>
            </p:cNvPr>
            <p:cNvCxnSpPr>
              <a:cxnSpLocks/>
            </p:cNvCxnSpPr>
            <p:nvPr/>
          </p:nvCxnSpPr>
          <p:spPr>
            <a:xfrm flipV="1">
              <a:off x="2428875" y="760912"/>
              <a:ext cx="6866815" cy="5651666"/>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258358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F087DB8-1F2A-581B-2D8A-9178B6479796}"/>
              </a:ext>
            </a:extLst>
          </p:cNvPr>
          <p:cNvSpPr>
            <a:spLocks noGrp="1"/>
          </p:cNvSpPr>
          <p:nvPr>
            <p:ph type="title"/>
          </p:nvPr>
        </p:nvSpPr>
        <p:spPr/>
        <p:txBody>
          <a:bodyPr/>
          <a:lstStyle/>
          <a:p>
            <a:r>
              <a:rPr lang="en-GB"/>
              <a:t>Milestones &amp; Deliverables </a:t>
            </a:r>
          </a:p>
        </p:txBody>
      </p:sp>
      <p:graphicFrame>
        <p:nvGraphicFramePr>
          <p:cNvPr id="2" name="TextBox 5">
            <a:extLst>
              <a:ext uri="{FF2B5EF4-FFF2-40B4-BE49-F238E27FC236}">
                <a16:creationId xmlns:a16="http://schemas.microsoft.com/office/drawing/2014/main" id="{5115C78C-16AC-F5B0-1A99-4AD09890E43D}"/>
              </a:ext>
            </a:extLst>
          </p:cNvPr>
          <p:cNvGraphicFramePr/>
          <p:nvPr>
            <p:extLst>
              <p:ext uri="{D42A27DB-BD31-4B8C-83A1-F6EECF244321}">
                <p14:modId xmlns:p14="http://schemas.microsoft.com/office/powerpoint/2010/main" val="659598956"/>
              </p:ext>
            </p:extLst>
          </p:nvPr>
        </p:nvGraphicFramePr>
        <p:xfrm>
          <a:off x="6911591" y="1293217"/>
          <a:ext cx="4947034" cy="488612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id="{69EBF998-CFAC-3392-2BAB-7E5847BFA832}"/>
              </a:ext>
            </a:extLst>
          </p:cNvPr>
          <p:cNvPicPr>
            <a:picLocks noChangeAspect="1"/>
          </p:cNvPicPr>
          <p:nvPr/>
        </p:nvPicPr>
        <p:blipFill>
          <a:blip r:embed="rId8"/>
          <a:srcRect r="50781"/>
          <a:stretch/>
        </p:blipFill>
        <p:spPr>
          <a:xfrm>
            <a:off x="203315" y="1393228"/>
            <a:ext cx="6631361" cy="3857427"/>
          </a:xfrm>
          <a:prstGeom prst="rect">
            <a:avLst/>
          </a:prstGeom>
          <a:ln w="12700">
            <a:solidFill>
              <a:schemeClr val="tx1"/>
            </a:solidFill>
          </a:ln>
        </p:spPr>
      </p:pic>
    </p:spTree>
    <p:extLst>
      <p:ext uri="{BB962C8B-B14F-4D97-AF65-F5344CB8AC3E}">
        <p14:creationId xmlns:p14="http://schemas.microsoft.com/office/powerpoint/2010/main" val="22045810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C10B2-3CEB-D43D-A2F6-FADAC7E55F7A}"/>
              </a:ext>
            </a:extLst>
          </p:cNvPr>
          <p:cNvSpPr>
            <a:spLocks noGrp="1"/>
          </p:cNvSpPr>
          <p:nvPr>
            <p:ph type="title"/>
          </p:nvPr>
        </p:nvSpPr>
        <p:spPr/>
        <p:txBody>
          <a:bodyPr/>
          <a:lstStyle/>
          <a:p>
            <a:r>
              <a:rPr lang="en-GB"/>
              <a:t>Resource planning </a:t>
            </a:r>
          </a:p>
        </p:txBody>
      </p:sp>
      <p:graphicFrame>
        <p:nvGraphicFramePr>
          <p:cNvPr id="3" name="Table 2">
            <a:extLst>
              <a:ext uri="{FF2B5EF4-FFF2-40B4-BE49-F238E27FC236}">
                <a16:creationId xmlns:a16="http://schemas.microsoft.com/office/drawing/2014/main" id="{F13B5415-4E9E-9185-5289-BE3135C77201}"/>
              </a:ext>
            </a:extLst>
          </p:cNvPr>
          <p:cNvGraphicFramePr>
            <a:graphicFrameLocks noGrp="1"/>
          </p:cNvGraphicFramePr>
          <p:nvPr>
            <p:extLst>
              <p:ext uri="{D42A27DB-BD31-4B8C-83A1-F6EECF244321}">
                <p14:modId xmlns:p14="http://schemas.microsoft.com/office/powerpoint/2010/main" val="2188951181"/>
              </p:ext>
            </p:extLst>
          </p:nvPr>
        </p:nvGraphicFramePr>
        <p:xfrm>
          <a:off x="498579" y="1239731"/>
          <a:ext cx="4202963" cy="1855710"/>
        </p:xfrm>
        <a:graphic>
          <a:graphicData uri="http://schemas.openxmlformats.org/drawingml/2006/table">
            <a:tbl>
              <a:tblPr firstRow="1" bandRow="1">
                <a:tableStyleId>{8EC20E35-A176-4012-BC5E-935CFFF8708E}</a:tableStyleId>
              </a:tblPr>
              <a:tblGrid>
                <a:gridCol w="1308789">
                  <a:extLst>
                    <a:ext uri="{9D8B030D-6E8A-4147-A177-3AD203B41FA5}">
                      <a16:colId xmlns:a16="http://schemas.microsoft.com/office/drawing/2014/main" val="403896484"/>
                    </a:ext>
                  </a:extLst>
                </a:gridCol>
                <a:gridCol w="962204">
                  <a:extLst>
                    <a:ext uri="{9D8B030D-6E8A-4147-A177-3AD203B41FA5}">
                      <a16:colId xmlns:a16="http://schemas.microsoft.com/office/drawing/2014/main" val="1195223388"/>
                    </a:ext>
                  </a:extLst>
                </a:gridCol>
                <a:gridCol w="962204">
                  <a:extLst>
                    <a:ext uri="{9D8B030D-6E8A-4147-A177-3AD203B41FA5}">
                      <a16:colId xmlns:a16="http://schemas.microsoft.com/office/drawing/2014/main" val="2780449291"/>
                    </a:ext>
                  </a:extLst>
                </a:gridCol>
                <a:gridCol w="969766">
                  <a:extLst>
                    <a:ext uri="{9D8B030D-6E8A-4147-A177-3AD203B41FA5}">
                      <a16:colId xmlns:a16="http://schemas.microsoft.com/office/drawing/2014/main" val="2920822679"/>
                    </a:ext>
                  </a:extLst>
                </a:gridCol>
              </a:tblGrid>
              <a:tr h="309285">
                <a:tc gridSpan="4">
                  <a:txBody>
                    <a:bodyPr/>
                    <a:lstStyle/>
                    <a:p>
                      <a:r>
                        <a:rPr lang="en-GB" sz="1400" b="1"/>
                        <a:t>Two-year Plan: 3.57 FTE</a:t>
                      </a:r>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43272262"/>
                  </a:ext>
                </a:extLst>
              </a:tr>
              <a:tr h="309285">
                <a:tc>
                  <a:txBody>
                    <a:bodyPr/>
                    <a:lstStyle/>
                    <a:p>
                      <a:pPr marL="0" algn="l" defTabSz="914400" rtl="0" eaLnBrk="1" latinLnBrk="0" hangingPunct="1"/>
                      <a:r>
                        <a:rPr lang="en-GB" sz="1400" b="1" kern="1200">
                          <a:solidFill>
                            <a:schemeClr val="tx1"/>
                          </a:solidFill>
                        </a:rPr>
                        <a:t>Department</a:t>
                      </a:r>
                      <a:endParaRPr lang="en-GB" sz="1400" b="1" kern="1200">
                        <a:solidFill>
                          <a:schemeClr val="tx1"/>
                        </a:solidFill>
                        <a:latin typeface="+mn-lt"/>
                        <a:ea typeface="+mn-ea"/>
                        <a:cs typeface="+mn-cs"/>
                      </a:endParaRPr>
                    </a:p>
                  </a:txBody>
                  <a:tcPr/>
                </a:tc>
                <a:tc>
                  <a:txBody>
                    <a:bodyPr/>
                    <a:lstStyle/>
                    <a:p>
                      <a:r>
                        <a:rPr lang="en-GB" sz="1400" b="1">
                          <a:solidFill>
                            <a:schemeClr val="tx1"/>
                          </a:solidFill>
                        </a:rPr>
                        <a:t>FY24/25</a:t>
                      </a:r>
                    </a:p>
                  </a:txBody>
                  <a:tcPr/>
                </a:tc>
                <a:tc>
                  <a:txBody>
                    <a:bodyPr/>
                    <a:lstStyle/>
                    <a:p>
                      <a:r>
                        <a:rPr lang="en-GB" sz="1400" b="1">
                          <a:solidFill>
                            <a:schemeClr val="tx1"/>
                          </a:solidFill>
                        </a:rPr>
                        <a:t>FY25/26</a:t>
                      </a:r>
                    </a:p>
                  </a:txBody>
                  <a:tcPr/>
                </a:tc>
                <a:tc>
                  <a:txBody>
                    <a:bodyPr/>
                    <a:lstStyle/>
                    <a:p>
                      <a:r>
                        <a:rPr lang="en-GB" sz="1400" b="1">
                          <a:solidFill>
                            <a:schemeClr val="tx1"/>
                          </a:solidFill>
                        </a:rPr>
                        <a:t>FY26/27</a:t>
                      </a:r>
                    </a:p>
                  </a:txBody>
                  <a:tcPr/>
                </a:tc>
                <a:extLst>
                  <a:ext uri="{0D108BD9-81ED-4DB2-BD59-A6C34878D82A}">
                    <a16:rowId xmlns:a16="http://schemas.microsoft.com/office/drawing/2014/main" val="4118363312"/>
                  </a:ext>
                </a:extLst>
              </a:tr>
              <a:tr h="309285">
                <a:tc>
                  <a:txBody>
                    <a:bodyPr/>
                    <a:lstStyle/>
                    <a:p>
                      <a:r>
                        <a:rPr lang="en-GB" sz="1400"/>
                        <a:t>ASTeC</a:t>
                      </a:r>
                    </a:p>
                  </a:txBody>
                  <a:tcPr/>
                </a:tc>
                <a:tc>
                  <a:txBody>
                    <a:bodyPr/>
                    <a:lstStyle/>
                    <a:p>
                      <a:r>
                        <a:rPr lang="en-GB" sz="1400"/>
                        <a:t>0.29</a:t>
                      </a:r>
                    </a:p>
                  </a:txBody>
                  <a:tcPr/>
                </a:tc>
                <a:tc>
                  <a:txBody>
                    <a:bodyPr/>
                    <a:lstStyle/>
                    <a:p>
                      <a:r>
                        <a:rPr lang="en-GB" sz="1400"/>
                        <a:t>0.58</a:t>
                      </a:r>
                    </a:p>
                  </a:txBody>
                  <a:tcPr/>
                </a:tc>
                <a:tc>
                  <a:txBody>
                    <a:bodyPr/>
                    <a:lstStyle/>
                    <a:p>
                      <a:r>
                        <a:rPr lang="en-GB" sz="1400"/>
                        <a:t>0.30</a:t>
                      </a:r>
                    </a:p>
                  </a:txBody>
                  <a:tcPr/>
                </a:tc>
                <a:extLst>
                  <a:ext uri="{0D108BD9-81ED-4DB2-BD59-A6C34878D82A}">
                    <a16:rowId xmlns:a16="http://schemas.microsoft.com/office/drawing/2014/main" val="2845772278"/>
                  </a:ext>
                </a:extLst>
              </a:tr>
              <a:tr h="309285">
                <a:tc>
                  <a:txBody>
                    <a:bodyPr/>
                    <a:lstStyle/>
                    <a:p>
                      <a:r>
                        <a:rPr lang="en-GB" sz="1400"/>
                        <a:t>TD</a:t>
                      </a:r>
                    </a:p>
                  </a:txBody>
                  <a:tcPr/>
                </a:tc>
                <a:tc>
                  <a:txBody>
                    <a:bodyPr/>
                    <a:lstStyle/>
                    <a:p>
                      <a:r>
                        <a:rPr lang="en-GB" sz="1400"/>
                        <a:t>0.35</a:t>
                      </a:r>
                    </a:p>
                  </a:txBody>
                  <a:tcPr/>
                </a:tc>
                <a:tc>
                  <a:txBody>
                    <a:bodyPr/>
                    <a:lstStyle/>
                    <a:p>
                      <a:r>
                        <a:rPr lang="en-GB" sz="1400"/>
                        <a:t>0.70</a:t>
                      </a:r>
                    </a:p>
                  </a:txBody>
                  <a:tcPr/>
                </a:tc>
                <a:tc>
                  <a:txBody>
                    <a:bodyPr/>
                    <a:lstStyle/>
                    <a:p>
                      <a:r>
                        <a:rPr lang="en-GB" sz="1400"/>
                        <a:t>0.35</a:t>
                      </a:r>
                    </a:p>
                  </a:txBody>
                  <a:tcPr/>
                </a:tc>
                <a:extLst>
                  <a:ext uri="{0D108BD9-81ED-4DB2-BD59-A6C34878D82A}">
                    <a16:rowId xmlns:a16="http://schemas.microsoft.com/office/drawing/2014/main" val="2636211720"/>
                  </a:ext>
                </a:extLst>
              </a:tr>
              <a:tr h="309285">
                <a:tc>
                  <a:txBody>
                    <a:bodyPr/>
                    <a:lstStyle/>
                    <a:p>
                      <a:r>
                        <a:rPr lang="en-GB" sz="1400"/>
                        <a:t>ISIS</a:t>
                      </a:r>
                    </a:p>
                  </a:txBody>
                  <a:tcPr/>
                </a:tc>
                <a:tc>
                  <a:txBody>
                    <a:bodyPr/>
                    <a:lstStyle/>
                    <a:p>
                      <a:r>
                        <a:rPr lang="en-GB" sz="1400"/>
                        <a:t>0.25</a:t>
                      </a:r>
                    </a:p>
                  </a:txBody>
                  <a:tcPr/>
                </a:tc>
                <a:tc>
                  <a:txBody>
                    <a:bodyPr/>
                    <a:lstStyle/>
                    <a:p>
                      <a:r>
                        <a:rPr lang="en-GB" sz="1400"/>
                        <a:t>0.50</a:t>
                      </a:r>
                    </a:p>
                  </a:txBody>
                  <a:tcPr/>
                </a:tc>
                <a:tc>
                  <a:txBody>
                    <a:bodyPr/>
                    <a:lstStyle/>
                    <a:p>
                      <a:r>
                        <a:rPr lang="en-GB" sz="1400"/>
                        <a:t>0.25</a:t>
                      </a:r>
                    </a:p>
                  </a:txBody>
                  <a:tcPr/>
                </a:tc>
                <a:extLst>
                  <a:ext uri="{0D108BD9-81ED-4DB2-BD59-A6C34878D82A}">
                    <a16:rowId xmlns:a16="http://schemas.microsoft.com/office/drawing/2014/main" val="2755871661"/>
                  </a:ext>
                </a:extLst>
              </a:tr>
              <a:tr h="309285">
                <a:tc>
                  <a:txBody>
                    <a:bodyPr/>
                    <a:lstStyle/>
                    <a:p>
                      <a:r>
                        <a:rPr lang="en-GB" sz="1400"/>
                        <a:t>TOTAL</a:t>
                      </a:r>
                    </a:p>
                  </a:txBody>
                  <a:tcPr/>
                </a:tc>
                <a:tc>
                  <a:txBody>
                    <a:bodyPr/>
                    <a:lstStyle/>
                    <a:p>
                      <a:r>
                        <a:rPr lang="en-GB" sz="1400"/>
                        <a:t>0.89</a:t>
                      </a:r>
                    </a:p>
                  </a:txBody>
                  <a:tcPr/>
                </a:tc>
                <a:tc>
                  <a:txBody>
                    <a:bodyPr/>
                    <a:lstStyle/>
                    <a:p>
                      <a:r>
                        <a:rPr lang="en-GB" sz="1400"/>
                        <a:t>1.78</a:t>
                      </a:r>
                    </a:p>
                  </a:txBody>
                  <a:tcPr/>
                </a:tc>
                <a:tc>
                  <a:txBody>
                    <a:bodyPr/>
                    <a:lstStyle/>
                    <a:p>
                      <a:r>
                        <a:rPr lang="en-GB" sz="1400"/>
                        <a:t>0.90</a:t>
                      </a:r>
                    </a:p>
                  </a:txBody>
                  <a:tcPr/>
                </a:tc>
                <a:extLst>
                  <a:ext uri="{0D108BD9-81ED-4DB2-BD59-A6C34878D82A}">
                    <a16:rowId xmlns:a16="http://schemas.microsoft.com/office/drawing/2014/main" val="506438674"/>
                  </a:ext>
                </a:extLst>
              </a:tr>
            </a:tbl>
          </a:graphicData>
        </a:graphic>
      </p:graphicFrame>
      <p:graphicFrame>
        <p:nvGraphicFramePr>
          <p:cNvPr id="5" name="Table 4">
            <a:extLst>
              <a:ext uri="{FF2B5EF4-FFF2-40B4-BE49-F238E27FC236}">
                <a16:creationId xmlns:a16="http://schemas.microsoft.com/office/drawing/2014/main" id="{0E94BFDD-FC38-E4BA-DC00-6511FD8A077B}"/>
              </a:ext>
            </a:extLst>
          </p:cNvPr>
          <p:cNvGraphicFramePr>
            <a:graphicFrameLocks noGrp="1"/>
          </p:cNvGraphicFramePr>
          <p:nvPr>
            <p:extLst>
              <p:ext uri="{D42A27DB-BD31-4B8C-83A1-F6EECF244321}">
                <p14:modId xmlns:p14="http://schemas.microsoft.com/office/powerpoint/2010/main" val="1971354826"/>
              </p:ext>
            </p:extLst>
          </p:nvPr>
        </p:nvGraphicFramePr>
        <p:xfrm>
          <a:off x="7254242" y="1239731"/>
          <a:ext cx="4202963" cy="1855710"/>
        </p:xfrm>
        <a:graphic>
          <a:graphicData uri="http://schemas.openxmlformats.org/drawingml/2006/table">
            <a:tbl>
              <a:tblPr firstRow="1" bandRow="1">
                <a:tableStyleId>{8EC20E35-A176-4012-BC5E-935CFFF8708E}</a:tableStyleId>
              </a:tblPr>
              <a:tblGrid>
                <a:gridCol w="1308789">
                  <a:extLst>
                    <a:ext uri="{9D8B030D-6E8A-4147-A177-3AD203B41FA5}">
                      <a16:colId xmlns:a16="http://schemas.microsoft.com/office/drawing/2014/main" val="403896484"/>
                    </a:ext>
                  </a:extLst>
                </a:gridCol>
                <a:gridCol w="962204">
                  <a:extLst>
                    <a:ext uri="{9D8B030D-6E8A-4147-A177-3AD203B41FA5}">
                      <a16:colId xmlns:a16="http://schemas.microsoft.com/office/drawing/2014/main" val="1195223388"/>
                    </a:ext>
                  </a:extLst>
                </a:gridCol>
                <a:gridCol w="962204">
                  <a:extLst>
                    <a:ext uri="{9D8B030D-6E8A-4147-A177-3AD203B41FA5}">
                      <a16:colId xmlns:a16="http://schemas.microsoft.com/office/drawing/2014/main" val="2780449291"/>
                    </a:ext>
                  </a:extLst>
                </a:gridCol>
                <a:gridCol w="969766">
                  <a:extLst>
                    <a:ext uri="{9D8B030D-6E8A-4147-A177-3AD203B41FA5}">
                      <a16:colId xmlns:a16="http://schemas.microsoft.com/office/drawing/2014/main" val="2920822679"/>
                    </a:ext>
                  </a:extLst>
                </a:gridCol>
              </a:tblGrid>
              <a:tr h="309285">
                <a:tc gridSpan="4">
                  <a:txBody>
                    <a:bodyPr/>
                    <a:lstStyle/>
                    <a:p>
                      <a:pPr marL="0" algn="l" defTabSz="914400" rtl="0" eaLnBrk="1" latinLnBrk="0" hangingPunct="1"/>
                      <a:r>
                        <a:rPr lang="en-GB" sz="1400" b="1" kern="1200">
                          <a:solidFill>
                            <a:schemeClr val="lt1"/>
                          </a:solidFill>
                        </a:rPr>
                        <a:t>Eight-month Plan: 1.01 FTE</a:t>
                      </a:r>
                      <a:endParaRPr lang="en-GB" sz="1400" b="1" kern="1200">
                        <a:solidFill>
                          <a:schemeClr val="lt1"/>
                        </a:solidFill>
                        <a:latin typeface="+mn-lt"/>
                        <a:ea typeface="+mn-ea"/>
                        <a:cs typeface="+mn-cs"/>
                      </a:endParaRPr>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43272262"/>
                  </a:ext>
                </a:extLst>
              </a:tr>
              <a:tr h="309285">
                <a:tc>
                  <a:txBody>
                    <a:bodyPr/>
                    <a:lstStyle/>
                    <a:p>
                      <a:pPr marL="0" algn="l" defTabSz="914400" rtl="0" eaLnBrk="1" latinLnBrk="0" hangingPunct="1"/>
                      <a:r>
                        <a:rPr lang="en-GB" sz="1400" b="1" kern="1200">
                          <a:solidFill>
                            <a:schemeClr val="tx1"/>
                          </a:solidFill>
                        </a:rPr>
                        <a:t>Department</a:t>
                      </a:r>
                      <a:endParaRPr lang="en-GB" sz="1400" b="1" kern="1200">
                        <a:solidFill>
                          <a:schemeClr val="tx1"/>
                        </a:solidFill>
                        <a:latin typeface="+mn-lt"/>
                        <a:ea typeface="+mn-ea"/>
                        <a:cs typeface="+mn-cs"/>
                      </a:endParaRPr>
                    </a:p>
                  </a:txBody>
                  <a:tcPr/>
                </a:tc>
                <a:tc>
                  <a:txBody>
                    <a:bodyPr/>
                    <a:lstStyle/>
                    <a:p>
                      <a:pPr marL="0" algn="l" defTabSz="914400" rtl="0" eaLnBrk="1" latinLnBrk="0" hangingPunct="1"/>
                      <a:r>
                        <a:rPr lang="en-GB" sz="1400" b="1" kern="1200">
                          <a:solidFill>
                            <a:schemeClr val="tx1"/>
                          </a:solidFill>
                        </a:rPr>
                        <a:t>FY24/25</a:t>
                      </a:r>
                      <a:endParaRPr lang="en-GB" sz="1400" b="1" kern="1200">
                        <a:solidFill>
                          <a:schemeClr val="tx1"/>
                        </a:solidFill>
                        <a:latin typeface="+mn-lt"/>
                        <a:ea typeface="+mn-ea"/>
                        <a:cs typeface="+mn-cs"/>
                      </a:endParaRPr>
                    </a:p>
                  </a:txBody>
                  <a:tcPr/>
                </a:tc>
                <a:tc>
                  <a:txBody>
                    <a:bodyPr/>
                    <a:lstStyle/>
                    <a:p>
                      <a:pPr marL="0" algn="l" defTabSz="914400" rtl="0" eaLnBrk="1" latinLnBrk="0" hangingPunct="1"/>
                      <a:r>
                        <a:rPr lang="en-GB" sz="1400" b="1" kern="1200">
                          <a:solidFill>
                            <a:schemeClr val="tx1"/>
                          </a:solidFill>
                        </a:rPr>
                        <a:t>FY25/26</a:t>
                      </a:r>
                      <a:endParaRPr lang="en-GB" sz="1400" b="1" kern="1200">
                        <a:solidFill>
                          <a:schemeClr val="tx1"/>
                        </a:solidFill>
                        <a:latin typeface="+mn-lt"/>
                        <a:ea typeface="+mn-ea"/>
                        <a:cs typeface="+mn-cs"/>
                      </a:endParaRPr>
                    </a:p>
                  </a:txBody>
                  <a:tcPr/>
                </a:tc>
                <a:tc>
                  <a:txBody>
                    <a:bodyPr/>
                    <a:lstStyle/>
                    <a:p>
                      <a:pPr marL="0" algn="l" defTabSz="914400" rtl="0" eaLnBrk="1" latinLnBrk="0" hangingPunct="1"/>
                      <a:r>
                        <a:rPr lang="en-GB" sz="1400" b="1" kern="1200">
                          <a:solidFill>
                            <a:schemeClr val="tx1"/>
                          </a:solidFill>
                        </a:rPr>
                        <a:t>FY26/27</a:t>
                      </a:r>
                      <a:endParaRPr lang="en-GB" sz="1400" b="1" kern="1200">
                        <a:solidFill>
                          <a:schemeClr val="tx1"/>
                        </a:solidFill>
                        <a:latin typeface="+mn-lt"/>
                        <a:ea typeface="+mn-ea"/>
                        <a:cs typeface="+mn-cs"/>
                      </a:endParaRPr>
                    </a:p>
                  </a:txBody>
                  <a:tcPr/>
                </a:tc>
                <a:extLst>
                  <a:ext uri="{0D108BD9-81ED-4DB2-BD59-A6C34878D82A}">
                    <a16:rowId xmlns:a16="http://schemas.microsoft.com/office/drawing/2014/main" val="4118363312"/>
                  </a:ext>
                </a:extLst>
              </a:tr>
              <a:tr h="309285">
                <a:tc>
                  <a:txBody>
                    <a:bodyPr/>
                    <a:lstStyle/>
                    <a:p>
                      <a:pPr marL="0" algn="l" defTabSz="914400" rtl="0" eaLnBrk="1" latinLnBrk="0" hangingPunct="1"/>
                      <a:r>
                        <a:rPr lang="en-GB" sz="1400" b="0" kern="1200">
                          <a:solidFill>
                            <a:schemeClr val="tx1"/>
                          </a:solidFill>
                        </a:rPr>
                        <a:t>ASTeC</a:t>
                      </a:r>
                      <a:endParaRPr lang="en-GB" sz="1400" b="0" kern="1200">
                        <a:solidFill>
                          <a:schemeClr val="tx1"/>
                        </a:solidFill>
                        <a:latin typeface="+mn-lt"/>
                        <a:ea typeface="+mn-ea"/>
                        <a:cs typeface="+mn-cs"/>
                      </a:endParaRPr>
                    </a:p>
                  </a:txBody>
                  <a:tcPr/>
                </a:tc>
                <a:tc>
                  <a:txBody>
                    <a:bodyPr/>
                    <a:lstStyle/>
                    <a:p>
                      <a:pPr marL="0" algn="l" defTabSz="914400" rtl="0" eaLnBrk="1" latinLnBrk="0" hangingPunct="1"/>
                      <a:r>
                        <a:rPr lang="en-GB" sz="1400" b="0" kern="1200">
                          <a:solidFill>
                            <a:schemeClr val="tx1"/>
                          </a:solidFill>
                        </a:rPr>
                        <a:t>0.25</a:t>
                      </a:r>
                      <a:endParaRPr lang="en-GB" sz="1400" b="0" kern="1200">
                        <a:solidFill>
                          <a:schemeClr val="tx1"/>
                        </a:solidFill>
                        <a:latin typeface="+mn-lt"/>
                        <a:ea typeface="+mn-ea"/>
                        <a:cs typeface="+mn-cs"/>
                      </a:endParaRPr>
                    </a:p>
                  </a:txBody>
                  <a:tcPr/>
                </a:tc>
                <a:tc>
                  <a:txBody>
                    <a:bodyPr/>
                    <a:lstStyle/>
                    <a:p>
                      <a:pPr marL="0" algn="l" defTabSz="914400" rtl="0" eaLnBrk="1" latinLnBrk="0" hangingPunct="1"/>
                      <a:r>
                        <a:rPr lang="en-GB" sz="1400" b="0" kern="1200">
                          <a:solidFill>
                            <a:schemeClr val="tx1"/>
                          </a:solidFill>
                        </a:rPr>
                        <a:t>0.063</a:t>
                      </a:r>
                      <a:endParaRPr lang="en-GB" sz="1400" b="0" kern="1200">
                        <a:solidFill>
                          <a:schemeClr val="tx1"/>
                        </a:solidFill>
                        <a:latin typeface="+mn-lt"/>
                        <a:ea typeface="+mn-ea"/>
                        <a:cs typeface="+mn-cs"/>
                      </a:endParaRPr>
                    </a:p>
                  </a:txBody>
                  <a:tcPr/>
                </a:tc>
                <a:tc>
                  <a:txBody>
                    <a:bodyPr/>
                    <a:lstStyle/>
                    <a:p>
                      <a:pPr marL="0" algn="l" defTabSz="914400" rtl="0" eaLnBrk="1" latinLnBrk="0" hangingPunct="1"/>
                      <a:r>
                        <a:rPr lang="en-GB" sz="1400" b="0" kern="1200">
                          <a:solidFill>
                            <a:schemeClr val="tx1"/>
                          </a:solidFill>
                        </a:rPr>
                        <a:t>0</a:t>
                      </a:r>
                      <a:endParaRPr lang="en-GB" sz="1400" b="0" kern="1200">
                        <a:solidFill>
                          <a:schemeClr val="tx1"/>
                        </a:solidFill>
                        <a:latin typeface="+mn-lt"/>
                        <a:ea typeface="+mn-ea"/>
                        <a:cs typeface="+mn-cs"/>
                      </a:endParaRPr>
                    </a:p>
                  </a:txBody>
                  <a:tcPr/>
                </a:tc>
                <a:extLst>
                  <a:ext uri="{0D108BD9-81ED-4DB2-BD59-A6C34878D82A}">
                    <a16:rowId xmlns:a16="http://schemas.microsoft.com/office/drawing/2014/main" val="2845772278"/>
                  </a:ext>
                </a:extLst>
              </a:tr>
              <a:tr h="309285">
                <a:tc>
                  <a:txBody>
                    <a:bodyPr/>
                    <a:lstStyle/>
                    <a:p>
                      <a:pPr marL="0" algn="l" defTabSz="914400" rtl="0" eaLnBrk="1" latinLnBrk="0" hangingPunct="1"/>
                      <a:r>
                        <a:rPr lang="en-GB" sz="1400" b="0" kern="1200">
                          <a:solidFill>
                            <a:schemeClr val="tx1"/>
                          </a:solidFill>
                        </a:rPr>
                        <a:t>TD</a:t>
                      </a:r>
                      <a:endParaRPr lang="en-GB" sz="1400" b="0" kern="1200">
                        <a:solidFill>
                          <a:schemeClr val="tx1"/>
                        </a:solidFill>
                        <a:latin typeface="+mn-lt"/>
                        <a:ea typeface="+mn-ea"/>
                        <a:cs typeface="+mn-cs"/>
                      </a:endParaRPr>
                    </a:p>
                  </a:txBody>
                  <a:tcPr/>
                </a:tc>
                <a:tc>
                  <a:txBody>
                    <a:bodyPr/>
                    <a:lstStyle/>
                    <a:p>
                      <a:pPr marL="0" algn="l" defTabSz="914400" rtl="0" eaLnBrk="1" latinLnBrk="0" hangingPunct="1"/>
                      <a:r>
                        <a:rPr lang="en-GB" sz="1400" b="0" kern="1200">
                          <a:solidFill>
                            <a:schemeClr val="tx1"/>
                          </a:solidFill>
                        </a:rPr>
                        <a:t>0.35</a:t>
                      </a:r>
                      <a:endParaRPr lang="en-GB" sz="1400" b="0" kern="1200">
                        <a:solidFill>
                          <a:schemeClr val="tx1"/>
                        </a:solidFill>
                        <a:latin typeface="+mn-lt"/>
                        <a:ea typeface="+mn-ea"/>
                        <a:cs typeface="+mn-cs"/>
                      </a:endParaRPr>
                    </a:p>
                  </a:txBody>
                  <a:tcPr/>
                </a:tc>
                <a:tc>
                  <a:txBody>
                    <a:bodyPr/>
                    <a:lstStyle/>
                    <a:p>
                      <a:pPr marL="0" algn="l" defTabSz="914400" rtl="0" eaLnBrk="1" latinLnBrk="0" hangingPunct="1"/>
                      <a:r>
                        <a:rPr lang="en-GB" sz="1400" b="0" kern="1200">
                          <a:solidFill>
                            <a:schemeClr val="tx1"/>
                          </a:solidFill>
                        </a:rPr>
                        <a:t>0.025</a:t>
                      </a:r>
                      <a:endParaRPr lang="en-GB" sz="1400" b="0" kern="1200">
                        <a:solidFill>
                          <a:schemeClr val="tx1"/>
                        </a:solidFill>
                        <a:latin typeface="+mn-lt"/>
                        <a:ea typeface="+mn-ea"/>
                        <a:cs typeface="+mn-cs"/>
                      </a:endParaRPr>
                    </a:p>
                  </a:txBody>
                  <a:tcPr/>
                </a:tc>
                <a:tc>
                  <a:txBody>
                    <a:bodyPr/>
                    <a:lstStyle/>
                    <a:p>
                      <a:pPr marL="0" algn="l" defTabSz="914400" rtl="0" eaLnBrk="1" latinLnBrk="0" hangingPunct="1"/>
                      <a:r>
                        <a:rPr lang="en-GB" sz="1400" b="0" kern="1200">
                          <a:solidFill>
                            <a:schemeClr val="tx1"/>
                          </a:solidFill>
                        </a:rPr>
                        <a:t>0</a:t>
                      </a:r>
                      <a:endParaRPr lang="en-GB" sz="1400" b="0" kern="1200">
                        <a:solidFill>
                          <a:schemeClr val="tx1"/>
                        </a:solidFill>
                        <a:latin typeface="+mn-lt"/>
                        <a:ea typeface="+mn-ea"/>
                        <a:cs typeface="+mn-cs"/>
                      </a:endParaRPr>
                    </a:p>
                  </a:txBody>
                  <a:tcPr/>
                </a:tc>
                <a:extLst>
                  <a:ext uri="{0D108BD9-81ED-4DB2-BD59-A6C34878D82A}">
                    <a16:rowId xmlns:a16="http://schemas.microsoft.com/office/drawing/2014/main" val="2636211720"/>
                  </a:ext>
                </a:extLst>
              </a:tr>
              <a:tr h="309285">
                <a:tc>
                  <a:txBody>
                    <a:bodyPr/>
                    <a:lstStyle/>
                    <a:p>
                      <a:pPr marL="0" algn="l" defTabSz="914400" rtl="0" eaLnBrk="1" latinLnBrk="0" hangingPunct="1"/>
                      <a:r>
                        <a:rPr lang="en-GB" sz="1400" b="0" kern="1200">
                          <a:solidFill>
                            <a:schemeClr val="tx1"/>
                          </a:solidFill>
                        </a:rPr>
                        <a:t>ISIS</a:t>
                      </a:r>
                      <a:endParaRPr lang="en-GB" sz="1400" b="0" kern="1200">
                        <a:solidFill>
                          <a:schemeClr val="tx1"/>
                        </a:solidFill>
                        <a:latin typeface="+mn-lt"/>
                        <a:ea typeface="+mn-ea"/>
                        <a:cs typeface="+mn-cs"/>
                      </a:endParaRPr>
                    </a:p>
                  </a:txBody>
                  <a:tcPr/>
                </a:tc>
                <a:tc>
                  <a:txBody>
                    <a:bodyPr/>
                    <a:lstStyle/>
                    <a:p>
                      <a:pPr marL="0" algn="l" defTabSz="914400" rtl="0" eaLnBrk="1" latinLnBrk="0" hangingPunct="1"/>
                      <a:r>
                        <a:rPr lang="en-GB" sz="1400" b="0" kern="1200">
                          <a:solidFill>
                            <a:schemeClr val="tx1"/>
                          </a:solidFill>
                        </a:rPr>
                        <a:t>0.25</a:t>
                      </a:r>
                      <a:endParaRPr lang="en-GB" sz="1400" b="0" kern="1200">
                        <a:solidFill>
                          <a:schemeClr val="tx1"/>
                        </a:solidFill>
                        <a:latin typeface="+mn-lt"/>
                        <a:ea typeface="+mn-ea"/>
                        <a:cs typeface="+mn-cs"/>
                      </a:endParaRPr>
                    </a:p>
                  </a:txBody>
                  <a:tcPr/>
                </a:tc>
                <a:tc>
                  <a:txBody>
                    <a:bodyPr/>
                    <a:lstStyle/>
                    <a:p>
                      <a:pPr marL="0" algn="l" defTabSz="914400" rtl="0" eaLnBrk="1" latinLnBrk="0" hangingPunct="1"/>
                      <a:r>
                        <a:rPr lang="en-GB" sz="1400" b="0" kern="1200">
                          <a:solidFill>
                            <a:schemeClr val="tx1"/>
                          </a:solidFill>
                        </a:rPr>
                        <a:t>0.083</a:t>
                      </a:r>
                      <a:endParaRPr lang="en-GB" sz="1400" b="0" kern="1200">
                        <a:solidFill>
                          <a:schemeClr val="tx1"/>
                        </a:solidFill>
                        <a:latin typeface="+mn-lt"/>
                        <a:ea typeface="+mn-ea"/>
                        <a:cs typeface="+mn-cs"/>
                      </a:endParaRPr>
                    </a:p>
                  </a:txBody>
                  <a:tcPr/>
                </a:tc>
                <a:tc>
                  <a:txBody>
                    <a:bodyPr/>
                    <a:lstStyle/>
                    <a:p>
                      <a:pPr marL="0" algn="l" defTabSz="914400" rtl="0" eaLnBrk="1" latinLnBrk="0" hangingPunct="1"/>
                      <a:r>
                        <a:rPr lang="en-GB" sz="1400" b="0" kern="1200">
                          <a:solidFill>
                            <a:schemeClr val="tx1"/>
                          </a:solidFill>
                        </a:rPr>
                        <a:t>0</a:t>
                      </a:r>
                      <a:endParaRPr lang="en-GB" sz="1400" b="0" kern="1200">
                        <a:solidFill>
                          <a:schemeClr val="tx1"/>
                        </a:solidFill>
                        <a:latin typeface="+mn-lt"/>
                        <a:ea typeface="+mn-ea"/>
                        <a:cs typeface="+mn-cs"/>
                      </a:endParaRPr>
                    </a:p>
                  </a:txBody>
                  <a:tcPr/>
                </a:tc>
                <a:extLst>
                  <a:ext uri="{0D108BD9-81ED-4DB2-BD59-A6C34878D82A}">
                    <a16:rowId xmlns:a16="http://schemas.microsoft.com/office/drawing/2014/main" val="2755871661"/>
                  </a:ext>
                </a:extLst>
              </a:tr>
              <a:tr h="309285">
                <a:tc>
                  <a:txBody>
                    <a:bodyPr/>
                    <a:lstStyle/>
                    <a:p>
                      <a:pPr marL="0" algn="l" defTabSz="914400" rtl="0" eaLnBrk="1" latinLnBrk="0" hangingPunct="1"/>
                      <a:r>
                        <a:rPr lang="en-GB" sz="1400" b="0" kern="1200">
                          <a:solidFill>
                            <a:schemeClr val="tx1"/>
                          </a:solidFill>
                        </a:rPr>
                        <a:t>TOTAL</a:t>
                      </a:r>
                      <a:endParaRPr lang="en-GB" sz="1400" b="0" kern="1200">
                        <a:solidFill>
                          <a:schemeClr val="tx1"/>
                        </a:solidFill>
                        <a:latin typeface="+mn-lt"/>
                        <a:ea typeface="+mn-ea"/>
                        <a:cs typeface="+mn-cs"/>
                      </a:endParaRPr>
                    </a:p>
                  </a:txBody>
                  <a:tcPr/>
                </a:tc>
                <a:tc>
                  <a:txBody>
                    <a:bodyPr/>
                    <a:lstStyle/>
                    <a:p>
                      <a:pPr marL="0" algn="l" defTabSz="914400" rtl="0" eaLnBrk="1" latinLnBrk="0" hangingPunct="1"/>
                      <a:r>
                        <a:rPr lang="en-GB" sz="1400" b="0" kern="1200">
                          <a:solidFill>
                            <a:schemeClr val="tx1"/>
                          </a:solidFill>
                        </a:rPr>
                        <a:t>0.84</a:t>
                      </a:r>
                      <a:endParaRPr lang="en-GB" sz="1400" b="0" kern="1200">
                        <a:solidFill>
                          <a:schemeClr val="tx1"/>
                        </a:solidFill>
                        <a:latin typeface="+mn-lt"/>
                        <a:ea typeface="+mn-ea"/>
                        <a:cs typeface="+mn-cs"/>
                      </a:endParaRPr>
                    </a:p>
                  </a:txBody>
                  <a:tcPr/>
                </a:tc>
                <a:tc>
                  <a:txBody>
                    <a:bodyPr/>
                    <a:lstStyle/>
                    <a:p>
                      <a:pPr marL="0" algn="l" defTabSz="914400" rtl="0" eaLnBrk="1" latinLnBrk="0" hangingPunct="1"/>
                      <a:r>
                        <a:rPr lang="en-GB" sz="1400" b="0" kern="1200">
                          <a:solidFill>
                            <a:schemeClr val="tx1"/>
                          </a:solidFill>
                        </a:rPr>
                        <a:t>0.171</a:t>
                      </a:r>
                      <a:endParaRPr lang="en-GB" sz="1400" b="0" kern="1200">
                        <a:solidFill>
                          <a:schemeClr val="tx1"/>
                        </a:solidFill>
                        <a:latin typeface="+mn-lt"/>
                        <a:ea typeface="+mn-ea"/>
                        <a:cs typeface="+mn-cs"/>
                      </a:endParaRPr>
                    </a:p>
                  </a:txBody>
                  <a:tcPr/>
                </a:tc>
                <a:tc>
                  <a:txBody>
                    <a:bodyPr/>
                    <a:lstStyle/>
                    <a:p>
                      <a:pPr marL="0" algn="l" defTabSz="914400" rtl="0" eaLnBrk="1" latinLnBrk="0" hangingPunct="1"/>
                      <a:r>
                        <a:rPr lang="en-GB" sz="1400" b="0" kern="1200">
                          <a:solidFill>
                            <a:schemeClr val="tx1"/>
                          </a:solidFill>
                        </a:rPr>
                        <a:t>0</a:t>
                      </a:r>
                      <a:endParaRPr lang="en-GB" sz="1400" b="0" kern="1200">
                        <a:solidFill>
                          <a:schemeClr val="tx1"/>
                        </a:solidFill>
                        <a:latin typeface="+mn-lt"/>
                        <a:ea typeface="+mn-ea"/>
                        <a:cs typeface="+mn-cs"/>
                      </a:endParaRPr>
                    </a:p>
                  </a:txBody>
                  <a:tcPr/>
                </a:tc>
                <a:extLst>
                  <a:ext uri="{0D108BD9-81ED-4DB2-BD59-A6C34878D82A}">
                    <a16:rowId xmlns:a16="http://schemas.microsoft.com/office/drawing/2014/main" val="506438674"/>
                  </a:ext>
                </a:extLst>
              </a:tr>
            </a:tbl>
          </a:graphicData>
        </a:graphic>
      </p:graphicFrame>
      <p:graphicFrame>
        <p:nvGraphicFramePr>
          <p:cNvPr id="8" name="TextBox 5">
            <a:extLst>
              <a:ext uri="{FF2B5EF4-FFF2-40B4-BE49-F238E27FC236}">
                <a16:creationId xmlns:a16="http://schemas.microsoft.com/office/drawing/2014/main" id="{E1AA4A8B-8A02-6375-BBB8-6E0425C3FA1D}"/>
              </a:ext>
            </a:extLst>
          </p:cNvPr>
          <p:cNvGraphicFramePr/>
          <p:nvPr>
            <p:extLst>
              <p:ext uri="{D42A27DB-BD31-4B8C-83A1-F6EECF244321}">
                <p14:modId xmlns:p14="http://schemas.microsoft.com/office/powerpoint/2010/main" val="2396931537"/>
              </p:ext>
            </p:extLst>
          </p:nvPr>
        </p:nvGraphicFramePr>
        <p:xfrm>
          <a:off x="498579" y="3601550"/>
          <a:ext cx="10958626" cy="20905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Arrow: Right 8">
            <a:extLst>
              <a:ext uri="{FF2B5EF4-FFF2-40B4-BE49-F238E27FC236}">
                <a16:creationId xmlns:a16="http://schemas.microsoft.com/office/drawing/2014/main" id="{F093812B-BB9A-8F58-81EE-FAA77F8C4B93}"/>
              </a:ext>
            </a:extLst>
          </p:cNvPr>
          <p:cNvSpPr/>
          <p:nvPr/>
        </p:nvSpPr>
        <p:spPr>
          <a:xfrm>
            <a:off x="4981312" y="2068526"/>
            <a:ext cx="1950720" cy="198120"/>
          </a:xfrm>
          <a:prstGeom prst="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372358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D52A78E-87A6-824E-CCBB-6FC4EF9E189E}"/>
              </a:ext>
            </a:extLst>
          </p:cNvPr>
          <p:cNvSpPr txBox="1"/>
          <p:nvPr/>
        </p:nvSpPr>
        <p:spPr>
          <a:xfrm>
            <a:off x="7566300" y="6383485"/>
            <a:ext cx="4198714" cy="276999"/>
          </a:xfrm>
          <a:prstGeom prst="rect">
            <a:avLst/>
          </a:prstGeom>
          <a:noFill/>
        </p:spPr>
        <p:txBody>
          <a:bodyPr wrap="none" rtlCol="0">
            <a:spAutoFit/>
          </a:bodyPr>
          <a:lstStyle/>
          <a:p>
            <a:r>
              <a:rPr lang="en-GB" sz="1200"/>
              <a:t>Documents: 1272-bp1-pm-risk-0001-v4.0-ITRF-Bridging-Risk.xlsx</a:t>
            </a:r>
          </a:p>
        </p:txBody>
      </p:sp>
      <p:sp>
        <p:nvSpPr>
          <p:cNvPr id="9" name="Title 3">
            <a:extLst>
              <a:ext uri="{FF2B5EF4-FFF2-40B4-BE49-F238E27FC236}">
                <a16:creationId xmlns:a16="http://schemas.microsoft.com/office/drawing/2014/main" id="{3E67D332-7C15-2067-1173-8D28EC639721}"/>
              </a:ext>
            </a:extLst>
          </p:cNvPr>
          <p:cNvSpPr txBox="1">
            <a:spLocks/>
          </p:cNvSpPr>
          <p:nvPr/>
        </p:nvSpPr>
        <p:spPr>
          <a:xfrm>
            <a:off x="403341" y="345181"/>
            <a:ext cx="11684580" cy="769441"/>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a:lstStyle>
          <a:p>
            <a:r>
              <a:rPr lang="en-GB"/>
              <a:t>Risk Management Plan</a:t>
            </a:r>
          </a:p>
        </p:txBody>
      </p:sp>
      <p:graphicFrame>
        <p:nvGraphicFramePr>
          <p:cNvPr id="3" name="Table 2">
            <a:extLst>
              <a:ext uri="{FF2B5EF4-FFF2-40B4-BE49-F238E27FC236}">
                <a16:creationId xmlns:a16="http://schemas.microsoft.com/office/drawing/2014/main" id="{87D500C8-D1BE-55BD-49CA-D37826D7C5B7}"/>
              </a:ext>
            </a:extLst>
          </p:cNvPr>
          <p:cNvGraphicFramePr>
            <a:graphicFrameLocks noGrp="1"/>
          </p:cNvGraphicFramePr>
          <p:nvPr>
            <p:extLst>
              <p:ext uri="{D42A27DB-BD31-4B8C-83A1-F6EECF244321}">
                <p14:modId xmlns:p14="http://schemas.microsoft.com/office/powerpoint/2010/main" val="3659650542"/>
              </p:ext>
            </p:extLst>
          </p:nvPr>
        </p:nvGraphicFramePr>
        <p:xfrm>
          <a:off x="403341" y="949411"/>
          <a:ext cx="11227432" cy="5147422"/>
        </p:xfrm>
        <a:graphic>
          <a:graphicData uri="http://schemas.openxmlformats.org/drawingml/2006/table">
            <a:tbl>
              <a:tblPr/>
              <a:tblGrid>
                <a:gridCol w="400680">
                  <a:extLst>
                    <a:ext uri="{9D8B030D-6E8A-4147-A177-3AD203B41FA5}">
                      <a16:colId xmlns:a16="http://schemas.microsoft.com/office/drawing/2014/main" val="3680468632"/>
                    </a:ext>
                  </a:extLst>
                </a:gridCol>
                <a:gridCol w="935231">
                  <a:extLst>
                    <a:ext uri="{9D8B030D-6E8A-4147-A177-3AD203B41FA5}">
                      <a16:colId xmlns:a16="http://schemas.microsoft.com/office/drawing/2014/main" val="1388886042"/>
                    </a:ext>
                  </a:extLst>
                </a:gridCol>
                <a:gridCol w="2111215">
                  <a:extLst>
                    <a:ext uri="{9D8B030D-6E8A-4147-A177-3AD203B41FA5}">
                      <a16:colId xmlns:a16="http://schemas.microsoft.com/office/drawing/2014/main" val="2385957020"/>
                    </a:ext>
                  </a:extLst>
                </a:gridCol>
                <a:gridCol w="2509383">
                  <a:extLst>
                    <a:ext uri="{9D8B030D-6E8A-4147-A177-3AD203B41FA5}">
                      <a16:colId xmlns:a16="http://schemas.microsoft.com/office/drawing/2014/main" val="3162091332"/>
                    </a:ext>
                  </a:extLst>
                </a:gridCol>
                <a:gridCol w="576893">
                  <a:extLst>
                    <a:ext uri="{9D8B030D-6E8A-4147-A177-3AD203B41FA5}">
                      <a16:colId xmlns:a16="http://schemas.microsoft.com/office/drawing/2014/main" val="1003088468"/>
                    </a:ext>
                  </a:extLst>
                </a:gridCol>
                <a:gridCol w="619755">
                  <a:extLst>
                    <a:ext uri="{9D8B030D-6E8A-4147-A177-3AD203B41FA5}">
                      <a16:colId xmlns:a16="http://schemas.microsoft.com/office/drawing/2014/main" val="502112944"/>
                    </a:ext>
                  </a:extLst>
                </a:gridCol>
                <a:gridCol w="518545">
                  <a:extLst>
                    <a:ext uri="{9D8B030D-6E8A-4147-A177-3AD203B41FA5}">
                      <a16:colId xmlns:a16="http://schemas.microsoft.com/office/drawing/2014/main" val="325117714"/>
                    </a:ext>
                  </a:extLst>
                </a:gridCol>
                <a:gridCol w="3555730">
                  <a:extLst>
                    <a:ext uri="{9D8B030D-6E8A-4147-A177-3AD203B41FA5}">
                      <a16:colId xmlns:a16="http://schemas.microsoft.com/office/drawing/2014/main" val="3142119231"/>
                    </a:ext>
                  </a:extLst>
                </a:gridCol>
              </a:tblGrid>
              <a:tr h="275520">
                <a:tc>
                  <a:txBody>
                    <a:bodyPr/>
                    <a:lstStyle/>
                    <a:p>
                      <a:pPr algn="ctr" fontAlgn="base">
                        <a:lnSpc>
                          <a:spcPts val="975"/>
                        </a:lnSpc>
                      </a:pPr>
                      <a:r>
                        <a:rPr lang="en-GB" sz="800" b="1" i="0" u="none" strike="noStrike">
                          <a:solidFill>
                            <a:srgbClr val="000000"/>
                          </a:solidFill>
                          <a:effectLst/>
                          <a:latin typeface="Aptos Narrow" panose="020B0004020202020204" pitchFamily="34" charset="0"/>
                        </a:rPr>
                        <a:t>Ref No. </a:t>
                      </a:r>
                      <a:r>
                        <a:rPr lang="en-GB" sz="800" b="0" i="0">
                          <a:solidFill>
                            <a:srgbClr val="2E2C61"/>
                          </a:solidFill>
                          <a:effectLst/>
                          <a:latin typeface="Aptos Narrow" panose="020B0004020202020204" pitchFamily="34" charset="0"/>
                        </a:rPr>
                        <a:t>​</a:t>
                      </a:r>
                      <a:endParaRPr lang="en-GB" sz="800" b="0" i="0">
                        <a:solidFill>
                          <a:srgbClr val="2E2C61"/>
                        </a:solidFill>
                        <a:effectLst/>
                      </a:endParaRPr>
                    </a:p>
                  </a:txBody>
                  <a:tcPr marL="70165" marR="70165" marT="35082" marB="35082" anchor="ctr">
                    <a:lnL w="12059" cap="flat" cmpd="sng" algn="ctr">
                      <a:solidFill>
                        <a:srgbClr val="000000"/>
                      </a:solidFill>
                      <a:prstDash val="solid"/>
                      <a:round/>
                      <a:headEnd type="none" w="med" len="med"/>
                      <a:tailEnd type="none" w="med" len="med"/>
                    </a:lnL>
                    <a:lnR w="12059" cap="flat" cmpd="sng" algn="ctr">
                      <a:solidFill>
                        <a:srgbClr val="000000"/>
                      </a:solidFill>
                      <a:prstDash val="solid"/>
                      <a:round/>
                      <a:headEnd type="none" w="med" len="med"/>
                      <a:tailEnd type="none" w="med" len="med"/>
                    </a:lnR>
                    <a:lnT w="12059" cap="flat" cmpd="sng" algn="ctr">
                      <a:solidFill>
                        <a:srgbClr val="000000"/>
                      </a:solidFill>
                      <a:prstDash val="solid"/>
                      <a:round/>
                      <a:headEnd type="none" w="med" len="med"/>
                      <a:tailEnd type="none" w="med" len="med"/>
                    </a:lnT>
                    <a:lnB w="12059" cap="flat" cmpd="sng" algn="ctr">
                      <a:solidFill>
                        <a:srgbClr val="000000"/>
                      </a:solidFill>
                      <a:prstDash val="solid"/>
                      <a:round/>
                      <a:headEnd type="none" w="med" len="med"/>
                      <a:tailEnd type="none" w="med" len="med"/>
                    </a:lnB>
                    <a:noFill/>
                  </a:tcPr>
                </a:tc>
                <a:tc>
                  <a:txBody>
                    <a:bodyPr/>
                    <a:lstStyle/>
                    <a:p>
                      <a:pPr algn="ctr" fontAlgn="base">
                        <a:lnSpc>
                          <a:spcPts val="975"/>
                        </a:lnSpc>
                      </a:pPr>
                      <a:r>
                        <a:rPr lang="en-GB" sz="800" b="1" i="0" u="none" strike="noStrike">
                          <a:solidFill>
                            <a:srgbClr val="000000"/>
                          </a:solidFill>
                          <a:effectLst/>
                          <a:latin typeface="Aptos Narrow" panose="020B0004020202020204" pitchFamily="34" charset="0"/>
                        </a:rPr>
                        <a:t>Risk title</a:t>
                      </a:r>
                      <a:r>
                        <a:rPr lang="en-GB" sz="800" b="0" i="0">
                          <a:solidFill>
                            <a:srgbClr val="2E2C61"/>
                          </a:solidFill>
                          <a:effectLst/>
                          <a:latin typeface="Aptos Narrow" panose="020B0004020202020204" pitchFamily="34" charset="0"/>
                        </a:rPr>
                        <a:t>​</a:t>
                      </a:r>
                      <a:endParaRPr lang="en-GB" sz="800" b="0" i="0">
                        <a:solidFill>
                          <a:srgbClr val="2E2C61"/>
                        </a:solidFill>
                        <a:effectLst/>
                      </a:endParaRPr>
                    </a:p>
                  </a:txBody>
                  <a:tcPr marL="70165" marR="70165" marT="35082" marB="35082" anchor="ctr">
                    <a:lnL w="12059" cap="flat" cmpd="sng" algn="ctr">
                      <a:solidFill>
                        <a:srgbClr val="000000"/>
                      </a:solidFill>
                      <a:prstDash val="solid"/>
                      <a:round/>
                      <a:headEnd type="none" w="med" len="med"/>
                      <a:tailEnd type="none" w="med" len="med"/>
                    </a:lnL>
                    <a:lnR w="12059" cap="flat" cmpd="sng" algn="ctr">
                      <a:solidFill>
                        <a:srgbClr val="000000"/>
                      </a:solidFill>
                      <a:prstDash val="solid"/>
                      <a:round/>
                      <a:headEnd type="none" w="med" len="med"/>
                      <a:tailEnd type="none" w="med" len="med"/>
                    </a:lnR>
                    <a:lnT w="12059" cap="flat" cmpd="sng" algn="ctr">
                      <a:solidFill>
                        <a:srgbClr val="000000"/>
                      </a:solidFill>
                      <a:prstDash val="solid"/>
                      <a:round/>
                      <a:headEnd type="none" w="med" len="med"/>
                      <a:tailEnd type="none" w="med" len="med"/>
                    </a:lnT>
                    <a:lnB w="12059" cap="flat" cmpd="sng" algn="ctr">
                      <a:solidFill>
                        <a:srgbClr val="000000"/>
                      </a:solidFill>
                      <a:prstDash val="solid"/>
                      <a:round/>
                      <a:headEnd type="none" w="med" len="med"/>
                      <a:tailEnd type="none" w="med" len="med"/>
                    </a:lnB>
                    <a:noFill/>
                  </a:tcPr>
                </a:tc>
                <a:tc>
                  <a:txBody>
                    <a:bodyPr/>
                    <a:lstStyle/>
                    <a:p>
                      <a:pPr algn="ctr" fontAlgn="base">
                        <a:lnSpc>
                          <a:spcPts val="975"/>
                        </a:lnSpc>
                      </a:pPr>
                      <a:r>
                        <a:rPr lang="en-GB" sz="800" b="1" i="0" u="none" strike="noStrike">
                          <a:solidFill>
                            <a:srgbClr val="000000"/>
                          </a:solidFill>
                          <a:effectLst/>
                          <a:latin typeface="Aptos Narrow" panose="020B0004020202020204" pitchFamily="34" charset="0"/>
                        </a:rPr>
                        <a:t>Risk Description</a:t>
                      </a:r>
                      <a:r>
                        <a:rPr lang="en-GB" sz="800" b="0" i="0">
                          <a:solidFill>
                            <a:srgbClr val="2E2C61"/>
                          </a:solidFill>
                          <a:effectLst/>
                          <a:latin typeface="Aptos Narrow" panose="020B0004020202020204" pitchFamily="34" charset="0"/>
                        </a:rPr>
                        <a:t>​</a:t>
                      </a:r>
                      <a:endParaRPr lang="en-GB" sz="800" b="0" i="0">
                        <a:solidFill>
                          <a:srgbClr val="2E2C61"/>
                        </a:solidFill>
                        <a:effectLst/>
                      </a:endParaRPr>
                    </a:p>
                  </a:txBody>
                  <a:tcPr marL="70165" marR="70165" marT="35082" marB="35082" anchor="ctr">
                    <a:lnL w="12059" cap="flat" cmpd="sng" algn="ctr">
                      <a:solidFill>
                        <a:srgbClr val="000000"/>
                      </a:solidFill>
                      <a:prstDash val="solid"/>
                      <a:round/>
                      <a:headEnd type="none" w="med" len="med"/>
                      <a:tailEnd type="none" w="med" len="med"/>
                    </a:lnL>
                    <a:lnR w="12700" cap="flat" cmpd="sng" algn="ctr">
                      <a:solidFill>
                        <a:srgbClr val="2E2C61"/>
                      </a:solidFill>
                      <a:prstDash val="solid"/>
                      <a:round/>
                      <a:headEnd type="none" w="med" len="med"/>
                      <a:tailEnd type="none" w="med" len="med"/>
                    </a:lnR>
                    <a:lnT w="12059" cap="flat" cmpd="sng" algn="ctr">
                      <a:solidFill>
                        <a:srgbClr val="000000"/>
                      </a:solidFill>
                      <a:prstDash val="solid"/>
                      <a:round/>
                      <a:headEnd type="none" w="med" len="med"/>
                      <a:tailEnd type="none" w="med" len="med"/>
                    </a:lnT>
                    <a:lnB w="12059" cap="flat" cmpd="sng" algn="ctr">
                      <a:solidFill>
                        <a:srgbClr val="000000"/>
                      </a:solidFill>
                      <a:prstDash val="solid"/>
                      <a:round/>
                      <a:headEnd type="none" w="med" len="med"/>
                      <a:tailEnd type="none" w="med" len="med"/>
                    </a:lnB>
                    <a:noFill/>
                  </a:tcPr>
                </a:tc>
                <a:tc>
                  <a:txBody>
                    <a:bodyPr/>
                    <a:lstStyle/>
                    <a:p>
                      <a:pPr algn="ctr" fontAlgn="base">
                        <a:lnSpc>
                          <a:spcPts val="975"/>
                        </a:lnSpc>
                      </a:pPr>
                      <a:r>
                        <a:rPr lang="en-GB" sz="800" b="1" i="0" u="none" strike="noStrike">
                          <a:solidFill>
                            <a:srgbClr val="000000"/>
                          </a:solidFill>
                          <a:effectLst/>
                          <a:latin typeface="Aptos Narrow" panose="020B0004020202020204" pitchFamily="34" charset="0"/>
                        </a:rPr>
                        <a:t>Actions completed </a:t>
                      </a:r>
                      <a:r>
                        <a:rPr lang="en-GB" sz="800" b="0" i="0">
                          <a:solidFill>
                            <a:srgbClr val="2E2C61"/>
                          </a:solidFill>
                          <a:effectLst/>
                          <a:latin typeface="Aptos Narrow" panose="020B0004020202020204" pitchFamily="34" charset="0"/>
                        </a:rPr>
                        <a:t>​</a:t>
                      </a:r>
                      <a:br>
                        <a:rPr lang="en-GB" sz="800" b="0" i="0">
                          <a:solidFill>
                            <a:srgbClr val="2E2C61"/>
                          </a:solidFill>
                          <a:effectLst/>
                          <a:latin typeface="Aptos Narrow" panose="020B0004020202020204" pitchFamily="34" charset="0"/>
                        </a:rPr>
                      </a:br>
                      <a:r>
                        <a:rPr lang="en-GB" sz="800" b="1" i="0" u="none" strike="noStrike">
                          <a:solidFill>
                            <a:srgbClr val="000000"/>
                          </a:solidFill>
                          <a:effectLst/>
                          <a:latin typeface="Aptos Narrow" panose="020B0004020202020204" pitchFamily="34" charset="0"/>
                        </a:rPr>
                        <a:t>&amp; current controls in place</a:t>
                      </a:r>
                      <a:r>
                        <a:rPr lang="en-GB" sz="800" b="0" i="0">
                          <a:solidFill>
                            <a:srgbClr val="2E2C61"/>
                          </a:solidFill>
                          <a:effectLst/>
                          <a:latin typeface="Aptos Narrow" panose="020B0004020202020204" pitchFamily="34" charset="0"/>
                        </a:rPr>
                        <a:t>​</a:t>
                      </a:r>
                      <a:endParaRPr lang="en-GB" sz="800" b="0" i="0">
                        <a:solidFill>
                          <a:srgbClr val="2E2C61"/>
                        </a:solidFill>
                        <a:effectLst/>
                      </a:endParaRPr>
                    </a:p>
                  </a:txBody>
                  <a:tcPr marL="70165" marR="70165" marT="35082" marB="35082" anchor="ctr">
                    <a:lnL w="12700" cap="flat" cmpd="sng" algn="ctr">
                      <a:solidFill>
                        <a:srgbClr val="2E2C61"/>
                      </a:solidFill>
                      <a:prstDash val="solid"/>
                      <a:round/>
                      <a:headEnd type="none" w="med" len="med"/>
                      <a:tailEnd type="none" w="med" len="med"/>
                    </a:lnL>
                    <a:lnR w="12059" cap="flat" cmpd="sng" algn="ctr">
                      <a:solidFill>
                        <a:srgbClr val="000000"/>
                      </a:solidFill>
                      <a:prstDash val="solid"/>
                      <a:round/>
                      <a:headEnd type="none" w="med" len="med"/>
                      <a:tailEnd type="none" w="med" len="med"/>
                    </a:lnR>
                    <a:lnT w="12059" cap="flat" cmpd="sng" algn="ctr">
                      <a:solidFill>
                        <a:srgbClr val="000000"/>
                      </a:solidFill>
                      <a:prstDash val="solid"/>
                      <a:round/>
                      <a:headEnd type="none" w="med" len="med"/>
                      <a:tailEnd type="none" w="med" len="med"/>
                    </a:lnT>
                    <a:lnB w="12059" cap="flat" cmpd="sng" algn="ctr">
                      <a:solidFill>
                        <a:srgbClr val="000000"/>
                      </a:solidFill>
                      <a:prstDash val="solid"/>
                      <a:round/>
                      <a:headEnd type="none" w="med" len="med"/>
                      <a:tailEnd type="none" w="med" len="med"/>
                    </a:lnB>
                    <a:noFill/>
                  </a:tcPr>
                </a:tc>
                <a:tc>
                  <a:txBody>
                    <a:bodyPr/>
                    <a:lstStyle/>
                    <a:p>
                      <a:pPr algn="ctr" fontAlgn="base">
                        <a:lnSpc>
                          <a:spcPts val="975"/>
                        </a:lnSpc>
                      </a:pPr>
                      <a:r>
                        <a:rPr lang="en-GB" sz="800" b="1" i="0" u="none" strike="noStrike">
                          <a:solidFill>
                            <a:srgbClr val="000000"/>
                          </a:solidFill>
                          <a:effectLst/>
                          <a:latin typeface="Aptos Narrow" panose="020B0004020202020204" pitchFamily="34" charset="0"/>
                        </a:rPr>
                        <a:t>Impact</a:t>
                      </a:r>
                      <a:r>
                        <a:rPr lang="en-GB" sz="800" b="0" i="0">
                          <a:solidFill>
                            <a:srgbClr val="2E2C61"/>
                          </a:solidFill>
                          <a:effectLst/>
                          <a:latin typeface="Aptos Narrow" panose="020B0004020202020204" pitchFamily="34" charset="0"/>
                        </a:rPr>
                        <a:t>​</a:t>
                      </a:r>
                      <a:endParaRPr lang="en-GB" sz="800" b="0" i="0">
                        <a:solidFill>
                          <a:srgbClr val="2E2C61"/>
                        </a:solidFill>
                        <a:effectLst/>
                      </a:endParaRPr>
                    </a:p>
                  </a:txBody>
                  <a:tcPr marL="70165" marR="70165" marT="35082" marB="35082" anchor="ctr">
                    <a:lnL w="12059" cap="flat" cmpd="sng" algn="ctr">
                      <a:solidFill>
                        <a:srgbClr val="000000"/>
                      </a:solidFill>
                      <a:prstDash val="solid"/>
                      <a:round/>
                      <a:headEnd type="none" w="med" len="med"/>
                      <a:tailEnd type="none" w="med" len="med"/>
                    </a:lnL>
                    <a:lnR w="12059" cap="flat" cmpd="sng" algn="ctr">
                      <a:solidFill>
                        <a:srgbClr val="000000"/>
                      </a:solidFill>
                      <a:prstDash val="solid"/>
                      <a:round/>
                      <a:headEnd type="none" w="med" len="med"/>
                      <a:tailEnd type="none" w="med" len="med"/>
                    </a:lnR>
                    <a:lnT w="12059" cap="flat" cmpd="sng" algn="ctr">
                      <a:solidFill>
                        <a:srgbClr val="000000"/>
                      </a:solidFill>
                      <a:prstDash val="solid"/>
                      <a:round/>
                      <a:headEnd type="none" w="med" len="med"/>
                      <a:tailEnd type="none" w="med" len="med"/>
                    </a:lnT>
                    <a:lnB w="12059" cap="flat" cmpd="sng" algn="ctr">
                      <a:solidFill>
                        <a:srgbClr val="000000"/>
                      </a:solidFill>
                      <a:prstDash val="solid"/>
                      <a:round/>
                      <a:headEnd type="none" w="med" len="med"/>
                      <a:tailEnd type="none" w="med" len="med"/>
                    </a:lnB>
                    <a:noFill/>
                  </a:tcPr>
                </a:tc>
                <a:tc>
                  <a:txBody>
                    <a:bodyPr/>
                    <a:lstStyle/>
                    <a:p>
                      <a:pPr algn="ctr" fontAlgn="base">
                        <a:lnSpc>
                          <a:spcPts val="975"/>
                        </a:lnSpc>
                      </a:pPr>
                      <a:r>
                        <a:rPr lang="en-GB" sz="800" b="1" i="0" u="none" strike="noStrike">
                          <a:solidFill>
                            <a:srgbClr val="000000"/>
                          </a:solidFill>
                          <a:effectLst/>
                          <a:latin typeface="Aptos Narrow" panose="020B0004020202020204" pitchFamily="34" charset="0"/>
                        </a:rPr>
                        <a:t>Probability</a:t>
                      </a:r>
                      <a:r>
                        <a:rPr lang="en-GB" sz="800" b="0" i="0">
                          <a:solidFill>
                            <a:srgbClr val="2E2C61"/>
                          </a:solidFill>
                          <a:effectLst/>
                          <a:latin typeface="Aptos Narrow" panose="020B0004020202020204" pitchFamily="34" charset="0"/>
                        </a:rPr>
                        <a:t>​</a:t>
                      </a:r>
                      <a:endParaRPr lang="en-GB" sz="800" b="0" i="0">
                        <a:solidFill>
                          <a:srgbClr val="2E2C61"/>
                        </a:solidFill>
                        <a:effectLst/>
                      </a:endParaRPr>
                    </a:p>
                  </a:txBody>
                  <a:tcPr marL="70165" marR="70165" marT="35082" marB="35082" anchor="ctr">
                    <a:lnL w="12059" cap="flat" cmpd="sng" algn="ctr">
                      <a:solidFill>
                        <a:srgbClr val="000000"/>
                      </a:solidFill>
                      <a:prstDash val="solid"/>
                      <a:round/>
                      <a:headEnd type="none" w="med" len="med"/>
                      <a:tailEnd type="none" w="med" len="med"/>
                    </a:lnL>
                    <a:lnR w="12059" cap="flat" cmpd="sng" algn="ctr">
                      <a:solidFill>
                        <a:srgbClr val="000000"/>
                      </a:solidFill>
                      <a:prstDash val="solid"/>
                      <a:round/>
                      <a:headEnd type="none" w="med" len="med"/>
                      <a:tailEnd type="none" w="med" len="med"/>
                    </a:lnR>
                    <a:lnT w="12059" cap="flat" cmpd="sng" algn="ctr">
                      <a:solidFill>
                        <a:srgbClr val="000000"/>
                      </a:solidFill>
                      <a:prstDash val="solid"/>
                      <a:round/>
                      <a:headEnd type="none" w="med" len="med"/>
                      <a:tailEnd type="none" w="med" len="med"/>
                    </a:lnT>
                    <a:lnB w="12059" cap="flat" cmpd="sng" algn="ctr">
                      <a:solidFill>
                        <a:srgbClr val="000000"/>
                      </a:solidFill>
                      <a:prstDash val="solid"/>
                      <a:round/>
                      <a:headEnd type="none" w="med" len="med"/>
                      <a:tailEnd type="none" w="med" len="med"/>
                    </a:lnB>
                    <a:noFill/>
                  </a:tcPr>
                </a:tc>
                <a:tc>
                  <a:txBody>
                    <a:bodyPr/>
                    <a:lstStyle/>
                    <a:p>
                      <a:pPr algn="ctr" fontAlgn="base">
                        <a:lnSpc>
                          <a:spcPts val="975"/>
                        </a:lnSpc>
                      </a:pPr>
                      <a:r>
                        <a:rPr lang="en-GB" sz="800" b="1" i="0" u="none" strike="noStrike">
                          <a:solidFill>
                            <a:srgbClr val="000000"/>
                          </a:solidFill>
                          <a:effectLst/>
                          <a:latin typeface="Aptos Narrow" panose="020B0004020202020204" pitchFamily="34" charset="0"/>
                        </a:rPr>
                        <a:t>Rating</a:t>
                      </a:r>
                      <a:r>
                        <a:rPr lang="en-GB" sz="800" b="0" i="0">
                          <a:solidFill>
                            <a:srgbClr val="2E2C61"/>
                          </a:solidFill>
                          <a:effectLst/>
                          <a:latin typeface="Aptos Narrow" panose="020B0004020202020204" pitchFamily="34" charset="0"/>
                        </a:rPr>
                        <a:t>​</a:t>
                      </a:r>
                      <a:endParaRPr lang="en-GB" sz="800" b="0" i="0">
                        <a:solidFill>
                          <a:srgbClr val="2E2C61"/>
                        </a:solidFill>
                        <a:effectLst/>
                      </a:endParaRPr>
                    </a:p>
                  </a:txBody>
                  <a:tcPr marL="70165" marR="70165" marT="35082" marB="35082" anchor="ctr">
                    <a:lnL w="12059" cap="flat" cmpd="sng" algn="ctr">
                      <a:solidFill>
                        <a:srgbClr val="000000"/>
                      </a:solidFill>
                      <a:prstDash val="solid"/>
                      <a:round/>
                      <a:headEnd type="none" w="med" len="med"/>
                      <a:tailEnd type="none" w="med" len="med"/>
                    </a:lnL>
                    <a:lnR w="12059" cap="flat" cmpd="sng" algn="ctr">
                      <a:solidFill>
                        <a:srgbClr val="000000"/>
                      </a:solidFill>
                      <a:prstDash val="solid"/>
                      <a:round/>
                      <a:headEnd type="none" w="med" len="med"/>
                      <a:tailEnd type="none" w="med" len="med"/>
                    </a:lnR>
                    <a:lnT w="12059" cap="flat" cmpd="sng" algn="ctr">
                      <a:solidFill>
                        <a:srgbClr val="000000"/>
                      </a:solidFill>
                      <a:prstDash val="solid"/>
                      <a:round/>
                      <a:headEnd type="none" w="med" len="med"/>
                      <a:tailEnd type="none" w="med" len="med"/>
                    </a:lnT>
                    <a:lnB w="12059" cap="flat" cmpd="sng" algn="ctr">
                      <a:solidFill>
                        <a:srgbClr val="000000"/>
                      </a:solidFill>
                      <a:prstDash val="solid"/>
                      <a:round/>
                      <a:headEnd type="none" w="med" len="med"/>
                      <a:tailEnd type="none" w="med" len="med"/>
                    </a:lnB>
                    <a:noFill/>
                  </a:tcPr>
                </a:tc>
                <a:tc>
                  <a:txBody>
                    <a:bodyPr/>
                    <a:lstStyle/>
                    <a:p>
                      <a:pPr algn="ctr" fontAlgn="base">
                        <a:lnSpc>
                          <a:spcPts val="975"/>
                        </a:lnSpc>
                      </a:pPr>
                      <a:r>
                        <a:rPr lang="en-GB" sz="800" b="1" i="0" u="none" strike="noStrike">
                          <a:solidFill>
                            <a:srgbClr val="000000"/>
                          </a:solidFill>
                          <a:effectLst/>
                          <a:latin typeface="Aptos Narrow" panose="020B0004020202020204" pitchFamily="34" charset="0"/>
                        </a:rPr>
                        <a:t>Next planned action</a:t>
                      </a:r>
                      <a:r>
                        <a:rPr lang="en-GB" sz="800" b="0" i="0">
                          <a:solidFill>
                            <a:srgbClr val="2E2C61"/>
                          </a:solidFill>
                          <a:effectLst/>
                          <a:latin typeface="Aptos Narrow" panose="020B0004020202020204" pitchFamily="34" charset="0"/>
                        </a:rPr>
                        <a:t>​</a:t>
                      </a:r>
                      <a:endParaRPr lang="en-GB" sz="800" b="0" i="0">
                        <a:solidFill>
                          <a:srgbClr val="2E2C61"/>
                        </a:solidFill>
                        <a:effectLst/>
                      </a:endParaRPr>
                    </a:p>
                  </a:txBody>
                  <a:tcPr marL="70165" marR="70165" marT="35082" marB="35082" anchor="ctr">
                    <a:lnL w="12059" cap="flat" cmpd="sng" algn="ctr">
                      <a:solidFill>
                        <a:srgbClr val="000000"/>
                      </a:solidFill>
                      <a:prstDash val="solid"/>
                      <a:round/>
                      <a:headEnd type="none" w="med" len="med"/>
                      <a:tailEnd type="none" w="med" len="med"/>
                    </a:lnL>
                    <a:lnR w="12059" cap="flat" cmpd="sng" algn="ctr">
                      <a:solidFill>
                        <a:srgbClr val="000000"/>
                      </a:solidFill>
                      <a:prstDash val="solid"/>
                      <a:round/>
                      <a:headEnd type="none" w="med" len="med"/>
                      <a:tailEnd type="none" w="med" len="med"/>
                    </a:lnR>
                    <a:lnT w="12059" cap="flat" cmpd="sng" algn="ctr">
                      <a:solidFill>
                        <a:srgbClr val="000000"/>
                      </a:solidFill>
                      <a:prstDash val="solid"/>
                      <a:round/>
                      <a:headEnd type="none" w="med" len="med"/>
                      <a:tailEnd type="none" w="med" len="med"/>
                    </a:lnT>
                    <a:lnB w="12059"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66227469"/>
                  </a:ext>
                </a:extLst>
              </a:tr>
              <a:tr h="499339">
                <a:tc>
                  <a:txBody>
                    <a:bodyPr/>
                    <a:lstStyle/>
                    <a:p>
                      <a:pPr algn="l" fontAlgn="base">
                        <a:lnSpc>
                          <a:spcPts val="975"/>
                        </a:lnSpc>
                      </a:pPr>
                      <a:r>
                        <a:rPr lang="en-GB" sz="800" b="0" i="0">
                          <a:solidFill>
                            <a:srgbClr val="2E2C61"/>
                          </a:solidFill>
                          <a:effectLst/>
                        </a:rPr>
                        <a:t>3</a:t>
                      </a:r>
                    </a:p>
                  </a:txBody>
                  <a:tcPr marL="70165" marR="70165" marT="35082" marB="35082" anchor="ctr">
                    <a:lnL w="12059" cap="flat" cmpd="sng" algn="ctr">
                      <a:solidFill>
                        <a:srgbClr val="000000"/>
                      </a:solidFill>
                      <a:prstDash val="solid"/>
                      <a:round/>
                      <a:headEnd type="none" w="med" len="med"/>
                      <a:tailEnd type="none" w="med" len="med"/>
                    </a:lnL>
                    <a:lnR w="12059" cap="flat" cmpd="sng" algn="ctr">
                      <a:solidFill>
                        <a:srgbClr val="000000"/>
                      </a:solidFill>
                      <a:prstDash val="solid"/>
                      <a:round/>
                      <a:headEnd type="none" w="med" len="med"/>
                      <a:tailEnd type="none" w="med" len="med"/>
                    </a:lnR>
                    <a:lnT w="12059" cap="flat" cmpd="sng" algn="ctr">
                      <a:solidFill>
                        <a:srgbClr val="000000"/>
                      </a:solidFill>
                      <a:prstDash val="solid"/>
                      <a:round/>
                      <a:headEnd type="none" w="med" len="med"/>
                      <a:tailEnd type="none" w="med" len="med"/>
                    </a:lnT>
                    <a:lnB w="12059" cap="flat" cmpd="sng" algn="ctr">
                      <a:solidFill>
                        <a:srgbClr val="000000"/>
                      </a:solidFill>
                      <a:prstDash val="solid"/>
                      <a:round/>
                      <a:headEnd type="none" w="med" len="med"/>
                      <a:tailEnd type="none" w="med" len="med"/>
                    </a:lnB>
                    <a:noFill/>
                  </a:tcPr>
                </a:tc>
                <a:tc>
                  <a:txBody>
                    <a:bodyPr/>
                    <a:lstStyle/>
                    <a:p>
                      <a:pPr algn="l" fontAlgn="base">
                        <a:lnSpc>
                          <a:spcPts val="975"/>
                        </a:lnSpc>
                      </a:pPr>
                      <a:r>
                        <a:rPr lang="en-GB" sz="800" b="0" i="0">
                          <a:solidFill>
                            <a:srgbClr val="2E2C61"/>
                          </a:solidFill>
                          <a:effectLst/>
                        </a:rPr>
                        <a:t>Technology choices</a:t>
                      </a:r>
                    </a:p>
                  </a:txBody>
                  <a:tcPr marL="70165" marR="70165" marT="35082" marB="35082">
                    <a:lnL w="12059" cap="flat" cmpd="sng" algn="ctr">
                      <a:solidFill>
                        <a:srgbClr val="000000"/>
                      </a:solidFill>
                      <a:prstDash val="solid"/>
                      <a:round/>
                      <a:headEnd type="none" w="med" len="med"/>
                      <a:tailEnd type="none" w="med" len="med"/>
                    </a:lnL>
                    <a:lnR w="12059" cap="flat" cmpd="sng" algn="ctr">
                      <a:solidFill>
                        <a:srgbClr val="000000"/>
                      </a:solidFill>
                      <a:prstDash val="solid"/>
                      <a:round/>
                      <a:headEnd type="none" w="med" len="med"/>
                      <a:tailEnd type="none" w="med" len="med"/>
                    </a:lnR>
                    <a:lnT w="12059" cap="flat" cmpd="sng" algn="ctr">
                      <a:solidFill>
                        <a:srgbClr val="000000"/>
                      </a:solidFill>
                      <a:prstDash val="solid"/>
                      <a:round/>
                      <a:headEnd type="none" w="med" len="med"/>
                      <a:tailEnd type="none" w="med" len="med"/>
                    </a:lnT>
                    <a:lnB w="12059" cap="flat" cmpd="sng" algn="ctr">
                      <a:solidFill>
                        <a:srgbClr val="000000"/>
                      </a:solidFill>
                      <a:prstDash val="solid"/>
                      <a:round/>
                      <a:headEnd type="none" w="med" len="med"/>
                      <a:tailEnd type="none" w="med" len="med"/>
                    </a:lnB>
                    <a:noFill/>
                  </a:tcPr>
                </a:tc>
                <a:tc>
                  <a:txBody>
                    <a:bodyPr/>
                    <a:lstStyle/>
                    <a:p>
                      <a:pPr algn="l" fontAlgn="base">
                        <a:lnSpc>
                          <a:spcPts val="975"/>
                        </a:lnSpc>
                      </a:pPr>
                      <a:r>
                        <a:rPr lang="en-GB" sz="800" b="0" i="0">
                          <a:solidFill>
                            <a:srgbClr val="2E2C61"/>
                          </a:solidFill>
                          <a:effectLst/>
                        </a:rPr>
                        <a:t>Technology is still in the development phase, and therefore may not be appropriate for the desired end specification. Failure to meet the ion beam specification parameters may lead to delivery failure.</a:t>
                      </a:r>
                    </a:p>
                  </a:txBody>
                  <a:tcPr marL="70165" marR="70165" marT="35082" marB="35082">
                    <a:lnL w="12059" cap="flat" cmpd="sng" algn="ctr">
                      <a:solidFill>
                        <a:srgbClr val="000000"/>
                      </a:solidFill>
                      <a:prstDash val="solid"/>
                      <a:round/>
                      <a:headEnd type="none" w="med" len="med"/>
                      <a:tailEnd type="none" w="med" len="med"/>
                    </a:lnL>
                    <a:lnR w="12059" cap="flat" cmpd="sng" algn="ctr">
                      <a:solidFill>
                        <a:srgbClr val="000000"/>
                      </a:solidFill>
                      <a:prstDash val="solid"/>
                      <a:round/>
                      <a:headEnd type="none" w="med" len="med"/>
                      <a:tailEnd type="none" w="med" len="med"/>
                    </a:lnR>
                    <a:lnT w="12059" cap="flat" cmpd="sng" algn="ctr">
                      <a:solidFill>
                        <a:srgbClr val="000000"/>
                      </a:solidFill>
                      <a:prstDash val="solid"/>
                      <a:round/>
                      <a:headEnd type="none" w="med" len="med"/>
                      <a:tailEnd type="none" w="med" len="med"/>
                    </a:lnT>
                    <a:lnB w="12059" cap="flat" cmpd="sng" algn="ctr">
                      <a:solidFill>
                        <a:srgbClr val="000000"/>
                      </a:solidFill>
                      <a:prstDash val="solid"/>
                      <a:round/>
                      <a:headEnd type="none" w="med" len="med"/>
                      <a:tailEnd type="none" w="med" len="med"/>
                    </a:lnB>
                    <a:noFill/>
                  </a:tcPr>
                </a:tc>
                <a:tc>
                  <a:txBody>
                    <a:bodyPr/>
                    <a:lstStyle/>
                    <a:p>
                      <a:pPr algn="l" fontAlgn="base">
                        <a:lnSpc>
                          <a:spcPts val="975"/>
                        </a:lnSpc>
                      </a:pPr>
                      <a:r>
                        <a:rPr lang="en-GB" sz="800" b="0" i="0" kern="1200">
                          <a:solidFill>
                            <a:schemeClr val="tx1"/>
                          </a:solidFill>
                          <a:effectLst/>
                          <a:latin typeface="+mn-lt"/>
                          <a:ea typeface="+mn-ea"/>
                          <a:cs typeface="+mn-cs"/>
                        </a:rPr>
                        <a:t>Work completed during PA1 has highlighted several issues with the original FFAG design, and addressed concerns around the Gabor Lens. Work will continue to address the concerns around the magnetic coils for the FFAG. Review meetings will be held at 6, 12 and 18 month intervals of the project to make informed decisions on the technology choice to carry forward into the TDR phase. </a:t>
                      </a:r>
                      <a:endParaRPr lang="en-GB" sz="800" b="0" i="0">
                        <a:solidFill>
                          <a:srgbClr val="2E2C61"/>
                        </a:solidFill>
                        <a:effectLst/>
                      </a:endParaRPr>
                    </a:p>
                  </a:txBody>
                  <a:tcPr marL="70165" marR="70165" marT="35082" marB="35082">
                    <a:lnL w="12059" cap="flat" cmpd="sng" algn="ctr">
                      <a:solidFill>
                        <a:srgbClr val="000000"/>
                      </a:solidFill>
                      <a:prstDash val="solid"/>
                      <a:round/>
                      <a:headEnd type="none" w="med" len="med"/>
                      <a:tailEnd type="none" w="med" len="med"/>
                    </a:lnL>
                    <a:lnR w="12059" cap="flat" cmpd="sng" algn="ctr">
                      <a:solidFill>
                        <a:srgbClr val="000000"/>
                      </a:solidFill>
                      <a:prstDash val="solid"/>
                      <a:round/>
                      <a:headEnd type="none" w="med" len="med"/>
                      <a:tailEnd type="none" w="med" len="med"/>
                    </a:lnR>
                    <a:lnT w="12059" cap="flat" cmpd="sng" algn="ctr">
                      <a:solidFill>
                        <a:srgbClr val="000000"/>
                      </a:solidFill>
                      <a:prstDash val="solid"/>
                      <a:round/>
                      <a:headEnd type="none" w="med" len="med"/>
                      <a:tailEnd type="none" w="med" len="med"/>
                    </a:lnT>
                    <a:lnB w="12059" cap="flat" cmpd="sng" algn="ctr">
                      <a:solidFill>
                        <a:srgbClr val="000000"/>
                      </a:solidFill>
                      <a:prstDash val="solid"/>
                      <a:round/>
                      <a:headEnd type="none" w="med" len="med"/>
                      <a:tailEnd type="none" w="med" len="med"/>
                    </a:lnB>
                    <a:noFill/>
                  </a:tcPr>
                </a:tc>
                <a:tc>
                  <a:txBody>
                    <a:bodyPr/>
                    <a:lstStyle/>
                    <a:p>
                      <a:pPr algn="l" fontAlgn="base">
                        <a:lnSpc>
                          <a:spcPts val="975"/>
                        </a:lnSpc>
                      </a:pPr>
                      <a:r>
                        <a:rPr lang="en-GB" sz="800" b="0" i="0">
                          <a:solidFill>
                            <a:srgbClr val="2E2C61"/>
                          </a:solidFill>
                          <a:effectLst/>
                        </a:rPr>
                        <a:t>Moderate</a:t>
                      </a:r>
                    </a:p>
                  </a:txBody>
                  <a:tcPr marL="70165" marR="70165" marT="35082" marB="35082">
                    <a:lnL w="12059" cap="flat" cmpd="sng" algn="ctr">
                      <a:solidFill>
                        <a:srgbClr val="000000"/>
                      </a:solidFill>
                      <a:prstDash val="solid"/>
                      <a:round/>
                      <a:headEnd type="none" w="med" len="med"/>
                      <a:tailEnd type="none" w="med" len="med"/>
                    </a:lnL>
                    <a:lnR w="12059" cap="flat" cmpd="sng" algn="ctr">
                      <a:solidFill>
                        <a:srgbClr val="000000"/>
                      </a:solidFill>
                      <a:prstDash val="solid"/>
                      <a:round/>
                      <a:headEnd type="none" w="med" len="med"/>
                      <a:tailEnd type="none" w="med" len="med"/>
                    </a:lnR>
                    <a:lnT w="12059" cap="flat" cmpd="sng" algn="ctr">
                      <a:solidFill>
                        <a:srgbClr val="000000"/>
                      </a:solidFill>
                      <a:prstDash val="solid"/>
                      <a:round/>
                      <a:headEnd type="none" w="med" len="med"/>
                      <a:tailEnd type="none" w="med" len="med"/>
                    </a:lnT>
                    <a:lnB w="12059" cap="flat" cmpd="sng" algn="ctr">
                      <a:solidFill>
                        <a:srgbClr val="000000"/>
                      </a:solidFill>
                      <a:prstDash val="solid"/>
                      <a:round/>
                      <a:headEnd type="none" w="med" len="med"/>
                      <a:tailEnd type="none" w="med" len="med"/>
                    </a:lnB>
                    <a:noFill/>
                  </a:tcPr>
                </a:tc>
                <a:tc>
                  <a:txBody>
                    <a:bodyPr/>
                    <a:lstStyle/>
                    <a:p>
                      <a:pPr algn="l" fontAlgn="base">
                        <a:lnSpc>
                          <a:spcPts val="975"/>
                        </a:lnSpc>
                      </a:pPr>
                      <a:r>
                        <a:rPr lang="en-GB" sz="800" b="0" i="0">
                          <a:solidFill>
                            <a:srgbClr val="2E2C61"/>
                          </a:solidFill>
                          <a:effectLst/>
                        </a:rPr>
                        <a:t>Likely</a:t>
                      </a:r>
                    </a:p>
                  </a:txBody>
                  <a:tcPr marL="70165" marR="70165" marT="35082" marB="35082">
                    <a:lnL w="12059" cap="flat" cmpd="sng" algn="ctr">
                      <a:solidFill>
                        <a:srgbClr val="000000"/>
                      </a:solidFill>
                      <a:prstDash val="solid"/>
                      <a:round/>
                      <a:headEnd type="none" w="med" len="med"/>
                      <a:tailEnd type="none" w="med" len="med"/>
                    </a:lnL>
                    <a:lnR w="12059" cap="flat" cmpd="sng" algn="ctr">
                      <a:solidFill>
                        <a:srgbClr val="000000"/>
                      </a:solidFill>
                      <a:prstDash val="solid"/>
                      <a:round/>
                      <a:headEnd type="none" w="med" len="med"/>
                      <a:tailEnd type="none" w="med" len="med"/>
                    </a:lnR>
                    <a:lnT w="12059" cap="flat" cmpd="sng" algn="ctr">
                      <a:solidFill>
                        <a:srgbClr val="000000"/>
                      </a:solidFill>
                      <a:prstDash val="solid"/>
                      <a:round/>
                      <a:headEnd type="none" w="med" len="med"/>
                      <a:tailEnd type="none" w="med" len="med"/>
                    </a:lnT>
                    <a:lnB w="12059" cap="flat" cmpd="sng" algn="ctr">
                      <a:solidFill>
                        <a:srgbClr val="000000"/>
                      </a:solidFill>
                      <a:prstDash val="solid"/>
                      <a:round/>
                      <a:headEnd type="none" w="med" len="med"/>
                      <a:tailEnd type="none" w="med" len="med"/>
                    </a:lnB>
                    <a:noFill/>
                  </a:tcPr>
                </a:tc>
                <a:tc>
                  <a:txBody>
                    <a:bodyPr/>
                    <a:lstStyle/>
                    <a:p>
                      <a:pPr algn="ctr" fontAlgn="base">
                        <a:lnSpc>
                          <a:spcPts val="975"/>
                        </a:lnSpc>
                      </a:pPr>
                      <a:r>
                        <a:rPr lang="en-GB" sz="800" b="0" i="0" u="none" strike="noStrike" kern="1200">
                          <a:solidFill>
                            <a:srgbClr val="9C5700"/>
                          </a:solidFill>
                          <a:effectLst/>
                          <a:latin typeface="Aptos Narrow" panose="020B0004020202020204" pitchFamily="34" charset="0"/>
                          <a:ea typeface="+mn-ea"/>
                          <a:cs typeface="+mn-cs"/>
                        </a:rPr>
                        <a:t>12</a:t>
                      </a:r>
                    </a:p>
                  </a:txBody>
                  <a:tcPr marL="70165" marR="70165" marT="35082" marB="35082">
                    <a:lnL w="12059" cap="flat" cmpd="sng" algn="ctr">
                      <a:solidFill>
                        <a:srgbClr val="000000"/>
                      </a:solidFill>
                      <a:prstDash val="solid"/>
                      <a:round/>
                      <a:headEnd type="none" w="med" len="med"/>
                      <a:tailEnd type="none" w="med" len="med"/>
                    </a:lnL>
                    <a:lnR w="12059" cap="flat" cmpd="sng" algn="ctr">
                      <a:solidFill>
                        <a:srgbClr val="000000"/>
                      </a:solidFill>
                      <a:prstDash val="solid"/>
                      <a:round/>
                      <a:headEnd type="none" w="med" len="med"/>
                      <a:tailEnd type="none" w="med" len="med"/>
                    </a:lnR>
                    <a:lnT w="12059" cap="flat" cmpd="sng" algn="ctr">
                      <a:solidFill>
                        <a:srgbClr val="000000"/>
                      </a:solidFill>
                      <a:prstDash val="solid"/>
                      <a:round/>
                      <a:headEnd type="none" w="med" len="med"/>
                      <a:tailEnd type="none" w="med" len="med"/>
                    </a:lnT>
                    <a:lnB w="12059" cap="flat" cmpd="sng" algn="ctr">
                      <a:solidFill>
                        <a:srgbClr val="000000"/>
                      </a:solidFill>
                      <a:prstDash val="solid"/>
                      <a:round/>
                      <a:headEnd type="none" w="med" len="med"/>
                      <a:tailEnd type="none" w="med" len="med"/>
                    </a:lnB>
                    <a:solidFill>
                      <a:srgbClr val="FFEB9C"/>
                    </a:solidFill>
                  </a:tcPr>
                </a:tc>
                <a:tc>
                  <a:txBody>
                    <a:bodyPr/>
                    <a:lstStyle/>
                    <a:p>
                      <a:pPr algn="l" fontAlgn="base">
                        <a:lnSpc>
                          <a:spcPts val="975"/>
                        </a:lnSpc>
                      </a:pPr>
                      <a:r>
                        <a:rPr lang="en-GB" sz="800" b="0" i="0" kern="1200">
                          <a:solidFill>
                            <a:schemeClr val="tx1"/>
                          </a:solidFill>
                          <a:effectLst/>
                          <a:latin typeface="+mn-lt"/>
                          <a:ea typeface="+mn-ea"/>
                          <a:cs typeface="+mn-cs"/>
                        </a:rPr>
                        <a:t>Simulate the proton and ion production from the target, capture and delivery line to the Fixed Field Accelerator (FFA), FFA and Gabor lenses. Conduct engineering design studies of the Target chamber, Gabor lenses and FFA. Consider alternative technology choices as a mitigation if specification or engineering solutions cannot be delivered in the project timescale.</a:t>
                      </a:r>
                      <a:endParaRPr lang="en-GB" sz="800" b="0" i="0">
                        <a:solidFill>
                          <a:srgbClr val="2E2C61"/>
                        </a:solidFill>
                        <a:effectLst/>
                      </a:endParaRPr>
                    </a:p>
                  </a:txBody>
                  <a:tcPr marL="70165" marR="70165" marT="35082" marB="35082">
                    <a:lnL w="12059" cap="flat" cmpd="sng" algn="ctr">
                      <a:solidFill>
                        <a:srgbClr val="000000"/>
                      </a:solidFill>
                      <a:prstDash val="solid"/>
                      <a:round/>
                      <a:headEnd type="none" w="med" len="med"/>
                      <a:tailEnd type="none" w="med" len="med"/>
                    </a:lnL>
                    <a:lnR w="12059" cap="flat" cmpd="sng" algn="ctr">
                      <a:solidFill>
                        <a:srgbClr val="000000"/>
                      </a:solidFill>
                      <a:prstDash val="solid"/>
                      <a:round/>
                      <a:headEnd type="none" w="med" len="med"/>
                      <a:tailEnd type="none" w="med" len="med"/>
                    </a:lnR>
                    <a:lnT w="12059" cap="flat" cmpd="sng" algn="ctr">
                      <a:solidFill>
                        <a:srgbClr val="000000"/>
                      </a:solidFill>
                      <a:prstDash val="solid"/>
                      <a:round/>
                      <a:headEnd type="none" w="med" len="med"/>
                      <a:tailEnd type="none" w="med" len="med"/>
                    </a:lnT>
                    <a:lnB w="12059"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72665555"/>
                  </a:ext>
                </a:extLst>
              </a:tr>
              <a:tr h="967933">
                <a:tc>
                  <a:txBody>
                    <a:bodyPr/>
                    <a:lstStyle/>
                    <a:p>
                      <a:pPr algn="l" fontAlgn="base">
                        <a:lnSpc>
                          <a:spcPts val="975"/>
                        </a:lnSpc>
                      </a:pPr>
                      <a:r>
                        <a:rPr lang="en-GB" sz="800" b="0" i="0">
                          <a:solidFill>
                            <a:srgbClr val="2E2C61"/>
                          </a:solidFill>
                          <a:effectLst/>
                        </a:rPr>
                        <a:t>8</a:t>
                      </a:r>
                    </a:p>
                  </a:txBody>
                  <a:tcPr marL="70165" marR="70165" marT="35082" marB="35082" anchor="ctr">
                    <a:lnL w="12059" cap="flat" cmpd="sng" algn="ctr">
                      <a:solidFill>
                        <a:srgbClr val="000000"/>
                      </a:solidFill>
                      <a:prstDash val="solid"/>
                      <a:round/>
                      <a:headEnd type="none" w="med" len="med"/>
                      <a:tailEnd type="none" w="med" len="med"/>
                    </a:lnL>
                    <a:lnR w="12059" cap="flat" cmpd="sng" algn="ctr">
                      <a:solidFill>
                        <a:srgbClr val="000000"/>
                      </a:solidFill>
                      <a:prstDash val="solid"/>
                      <a:round/>
                      <a:headEnd type="none" w="med" len="med"/>
                      <a:tailEnd type="none" w="med" len="med"/>
                    </a:lnR>
                    <a:lnT w="12059" cap="flat" cmpd="sng" algn="ctr">
                      <a:solidFill>
                        <a:srgbClr val="000000"/>
                      </a:solidFill>
                      <a:prstDash val="solid"/>
                      <a:round/>
                      <a:headEnd type="none" w="med" len="med"/>
                      <a:tailEnd type="none" w="med" len="med"/>
                    </a:lnT>
                    <a:lnB w="12059" cap="flat" cmpd="sng" algn="ctr">
                      <a:solidFill>
                        <a:srgbClr val="000000"/>
                      </a:solidFill>
                      <a:prstDash val="solid"/>
                      <a:round/>
                      <a:headEnd type="none" w="med" len="med"/>
                      <a:tailEnd type="none" w="med" len="med"/>
                    </a:lnB>
                    <a:noFill/>
                  </a:tcPr>
                </a:tc>
                <a:tc>
                  <a:txBody>
                    <a:bodyPr/>
                    <a:lstStyle/>
                    <a:p>
                      <a:pPr algn="l" fontAlgn="base">
                        <a:lnSpc>
                          <a:spcPts val="975"/>
                        </a:lnSpc>
                      </a:pPr>
                      <a:r>
                        <a:rPr lang="en-GB" sz="800" b="0" i="0">
                          <a:solidFill>
                            <a:srgbClr val="2E2C61"/>
                          </a:solidFill>
                          <a:effectLst/>
                        </a:rPr>
                        <a:t>Schedule</a:t>
                      </a:r>
                    </a:p>
                  </a:txBody>
                  <a:tcPr marL="70165" marR="70165" marT="35082" marB="35082">
                    <a:lnL w="12059" cap="flat" cmpd="sng" algn="ctr">
                      <a:solidFill>
                        <a:srgbClr val="000000"/>
                      </a:solidFill>
                      <a:prstDash val="solid"/>
                      <a:round/>
                      <a:headEnd type="none" w="med" len="med"/>
                      <a:tailEnd type="none" w="med" len="med"/>
                    </a:lnL>
                    <a:lnR w="12059" cap="flat" cmpd="sng" algn="ctr">
                      <a:solidFill>
                        <a:srgbClr val="000000"/>
                      </a:solidFill>
                      <a:prstDash val="solid"/>
                      <a:round/>
                      <a:headEnd type="none" w="med" len="med"/>
                      <a:tailEnd type="none" w="med" len="med"/>
                    </a:lnR>
                    <a:lnT w="12059" cap="flat" cmpd="sng" algn="ctr">
                      <a:solidFill>
                        <a:srgbClr val="000000"/>
                      </a:solidFill>
                      <a:prstDash val="solid"/>
                      <a:round/>
                      <a:headEnd type="none" w="med" len="med"/>
                      <a:tailEnd type="none" w="med" len="med"/>
                    </a:lnT>
                    <a:lnB w="12059" cap="flat" cmpd="sng" algn="ctr">
                      <a:solidFill>
                        <a:srgbClr val="000000"/>
                      </a:solidFill>
                      <a:prstDash val="solid"/>
                      <a:round/>
                      <a:headEnd type="none" w="med" len="med"/>
                      <a:tailEnd type="none" w="med" len="med"/>
                    </a:lnB>
                    <a:noFill/>
                  </a:tcPr>
                </a:tc>
                <a:tc>
                  <a:txBody>
                    <a:bodyPr/>
                    <a:lstStyle/>
                    <a:p>
                      <a:pPr algn="l" fontAlgn="base">
                        <a:lnSpc>
                          <a:spcPts val="975"/>
                        </a:lnSpc>
                      </a:pPr>
                      <a:r>
                        <a:rPr lang="en-GB" sz="800" b="0" i="0">
                          <a:solidFill>
                            <a:srgbClr val="2E2C61"/>
                          </a:solidFill>
                          <a:effectLst/>
                        </a:rPr>
                        <a:t>Poor project planning could lead to an overrun of estimated project timescale leading to late delivery.</a:t>
                      </a:r>
                    </a:p>
                  </a:txBody>
                  <a:tcPr marL="70165" marR="70165" marT="35082" marB="35082">
                    <a:lnL w="12059" cap="flat" cmpd="sng" algn="ctr">
                      <a:solidFill>
                        <a:srgbClr val="000000"/>
                      </a:solidFill>
                      <a:prstDash val="solid"/>
                      <a:round/>
                      <a:headEnd type="none" w="med" len="med"/>
                      <a:tailEnd type="none" w="med" len="med"/>
                    </a:lnL>
                    <a:lnR w="12059" cap="flat" cmpd="sng" algn="ctr">
                      <a:solidFill>
                        <a:srgbClr val="000000"/>
                      </a:solidFill>
                      <a:prstDash val="solid"/>
                      <a:round/>
                      <a:headEnd type="none" w="med" len="med"/>
                      <a:tailEnd type="none" w="med" len="med"/>
                    </a:lnR>
                    <a:lnT w="12059" cap="flat" cmpd="sng" algn="ctr">
                      <a:solidFill>
                        <a:srgbClr val="000000"/>
                      </a:solidFill>
                      <a:prstDash val="solid"/>
                      <a:round/>
                      <a:headEnd type="none" w="med" len="med"/>
                      <a:tailEnd type="none" w="med" len="med"/>
                    </a:lnT>
                    <a:lnB w="12059" cap="flat" cmpd="sng" algn="ctr">
                      <a:solidFill>
                        <a:srgbClr val="000000"/>
                      </a:solidFill>
                      <a:prstDash val="solid"/>
                      <a:round/>
                      <a:headEnd type="none" w="med" len="med"/>
                      <a:tailEnd type="none" w="med" len="med"/>
                    </a:lnB>
                    <a:noFill/>
                  </a:tcPr>
                </a:tc>
                <a:tc>
                  <a:txBody>
                    <a:bodyPr/>
                    <a:lstStyle/>
                    <a:p>
                      <a:pPr algn="l" fontAlgn="base">
                        <a:lnSpc>
                          <a:spcPts val="975"/>
                        </a:lnSpc>
                      </a:pPr>
                      <a:r>
                        <a:rPr lang="en-GB" sz="800" b="0" i="0" kern="1200">
                          <a:solidFill>
                            <a:schemeClr val="tx1"/>
                          </a:solidFill>
                          <a:effectLst/>
                          <a:latin typeface="+mn-lt"/>
                          <a:ea typeface="+mn-ea"/>
                          <a:cs typeface="+mn-cs"/>
                        </a:rPr>
                        <a:t>Develop a work breakdown structure and Gantt chart schedule containing resources against tasks, review gates, key milestones and critical path. Monitor and update the schedule during the project lifecycle and act when necessary to address issues to keep the project on track.</a:t>
                      </a:r>
                      <a:endParaRPr lang="en-GB" sz="800" b="0" i="0">
                        <a:solidFill>
                          <a:srgbClr val="2E2C61"/>
                        </a:solidFill>
                        <a:effectLst/>
                      </a:endParaRPr>
                    </a:p>
                  </a:txBody>
                  <a:tcPr marL="70165" marR="70165" marT="35082" marB="35082">
                    <a:lnL w="12059" cap="flat" cmpd="sng" algn="ctr">
                      <a:solidFill>
                        <a:srgbClr val="000000"/>
                      </a:solidFill>
                      <a:prstDash val="solid"/>
                      <a:round/>
                      <a:headEnd type="none" w="med" len="med"/>
                      <a:tailEnd type="none" w="med" len="med"/>
                    </a:lnL>
                    <a:lnR w="12059" cap="flat" cmpd="sng" algn="ctr">
                      <a:solidFill>
                        <a:srgbClr val="000000"/>
                      </a:solidFill>
                      <a:prstDash val="solid"/>
                      <a:round/>
                      <a:headEnd type="none" w="med" len="med"/>
                      <a:tailEnd type="none" w="med" len="med"/>
                    </a:lnR>
                    <a:lnT w="12059" cap="flat" cmpd="sng" algn="ctr">
                      <a:solidFill>
                        <a:srgbClr val="000000"/>
                      </a:solidFill>
                      <a:prstDash val="solid"/>
                      <a:round/>
                      <a:headEnd type="none" w="med" len="med"/>
                      <a:tailEnd type="none" w="med" len="med"/>
                    </a:lnT>
                    <a:lnB w="12059" cap="flat" cmpd="sng" algn="ctr">
                      <a:solidFill>
                        <a:srgbClr val="000000"/>
                      </a:solidFill>
                      <a:prstDash val="solid"/>
                      <a:round/>
                      <a:headEnd type="none" w="med" len="med"/>
                      <a:tailEnd type="none" w="med" len="med"/>
                    </a:lnB>
                    <a:noFill/>
                  </a:tcPr>
                </a:tc>
                <a:tc>
                  <a:txBody>
                    <a:bodyPr/>
                    <a:lstStyle/>
                    <a:p>
                      <a:pPr algn="l" fontAlgn="base">
                        <a:lnSpc>
                          <a:spcPts val="975"/>
                        </a:lnSpc>
                      </a:pPr>
                      <a:r>
                        <a:rPr lang="en-GB" sz="800" b="0" i="0">
                          <a:solidFill>
                            <a:srgbClr val="2E2C61"/>
                          </a:solidFill>
                          <a:effectLst/>
                        </a:rPr>
                        <a:t>High</a:t>
                      </a:r>
                    </a:p>
                  </a:txBody>
                  <a:tcPr marL="70165" marR="70165" marT="35082" marB="35082">
                    <a:lnL w="12059" cap="flat" cmpd="sng" algn="ctr">
                      <a:solidFill>
                        <a:srgbClr val="000000"/>
                      </a:solidFill>
                      <a:prstDash val="solid"/>
                      <a:round/>
                      <a:headEnd type="none" w="med" len="med"/>
                      <a:tailEnd type="none" w="med" len="med"/>
                    </a:lnL>
                    <a:lnR w="12059" cap="flat" cmpd="sng" algn="ctr">
                      <a:solidFill>
                        <a:srgbClr val="000000"/>
                      </a:solidFill>
                      <a:prstDash val="solid"/>
                      <a:round/>
                      <a:headEnd type="none" w="med" len="med"/>
                      <a:tailEnd type="none" w="med" len="med"/>
                    </a:lnR>
                    <a:lnT w="12059" cap="flat" cmpd="sng" algn="ctr">
                      <a:solidFill>
                        <a:srgbClr val="000000"/>
                      </a:solidFill>
                      <a:prstDash val="solid"/>
                      <a:round/>
                      <a:headEnd type="none" w="med" len="med"/>
                      <a:tailEnd type="none" w="med" len="med"/>
                    </a:lnT>
                    <a:lnB w="12059" cap="flat" cmpd="sng" algn="ctr">
                      <a:solidFill>
                        <a:srgbClr val="000000"/>
                      </a:solidFill>
                      <a:prstDash val="solid"/>
                      <a:round/>
                      <a:headEnd type="none" w="med" len="med"/>
                      <a:tailEnd type="none" w="med" len="med"/>
                    </a:lnB>
                    <a:noFill/>
                  </a:tcPr>
                </a:tc>
                <a:tc>
                  <a:txBody>
                    <a:bodyPr/>
                    <a:lstStyle/>
                    <a:p>
                      <a:pPr algn="l" fontAlgn="base">
                        <a:lnSpc>
                          <a:spcPts val="975"/>
                        </a:lnSpc>
                      </a:pPr>
                      <a:r>
                        <a:rPr lang="en-GB" sz="800" b="0" i="0">
                          <a:solidFill>
                            <a:srgbClr val="2E2C61"/>
                          </a:solidFill>
                          <a:effectLst/>
                        </a:rPr>
                        <a:t>Moderate</a:t>
                      </a:r>
                    </a:p>
                  </a:txBody>
                  <a:tcPr marL="70165" marR="70165" marT="35082" marB="35082">
                    <a:lnL w="12059" cap="flat" cmpd="sng" algn="ctr">
                      <a:solidFill>
                        <a:srgbClr val="000000"/>
                      </a:solidFill>
                      <a:prstDash val="solid"/>
                      <a:round/>
                      <a:headEnd type="none" w="med" len="med"/>
                      <a:tailEnd type="none" w="med" len="med"/>
                    </a:lnL>
                    <a:lnR w="12059" cap="flat" cmpd="sng" algn="ctr">
                      <a:solidFill>
                        <a:srgbClr val="000000"/>
                      </a:solidFill>
                      <a:prstDash val="solid"/>
                      <a:round/>
                      <a:headEnd type="none" w="med" len="med"/>
                      <a:tailEnd type="none" w="med" len="med"/>
                    </a:lnR>
                    <a:lnT w="12059" cap="flat" cmpd="sng" algn="ctr">
                      <a:solidFill>
                        <a:srgbClr val="000000"/>
                      </a:solidFill>
                      <a:prstDash val="solid"/>
                      <a:round/>
                      <a:headEnd type="none" w="med" len="med"/>
                      <a:tailEnd type="none" w="med" len="med"/>
                    </a:lnT>
                    <a:lnB w="12059" cap="flat" cmpd="sng" algn="ctr">
                      <a:solidFill>
                        <a:srgbClr val="000000"/>
                      </a:solidFill>
                      <a:prstDash val="solid"/>
                      <a:round/>
                      <a:headEnd type="none" w="med" len="med"/>
                      <a:tailEnd type="none" w="med" len="med"/>
                    </a:lnB>
                    <a:noFill/>
                  </a:tcPr>
                </a:tc>
                <a:tc>
                  <a:txBody>
                    <a:bodyPr/>
                    <a:lstStyle/>
                    <a:p>
                      <a:pPr algn="ctr" fontAlgn="base">
                        <a:lnSpc>
                          <a:spcPts val="975"/>
                        </a:lnSpc>
                      </a:pPr>
                      <a:r>
                        <a:rPr lang="en-GB" sz="800" b="0" i="0" u="none" strike="noStrike" kern="1200">
                          <a:solidFill>
                            <a:srgbClr val="9C5700"/>
                          </a:solidFill>
                          <a:effectLst/>
                          <a:latin typeface="Aptos Narrow" panose="020B0004020202020204" pitchFamily="34" charset="0"/>
                          <a:ea typeface="+mn-ea"/>
                          <a:cs typeface="+mn-cs"/>
                        </a:rPr>
                        <a:t>12</a:t>
                      </a:r>
                    </a:p>
                  </a:txBody>
                  <a:tcPr marL="70165" marR="70165" marT="35082" marB="35082">
                    <a:lnL w="12059" cap="flat" cmpd="sng" algn="ctr">
                      <a:solidFill>
                        <a:srgbClr val="000000"/>
                      </a:solidFill>
                      <a:prstDash val="solid"/>
                      <a:round/>
                      <a:headEnd type="none" w="med" len="med"/>
                      <a:tailEnd type="none" w="med" len="med"/>
                    </a:lnL>
                    <a:lnR w="12059" cap="flat" cmpd="sng" algn="ctr">
                      <a:solidFill>
                        <a:srgbClr val="000000"/>
                      </a:solidFill>
                      <a:prstDash val="solid"/>
                      <a:round/>
                      <a:headEnd type="none" w="med" len="med"/>
                      <a:tailEnd type="none" w="med" len="med"/>
                    </a:lnR>
                    <a:lnT w="12059" cap="flat" cmpd="sng" algn="ctr">
                      <a:solidFill>
                        <a:srgbClr val="000000"/>
                      </a:solidFill>
                      <a:prstDash val="solid"/>
                      <a:round/>
                      <a:headEnd type="none" w="med" len="med"/>
                      <a:tailEnd type="none" w="med" len="med"/>
                    </a:lnT>
                    <a:lnB w="12059" cap="flat" cmpd="sng" algn="ctr">
                      <a:solidFill>
                        <a:srgbClr val="000000"/>
                      </a:solidFill>
                      <a:prstDash val="solid"/>
                      <a:round/>
                      <a:headEnd type="none" w="med" len="med"/>
                      <a:tailEnd type="none" w="med" len="med"/>
                    </a:lnB>
                    <a:solidFill>
                      <a:srgbClr val="FFEB9C"/>
                    </a:solidFill>
                  </a:tcPr>
                </a:tc>
                <a:tc>
                  <a:txBody>
                    <a:bodyPr/>
                    <a:lstStyle/>
                    <a:p>
                      <a:r>
                        <a:rPr lang="en-GB" sz="800" b="0" i="0" kern="1200">
                          <a:solidFill>
                            <a:schemeClr val="tx1"/>
                          </a:solidFill>
                          <a:effectLst/>
                          <a:latin typeface="+mn-lt"/>
                          <a:ea typeface="+mn-ea"/>
                          <a:cs typeface="+mn-cs"/>
                        </a:rPr>
                        <a:t>Update 11/11/2024: The current project plan is based on having funding in place until 30/09/2027. Project plans now need to be adapted and refocused to deliver the project to a 'clean close' in the next six months. </a:t>
                      </a:r>
                    </a:p>
                    <a:p>
                      <a:br>
                        <a:rPr lang="en-GB" sz="800" b="0" i="0" kern="1200">
                          <a:solidFill>
                            <a:schemeClr val="tx1"/>
                          </a:solidFill>
                          <a:effectLst/>
                          <a:latin typeface="+mn-lt"/>
                          <a:ea typeface="+mn-ea"/>
                          <a:cs typeface="+mn-cs"/>
                        </a:rPr>
                      </a:br>
                      <a:endParaRPr lang="en-GB" sz="800" b="0" i="0" kern="1200">
                        <a:solidFill>
                          <a:schemeClr val="tx1"/>
                        </a:solidFill>
                        <a:effectLst/>
                        <a:latin typeface="+mn-lt"/>
                        <a:ea typeface="+mn-ea"/>
                        <a:cs typeface="+mn-cs"/>
                      </a:endParaRPr>
                    </a:p>
                    <a:p>
                      <a:r>
                        <a:rPr lang="en-GB" sz="800" b="0" i="0" kern="1200">
                          <a:solidFill>
                            <a:schemeClr val="tx1"/>
                          </a:solidFill>
                          <a:effectLst/>
                          <a:latin typeface="+mn-lt"/>
                          <a:ea typeface="+mn-ea"/>
                          <a:cs typeface="+mn-cs"/>
                        </a:rPr>
                        <a:t>Update 13/01/25: Adjusted project plan is under development. The IF have already indicated a no cost extension is possible to accommodate any delays in delivery.</a:t>
                      </a:r>
                    </a:p>
                    <a:p>
                      <a:pPr algn="l" fontAlgn="base">
                        <a:lnSpc>
                          <a:spcPts val="975"/>
                        </a:lnSpc>
                      </a:pPr>
                      <a:endParaRPr lang="en-GB" sz="800" b="0" i="0">
                        <a:solidFill>
                          <a:srgbClr val="2E2C61"/>
                        </a:solidFill>
                        <a:effectLst/>
                      </a:endParaRPr>
                    </a:p>
                  </a:txBody>
                  <a:tcPr marL="70165" marR="70165" marT="35082" marB="35082">
                    <a:lnL w="12059" cap="flat" cmpd="sng" algn="ctr">
                      <a:solidFill>
                        <a:srgbClr val="000000"/>
                      </a:solidFill>
                      <a:prstDash val="solid"/>
                      <a:round/>
                      <a:headEnd type="none" w="med" len="med"/>
                      <a:tailEnd type="none" w="med" len="med"/>
                    </a:lnL>
                    <a:lnR w="12059" cap="flat" cmpd="sng" algn="ctr">
                      <a:solidFill>
                        <a:srgbClr val="000000"/>
                      </a:solidFill>
                      <a:prstDash val="solid"/>
                      <a:round/>
                      <a:headEnd type="none" w="med" len="med"/>
                      <a:tailEnd type="none" w="med" len="med"/>
                    </a:lnR>
                    <a:lnT w="12059" cap="flat" cmpd="sng" algn="ctr">
                      <a:solidFill>
                        <a:srgbClr val="000000"/>
                      </a:solidFill>
                      <a:prstDash val="solid"/>
                      <a:round/>
                      <a:headEnd type="none" w="med" len="med"/>
                      <a:tailEnd type="none" w="med" len="med"/>
                    </a:lnT>
                    <a:lnB w="12059"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5166283"/>
                  </a:ext>
                </a:extLst>
              </a:tr>
              <a:tr h="611249">
                <a:tc>
                  <a:txBody>
                    <a:bodyPr/>
                    <a:lstStyle/>
                    <a:p>
                      <a:pPr algn="l" fontAlgn="base">
                        <a:lnSpc>
                          <a:spcPts val="975"/>
                        </a:lnSpc>
                      </a:pPr>
                      <a:r>
                        <a:rPr lang="en-GB" sz="800" b="0" i="0">
                          <a:solidFill>
                            <a:srgbClr val="2E2C61"/>
                          </a:solidFill>
                          <a:effectLst/>
                        </a:rPr>
                        <a:t>3</a:t>
                      </a:r>
                    </a:p>
                  </a:txBody>
                  <a:tcPr marL="70165" marR="70165" marT="35082" marB="35082" anchor="ctr">
                    <a:lnL w="12059" cap="flat" cmpd="sng" algn="ctr">
                      <a:solidFill>
                        <a:srgbClr val="000000"/>
                      </a:solidFill>
                      <a:prstDash val="solid"/>
                      <a:round/>
                      <a:headEnd type="none" w="med" len="med"/>
                      <a:tailEnd type="none" w="med" len="med"/>
                    </a:lnL>
                    <a:lnR w="12059" cap="flat" cmpd="sng" algn="ctr">
                      <a:solidFill>
                        <a:srgbClr val="000000"/>
                      </a:solidFill>
                      <a:prstDash val="solid"/>
                      <a:round/>
                      <a:headEnd type="none" w="med" len="med"/>
                      <a:tailEnd type="none" w="med" len="med"/>
                    </a:lnR>
                    <a:lnT w="12059" cap="flat" cmpd="sng" algn="ctr">
                      <a:solidFill>
                        <a:srgbClr val="000000"/>
                      </a:solidFill>
                      <a:prstDash val="solid"/>
                      <a:round/>
                      <a:headEnd type="none" w="med" len="med"/>
                      <a:tailEnd type="none" w="med" len="med"/>
                    </a:lnT>
                    <a:lnB w="12059" cap="flat" cmpd="sng" algn="ctr">
                      <a:solidFill>
                        <a:srgbClr val="000000"/>
                      </a:solidFill>
                      <a:prstDash val="solid"/>
                      <a:round/>
                      <a:headEnd type="none" w="med" len="med"/>
                      <a:tailEnd type="none" w="med" len="med"/>
                    </a:lnB>
                    <a:noFill/>
                  </a:tcPr>
                </a:tc>
                <a:tc>
                  <a:txBody>
                    <a:bodyPr/>
                    <a:lstStyle/>
                    <a:p>
                      <a:pPr algn="l" fontAlgn="base">
                        <a:lnSpc>
                          <a:spcPts val="975"/>
                        </a:lnSpc>
                      </a:pPr>
                      <a:r>
                        <a:rPr lang="en-GB" sz="800" b="0" i="0">
                          <a:solidFill>
                            <a:srgbClr val="2E2C61"/>
                          </a:solidFill>
                          <a:effectLst/>
                        </a:rPr>
                        <a:t>Project direction &amp; governance</a:t>
                      </a:r>
                    </a:p>
                  </a:txBody>
                  <a:tcPr marL="70165" marR="70165" marT="35082" marB="35082">
                    <a:lnL w="12059" cap="flat" cmpd="sng" algn="ctr">
                      <a:solidFill>
                        <a:srgbClr val="000000"/>
                      </a:solidFill>
                      <a:prstDash val="solid"/>
                      <a:round/>
                      <a:headEnd type="none" w="med" len="med"/>
                      <a:tailEnd type="none" w="med" len="med"/>
                    </a:lnL>
                    <a:lnR w="12059" cap="flat" cmpd="sng" algn="ctr">
                      <a:solidFill>
                        <a:srgbClr val="000000"/>
                      </a:solidFill>
                      <a:prstDash val="solid"/>
                      <a:round/>
                      <a:headEnd type="none" w="med" len="med"/>
                      <a:tailEnd type="none" w="med" len="med"/>
                    </a:lnR>
                    <a:lnT w="12059" cap="flat" cmpd="sng" algn="ctr">
                      <a:solidFill>
                        <a:srgbClr val="000000"/>
                      </a:solidFill>
                      <a:prstDash val="solid"/>
                      <a:round/>
                      <a:headEnd type="none" w="med" len="med"/>
                      <a:tailEnd type="none" w="med" len="med"/>
                    </a:lnT>
                    <a:lnB w="12059" cap="flat" cmpd="sng" algn="ctr">
                      <a:solidFill>
                        <a:srgbClr val="000000"/>
                      </a:solidFill>
                      <a:prstDash val="solid"/>
                      <a:round/>
                      <a:headEnd type="none" w="med" len="med"/>
                      <a:tailEnd type="none" w="med" len="med"/>
                    </a:lnB>
                    <a:noFill/>
                  </a:tcPr>
                </a:tc>
                <a:tc>
                  <a:txBody>
                    <a:bodyPr/>
                    <a:lstStyle/>
                    <a:p>
                      <a:pPr algn="l" fontAlgn="base">
                        <a:lnSpc>
                          <a:spcPts val="975"/>
                        </a:lnSpc>
                      </a:pPr>
                      <a:r>
                        <a:rPr lang="en-GB" sz="800" b="0" i="0">
                          <a:solidFill>
                            <a:srgbClr val="2E2C61"/>
                          </a:solidFill>
                          <a:effectLst/>
                        </a:rPr>
                        <a:t>Poor project governance and a lack of direction between collaborators could lead to disagreement, unclear aims or deliverables, unclear priorities and delays in decision making processes. This could create risk to project deliverables, poor delivery or withdrawal of </a:t>
                      </a:r>
                    </a:p>
                  </a:txBody>
                  <a:tcPr marL="70165" marR="70165" marT="35082" marB="35082">
                    <a:lnL w="12059" cap="flat" cmpd="sng" algn="ctr">
                      <a:solidFill>
                        <a:srgbClr val="000000"/>
                      </a:solidFill>
                      <a:prstDash val="solid"/>
                      <a:round/>
                      <a:headEnd type="none" w="med" len="med"/>
                      <a:tailEnd type="none" w="med" len="med"/>
                    </a:lnL>
                    <a:lnR w="12059" cap="flat" cmpd="sng" algn="ctr">
                      <a:solidFill>
                        <a:srgbClr val="000000"/>
                      </a:solidFill>
                      <a:prstDash val="solid"/>
                      <a:round/>
                      <a:headEnd type="none" w="med" len="med"/>
                      <a:tailEnd type="none" w="med" len="med"/>
                    </a:lnR>
                    <a:lnT w="12059" cap="flat" cmpd="sng" algn="ctr">
                      <a:solidFill>
                        <a:srgbClr val="000000"/>
                      </a:solidFill>
                      <a:prstDash val="solid"/>
                      <a:round/>
                      <a:headEnd type="none" w="med" len="med"/>
                      <a:tailEnd type="none" w="med" len="med"/>
                    </a:lnT>
                    <a:lnB w="12059" cap="flat" cmpd="sng" algn="ctr">
                      <a:solidFill>
                        <a:srgbClr val="000000"/>
                      </a:solidFill>
                      <a:prstDash val="solid"/>
                      <a:round/>
                      <a:headEnd type="none" w="med" len="med"/>
                      <a:tailEnd type="none" w="med" len="med"/>
                    </a:lnB>
                    <a:noFill/>
                  </a:tcPr>
                </a:tc>
                <a:tc>
                  <a:txBody>
                    <a:bodyPr/>
                    <a:lstStyle/>
                    <a:p>
                      <a:pPr algn="l" fontAlgn="base">
                        <a:lnSpc>
                          <a:spcPts val="975"/>
                        </a:lnSpc>
                      </a:pPr>
                      <a:r>
                        <a:rPr lang="en-GB" sz="800" b="0" i="0" kern="1200">
                          <a:solidFill>
                            <a:schemeClr val="tx1"/>
                          </a:solidFill>
                          <a:effectLst/>
                          <a:latin typeface="+mn-lt"/>
                          <a:ea typeface="+mn-ea"/>
                          <a:cs typeface="+mn-cs"/>
                        </a:rPr>
                        <a:t>Establish a community, advisory committee and project board to provide advice, senior project management and governance throughout the project lifecycle.</a:t>
                      </a:r>
                      <a:endParaRPr lang="en-GB" sz="800" b="0" i="0">
                        <a:solidFill>
                          <a:srgbClr val="2E2C61"/>
                        </a:solidFill>
                        <a:effectLst/>
                      </a:endParaRPr>
                    </a:p>
                  </a:txBody>
                  <a:tcPr marL="70165" marR="70165" marT="35082" marB="35082">
                    <a:lnL w="12059" cap="flat" cmpd="sng" algn="ctr">
                      <a:solidFill>
                        <a:srgbClr val="000000"/>
                      </a:solidFill>
                      <a:prstDash val="solid"/>
                      <a:round/>
                      <a:headEnd type="none" w="med" len="med"/>
                      <a:tailEnd type="none" w="med" len="med"/>
                    </a:lnL>
                    <a:lnR w="12059" cap="flat" cmpd="sng" algn="ctr">
                      <a:solidFill>
                        <a:srgbClr val="000000"/>
                      </a:solidFill>
                      <a:prstDash val="solid"/>
                      <a:round/>
                      <a:headEnd type="none" w="med" len="med"/>
                      <a:tailEnd type="none" w="med" len="med"/>
                    </a:lnR>
                    <a:lnT w="12059" cap="flat" cmpd="sng" algn="ctr">
                      <a:solidFill>
                        <a:srgbClr val="000000"/>
                      </a:solidFill>
                      <a:prstDash val="solid"/>
                      <a:round/>
                      <a:headEnd type="none" w="med" len="med"/>
                      <a:tailEnd type="none" w="med" len="med"/>
                    </a:lnT>
                    <a:lnB w="12059" cap="flat" cmpd="sng" algn="ctr">
                      <a:solidFill>
                        <a:srgbClr val="000000"/>
                      </a:solidFill>
                      <a:prstDash val="solid"/>
                      <a:round/>
                      <a:headEnd type="none" w="med" len="med"/>
                      <a:tailEnd type="none" w="med" len="med"/>
                    </a:lnB>
                    <a:noFill/>
                  </a:tcPr>
                </a:tc>
                <a:tc>
                  <a:txBody>
                    <a:bodyPr/>
                    <a:lstStyle/>
                    <a:p>
                      <a:pPr algn="l" fontAlgn="base">
                        <a:lnSpc>
                          <a:spcPts val="975"/>
                        </a:lnSpc>
                      </a:pPr>
                      <a:r>
                        <a:rPr lang="en-GB" sz="800" b="0" i="0">
                          <a:solidFill>
                            <a:srgbClr val="2E2C61"/>
                          </a:solidFill>
                          <a:effectLst/>
                        </a:rPr>
                        <a:t>Moderate</a:t>
                      </a:r>
                    </a:p>
                  </a:txBody>
                  <a:tcPr marL="70165" marR="70165" marT="35082" marB="35082">
                    <a:lnL w="12059" cap="flat" cmpd="sng" algn="ctr">
                      <a:solidFill>
                        <a:srgbClr val="000000"/>
                      </a:solidFill>
                      <a:prstDash val="solid"/>
                      <a:round/>
                      <a:headEnd type="none" w="med" len="med"/>
                      <a:tailEnd type="none" w="med" len="med"/>
                    </a:lnL>
                    <a:lnR w="12059" cap="flat" cmpd="sng" algn="ctr">
                      <a:solidFill>
                        <a:srgbClr val="000000"/>
                      </a:solidFill>
                      <a:prstDash val="solid"/>
                      <a:round/>
                      <a:headEnd type="none" w="med" len="med"/>
                      <a:tailEnd type="none" w="med" len="med"/>
                    </a:lnR>
                    <a:lnT w="12059" cap="flat" cmpd="sng" algn="ctr">
                      <a:solidFill>
                        <a:srgbClr val="000000"/>
                      </a:solidFill>
                      <a:prstDash val="solid"/>
                      <a:round/>
                      <a:headEnd type="none" w="med" len="med"/>
                      <a:tailEnd type="none" w="med" len="med"/>
                    </a:lnT>
                    <a:lnB w="12059" cap="flat" cmpd="sng" algn="ctr">
                      <a:solidFill>
                        <a:srgbClr val="000000"/>
                      </a:solidFill>
                      <a:prstDash val="solid"/>
                      <a:round/>
                      <a:headEnd type="none" w="med" len="med"/>
                      <a:tailEnd type="none" w="med" len="med"/>
                    </a:lnB>
                    <a:noFill/>
                  </a:tcPr>
                </a:tc>
                <a:tc>
                  <a:txBody>
                    <a:bodyPr/>
                    <a:lstStyle/>
                    <a:p>
                      <a:pPr algn="l" fontAlgn="base">
                        <a:lnSpc>
                          <a:spcPts val="975"/>
                        </a:lnSpc>
                      </a:pPr>
                      <a:r>
                        <a:rPr lang="en-GB" sz="800" b="0" i="0">
                          <a:solidFill>
                            <a:srgbClr val="2E2C61"/>
                          </a:solidFill>
                          <a:effectLst/>
                        </a:rPr>
                        <a:t>Moderate</a:t>
                      </a:r>
                    </a:p>
                  </a:txBody>
                  <a:tcPr marL="70165" marR="70165" marT="35082" marB="35082">
                    <a:lnL w="12059" cap="flat" cmpd="sng" algn="ctr">
                      <a:solidFill>
                        <a:srgbClr val="000000"/>
                      </a:solidFill>
                      <a:prstDash val="solid"/>
                      <a:round/>
                      <a:headEnd type="none" w="med" len="med"/>
                      <a:tailEnd type="none" w="med" len="med"/>
                    </a:lnL>
                    <a:lnR w="12059" cap="flat" cmpd="sng" algn="ctr">
                      <a:solidFill>
                        <a:srgbClr val="000000"/>
                      </a:solidFill>
                      <a:prstDash val="solid"/>
                      <a:round/>
                      <a:headEnd type="none" w="med" len="med"/>
                      <a:tailEnd type="none" w="med" len="med"/>
                    </a:lnR>
                    <a:lnT w="12059" cap="flat" cmpd="sng" algn="ctr">
                      <a:solidFill>
                        <a:srgbClr val="000000"/>
                      </a:solidFill>
                      <a:prstDash val="solid"/>
                      <a:round/>
                      <a:headEnd type="none" w="med" len="med"/>
                      <a:tailEnd type="none" w="med" len="med"/>
                    </a:lnT>
                    <a:lnB w="12059" cap="flat" cmpd="sng" algn="ctr">
                      <a:solidFill>
                        <a:srgbClr val="000000"/>
                      </a:solidFill>
                      <a:prstDash val="solid"/>
                      <a:round/>
                      <a:headEnd type="none" w="med" len="med"/>
                      <a:tailEnd type="none" w="med" len="med"/>
                    </a:lnB>
                    <a:noFill/>
                  </a:tcPr>
                </a:tc>
                <a:tc>
                  <a:txBody>
                    <a:bodyPr/>
                    <a:lstStyle/>
                    <a:p>
                      <a:pPr algn="ctr" fontAlgn="base">
                        <a:lnSpc>
                          <a:spcPts val="975"/>
                        </a:lnSpc>
                      </a:pPr>
                      <a:r>
                        <a:rPr lang="en-GB" sz="800" b="0" i="0" u="none" strike="noStrike" kern="1200">
                          <a:solidFill>
                            <a:srgbClr val="9C5700"/>
                          </a:solidFill>
                          <a:effectLst/>
                          <a:latin typeface="Aptos Narrow" panose="020B0004020202020204" pitchFamily="34" charset="0"/>
                          <a:ea typeface="+mn-ea"/>
                          <a:cs typeface="+mn-cs"/>
                        </a:rPr>
                        <a:t>9</a:t>
                      </a:r>
                    </a:p>
                  </a:txBody>
                  <a:tcPr marL="70165" marR="70165" marT="35082" marB="35082">
                    <a:lnL w="12059" cap="flat" cmpd="sng" algn="ctr">
                      <a:solidFill>
                        <a:srgbClr val="000000"/>
                      </a:solidFill>
                      <a:prstDash val="solid"/>
                      <a:round/>
                      <a:headEnd type="none" w="med" len="med"/>
                      <a:tailEnd type="none" w="med" len="med"/>
                    </a:lnL>
                    <a:lnR w="12059" cap="flat" cmpd="sng" algn="ctr">
                      <a:solidFill>
                        <a:srgbClr val="000000"/>
                      </a:solidFill>
                      <a:prstDash val="solid"/>
                      <a:round/>
                      <a:headEnd type="none" w="med" len="med"/>
                      <a:tailEnd type="none" w="med" len="med"/>
                    </a:lnR>
                    <a:lnT w="12059" cap="flat" cmpd="sng" algn="ctr">
                      <a:solidFill>
                        <a:srgbClr val="000000"/>
                      </a:solidFill>
                      <a:prstDash val="solid"/>
                      <a:round/>
                      <a:headEnd type="none" w="med" len="med"/>
                      <a:tailEnd type="none" w="med" len="med"/>
                    </a:lnT>
                    <a:lnB w="12059" cap="flat" cmpd="sng" algn="ctr">
                      <a:solidFill>
                        <a:srgbClr val="000000"/>
                      </a:solidFill>
                      <a:prstDash val="solid"/>
                      <a:round/>
                      <a:headEnd type="none" w="med" len="med"/>
                      <a:tailEnd type="none" w="med" len="med"/>
                    </a:lnB>
                    <a:solidFill>
                      <a:srgbClr val="FFEB9C"/>
                    </a:solidFill>
                  </a:tcPr>
                </a:tc>
                <a:tc>
                  <a:txBody>
                    <a:bodyPr/>
                    <a:lstStyle/>
                    <a:p>
                      <a:r>
                        <a:rPr lang="en-GB" sz="800" b="0" i="0" kern="1200">
                          <a:solidFill>
                            <a:schemeClr val="tx1"/>
                          </a:solidFill>
                          <a:effectLst/>
                          <a:latin typeface="+mn-lt"/>
                          <a:ea typeface="+mn-ea"/>
                          <a:cs typeface="+mn-cs"/>
                        </a:rPr>
                        <a:t>STFC team have been invited to the LhARA project board and executive board and actively participate. </a:t>
                      </a:r>
                    </a:p>
                    <a:p>
                      <a:br>
                        <a:rPr lang="en-GB" sz="800" b="0" i="0" kern="1200">
                          <a:solidFill>
                            <a:schemeClr val="tx1"/>
                          </a:solidFill>
                          <a:effectLst/>
                          <a:latin typeface="+mn-lt"/>
                          <a:ea typeface="+mn-ea"/>
                          <a:cs typeface="+mn-cs"/>
                        </a:rPr>
                      </a:br>
                      <a:endParaRPr lang="en-GB" sz="800" b="0" i="0" kern="1200">
                        <a:solidFill>
                          <a:schemeClr val="tx1"/>
                        </a:solidFill>
                        <a:effectLst/>
                        <a:latin typeface="+mn-lt"/>
                        <a:ea typeface="+mn-ea"/>
                        <a:cs typeface="+mn-cs"/>
                      </a:endParaRPr>
                    </a:p>
                    <a:p>
                      <a:r>
                        <a:rPr lang="en-GB" sz="800" b="0" i="0" kern="1200" err="1">
                          <a:solidFill>
                            <a:schemeClr val="tx1"/>
                          </a:solidFill>
                          <a:effectLst/>
                          <a:latin typeface="+mn-lt"/>
                          <a:ea typeface="+mn-ea"/>
                          <a:cs typeface="+mn-cs"/>
                        </a:rPr>
                        <a:t>Udpate</a:t>
                      </a:r>
                      <a:r>
                        <a:rPr lang="en-GB" sz="800" b="0" i="0" kern="1200">
                          <a:solidFill>
                            <a:schemeClr val="tx1"/>
                          </a:solidFill>
                          <a:effectLst/>
                          <a:latin typeface="+mn-lt"/>
                          <a:ea typeface="+mn-ea"/>
                          <a:cs typeface="+mn-cs"/>
                        </a:rPr>
                        <a:t> 13/01/25: Project direction has shifted in light of new funding, therefore governance has altered slightly to accommodate these changes. </a:t>
                      </a:r>
                    </a:p>
                    <a:p>
                      <a:pPr algn="l" fontAlgn="base">
                        <a:lnSpc>
                          <a:spcPts val="975"/>
                        </a:lnSpc>
                      </a:pPr>
                      <a:endParaRPr lang="en-GB" sz="800" b="0" i="0">
                        <a:solidFill>
                          <a:srgbClr val="2E2C61"/>
                        </a:solidFill>
                        <a:effectLst/>
                      </a:endParaRPr>
                    </a:p>
                  </a:txBody>
                  <a:tcPr marL="70165" marR="70165" marT="35082" marB="35082">
                    <a:lnL w="12059" cap="flat" cmpd="sng" algn="ctr">
                      <a:solidFill>
                        <a:srgbClr val="000000"/>
                      </a:solidFill>
                      <a:prstDash val="solid"/>
                      <a:round/>
                      <a:headEnd type="none" w="med" len="med"/>
                      <a:tailEnd type="none" w="med" len="med"/>
                    </a:lnL>
                    <a:lnR w="12059" cap="flat" cmpd="sng" algn="ctr">
                      <a:solidFill>
                        <a:srgbClr val="000000"/>
                      </a:solidFill>
                      <a:prstDash val="solid"/>
                      <a:round/>
                      <a:headEnd type="none" w="med" len="med"/>
                      <a:tailEnd type="none" w="med" len="med"/>
                    </a:lnR>
                    <a:lnT w="12059" cap="flat" cmpd="sng" algn="ctr">
                      <a:solidFill>
                        <a:srgbClr val="000000"/>
                      </a:solidFill>
                      <a:prstDash val="solid"/>
                      <a:round/>
                      <a:headEnd type="none" w="med" len="med"/>
                      <a:tailEnd type="none" w="med" len="med"/>
                    </a:lnT>
                    <a:lnB w="12059"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69130553"/>
                  </a:ext>
                </a:extLst>
              </a:tr>
              <a:tr h="946979">
                <a:tc>
                  <a:txBody>
                    <a:bodyPr/>
                    <a:lstStyle/>
                    <a:p>
                      <a:pPr algn="l" fontAlgn="base">
                        <a:lnSpc>
                          <a:spcPts val="975"/>
                        </a:lnSpc>
                      </a:pPr>
                      <a:r>
                        <a:rPr lang="en-GB" sz="800" b="0" i="0">
                          <a:solidFill>
                            <a:srgbClr val="2E2C61"/>
                          </a:solidFill>
                          <a:effectLst/>
                        </a:rPr>
                        <a:t>5</a:t>
                      </a:r>
                    </a:p>
                  </a:txBody>
                  <a:tcPr marL="70165" marR="70165" marT="35082" marB="35082" anchor="ctr">
                    <a:lnL w="12059" cap="flat" cmpd="sng" algn="ctr">
                      <a:solidFill>
                        <a:srgbClr val="000000"/>
                      </a:solidFill>
                      <a:prstDash val="solid"/>
                      <a:round/>
                      <a:headEnd type="none" w="med" len="med"/>
                      <a:tailEnd type="none" w="med" len="med"/>
                    </a:lnL>
                    <a:lnR w="12059" cap="flat" cmpd="sng" algn="ctr">
                      <a:solidFill>
                        <a:srgbClr val="000000"/>
                      </a:solidFill>
                      <a:prstDash val="solid"/>
                      <a:round/>
                      <a:headEnd type="none" w="med" len="med"/>
                      <a:tailEnd type="none" w="med" len="med"/>
                    </a:lnR>
                    <a:lnT w="12059" cap="flat" cmpd="sng" algn="ctr">
                      <a:solidFill>
                        <a:srgbClr val="000000"/>
                      </a:solidFill>
                      <a:prstDash val="solid"/>
                      <a:round/>
                      <a:headEnd type="none" w="med" len="med"/>
                      <a:tailEnd type="none" w="med" len="med"/>
                    </a:lnT>
                    <a:lnB w="12059" cap="flat" cmpd="sng" algn="ctr">
                      <a:solidFill>
                        <a:srgbClr val="000000"/>
                      </a:solidFill>
                      <a:prstDash val="solid"/>
                      <a:round/>
                      <a:headEnd type="none" w="med" len="med"/>
                      <a:tailEnd type="none" w="med" len="med"/>
                    </a:lnB>
                    <a:noFill/>
                  </a:tcPr>
                </a:tc>
                <a:tc>
                  <a:txBody>
                    <a:bodyPr/>
                    <a:lstStyle/>
                    <a:p>
                      <a:pPr algn="l" fontAlgn="base">
                        <a:lnSpc>
                          <a:spcPts val="975"/>
                        </a:lnSpc>
                      </a:pPr>
                      <a:r>
                        <a:rPr lang="en-GB" sz="800" b="0" i="0">
                          <a:solidFill>
                            <a:srgbClr val="2E2C61"/>
                          </a:solidFill>
                          <a:effectLst/>
                        </a:rPr>
                        <a:t>Key specialist staff</a:t>
                      </a:r>
                    </a:p>
                  </a:txBody>
                  <a:tcPr marL="70165" marR="70165" marT="35082" marB="35082">
                    <a:lnL w="12059" cap="flat" cmpd="sng" algn="ctr">
                      <a:solidFill>
                        <a:srgbClr val="000000"/>
                      </a:solidFill>
                      <a:prstDash val="solid"/>
                      <a:round/>
                      <a:headEnd type="none" w="med" len="med"/>
                      <a:tailEnd type="none" w="med" len="med"/>
                    </a:lnL>
                    <a:lnR w="12059" cap="flat" cmpd="sng" algn="ctr">
                      <a:solidFill>
                        <a:srgbClr val="000000"/>
                      </a:solidFill>
                      <a:prstDash val="solid"/>
                      <a:round/>
                      <a:headEnd type="none" w="med" len="med"/>
                      <a:tailEnd type="none" w="med" len="med"/>
                    </a:lnR>
                    <a:lnT w="12059" cap="flat" cmpd="sng" algn="ctr">
                      <a:solidFill>
                        <a:srgbClr val="000000"/>
                      </a:solidFill>
                      <a:prstDash val="solid"/>
                      <a:round/>
                      <a:headEnd type="none" w="med" len="med"/>
                      <a:tailEnd type="none" w="med" len="med"/>
                    </a:lnT>
                    <a:lnB w="12059" cap="flat" cmpd="sng" algn="ctr">
                      <a:solidFill>
                        <a:srgbClr val="000000"/>
                      </a:solidFill>
                      <a:prstDash val="solid"/>
                      <a:round/>
                      <a:headEnd type="none" w="med" len="med"/>
                      <a:tailEnd type="none" w="med" len="med"/>
                    </a:lnB>
                    <a:noFill/>
                  </a:tcPr>
                </a:tc>
                <a:tc>
                  <a:txBody>
                    <a:bodyPr/>
                    <a:lstStyle/>
                    <a:p>
                      <a:pPr algn="l" fontAlgn="base">
                        <a:lnSpc>
                          <a:spcPts val="975"/>
                        </a:lnSpc>
                      </a:pPr>
                      <a:r>
                        <a:rPr lang="en-GB" sz="800" b="0" i="0">
                          <a:solidFill>
                            <a:srgbClr val="2E2C61"/>
                          </a:solidFill>
                          <a:effectLst/>
                        </a:rPr>
                        <a:t>Key staff are working across several projects and may be unable to provide the time required to support the project. Could lead to significant delays or potential failure to deliver.</a:t>
                      </a:r>
                    </a:p>
                  </a:txBody>
                  <a:tcPr marL="70165" marR="70165" marT="35082" marB="35082">
                    <a:lnL w="12059" cap="flat" cmpd="sng" algn="ctr">
                      <a:solidFill>
                        <a:srgbClr val="000000"/>
                      </a:solidFill>
                      <a:prstDash val="solid"/>
                      <a:round/>
                      <a:headEnd type="none" w="med" len="med"/>
                      <a:tailEnd type="none" w="med" len="med"/>
                    </a:lnL>
                    <a:lnR w="12059" cap="flat" cmpd="sng" algn="ctr">
                      <a:solidFill>
                        <a:srgbClr val="000000"/>
                      </a:solidFill>
                      <a:prstDash val="solid"/>
                      <a:round/>
                      <a:headEnd type="none" w="med" len="med"/>
                      <a:tailEnd type="none" w="med" len="med"/>
                    </a:lnR>
                    <a:lnT w="12059" cap="flat" cmpd="sng" algn="ctr">
                      <a:solidFill>
                        <a:srgbClr val="000000"/>
                      </a:solidFill>
                      <a:prstDash val="solid"/>
                      <a:round/>
                      <a:headEnd type="none" w="med" len="med"/>
                      <a:tailEnd type="none" w="med" len="med"/>
                    </a:lnT>
                    <a:lnB w="12059" cap="flat" cmpd="sng" algn="ctr">
                      <a:solidFill>
                        <a:srgbClr val="000000"/>
                      </a:solidFill>
                      <a:prstDash val="solid"/>
                      <a:round/>
                      <a:headEnd type="none" w="med" len="med"/>
                      <a:tailEnd type="none" w="med" len="med"/>
                    </a:lnB>
                    <a:noFill/>
                  </a:tcPr>
                </a:tc>
                <a:tc>
                  <a:txBody>
                    <a:bodyPr/>
                    <a:lstStyle/>
                    <a:p>
                      <a:pPr algn="l" fontAlgn="base">
                        <a:lnSpc>
                          <a:spcPts val="975"/>
                        </a:lnSpc>
                      </a:pPr>
                      <a:r>
                        <a:rPr lang="en-GB" sz="800" b="0" i="0" kern="1200">
                          <a:solidFill>
                            <a:schemeClr val="tx1"/>
                          </a:solidFill>
                          <a:effectLst/>
                          <a:latin typeface="+mn-lt"/>
                          <a:ea typeface="+mn-ea"/>
                          <a:cs typeface="+mn-cs"/>
                        </a:rPr>
                        <a:t>Identify potential single point failure risks, implement cover and succession planning where appropriate. </a:t>
                      </a:r>
                      <a:endParaRPr lang="en-GB" sz="800" b="0" i="0">
                        <a:solidFill>
                          <a:srgbClr val="2E2C61"/>
                        </a:solidFill>
                        <a:effectLst/>
                      </a:endParaRPr>
                    </a:p>
                  </a:txBody>
                  <a:tcPr marL="70165" marR="70165" marT="35082" marB="35082">
                    <a:lnL w="12059" cap="flat" cmpd="sng" algn="ctr">
                      <a:solidFill>
                        <a:srgbClr val="000000"/>
                      </a:solidFill>
                      <a:prstDash val="solid"/>
                      <a:round/>
                      <a:headEnd type="none" w="med" len="med"/>
                      <a:tailEnd type="none" w="med" len="med"/>
                    </a:lnL>
                    <a:lnR w="12059" cap="flat" cmpd="sng" algn="ctr">
                      <a:solidFill>
                        <a:srgbClr val="000000"/>
                      </a:solidFill>
                      <a:prstDash val="solid"/>
                      <a:round/>
                      <a:headEnd type="none" w="med" len="med"/>
                      <a:tailEnd type="none" w="med" len="med"/>
                    </a:lnR>
                    <a:lnT w="12059" cap="flat" cmpd="sng" algn="ctr">
                      <a:solidFill>
                        <a:srgbClr val="000000"/>
                      </a:solidFill>
                      <a:prstDash val="solid"/>
                      <a:round/>
                      <a:headEnd type="none" w="med" len="med"/>
                      <a:tailEnd type="none" w="med" len="med"/>
                    </a:lnT>
                    <a:lnB w="12059" cap="flat" cmpd="sng" algn="ctr">
                      <a:solidFill>
                        <a:srgbClr val="000000"/>
                      </a:solidFill>
                      <a:prstDash val="solid"/>
                      <a:round/>
                      <a:headEnd type="none" w="med" len="med"/>
                      <a:tailEnd type="none" w="med" len="med"/>
                    </a:lnB>
                    <a:noFill/>
                  </a:tcPr>
                </a:tc>
                <a:tc>
                  <a:txBody>
                    <a:bodyPr/>
                    <a:lstStyle/>
                    <a:p>
                      <a:pPr algn="l" fontAlgn="base">
                        <a:lnSpc>
                          <a:spcPts val="975"/>
                        </a:lnSpc>
                      </a:pPr>
                      <a:r>
                        <a:rPr lang="en-GB" sz="800" b="0" i="0">
                          <a:solidFill>
                            <a:srgbClr val="2E2C61"/>
                          </a:solidFill>
                          <a:effectLst/>
                        </a:rPr>
                        <a:t>Moderate</a:t>
                      </a:r>
                    </a:p>
                  </a:txBody>
                  <a:tcPr marL="70165" marR="70165" marT="35082" marB="35082">
                    <a:lnL w="12059" cap="flat" cmpd="sng" algn="ctr">
                      <a:solidFill>
                        <a:srgbClr val="000000"/>
                      </a:solidFill>
                      <a:prstDash val="solid"/>
                      <a:round/>
                      <a:headEnd type="none" w="med" len="med"/>
                      <a:tailEnd type="none" w="med" len="med"/>
                    </a:lnL>
                    <a:lnR w="12059" cap="flat" cmpd="sng" algn="ctr">
                      <a:solidFill>
                        <a:srgbClr val="000000"/>
                      </a:solidFill>
                      <a:prstDash val="solid"/>
                      <a:round/>
                      <a:headEnd type="none" w="med" len="med"/>
                      <a:tailEnd type="none" w="med" len="med"/>
                    </a:lnR>
                    <a:lnT w="12059" cap="flat" cmpd="sng" algn="ctr">
                      <a:solidFill>
                        <a:srgbClr val="000000"/>
                      </a:solidFill>
                      <a:prstDash val="solid"/>
                      <a:round/>
                      <a:headEnd type="none" w="med" len="med"/>
                      <a:tailEnd type="none" w="med" len="med"/>
                    </a:lnT>
                    <a:lnB w="12059" cap="flat" cmpd="sng" algn="ctr">
                      <a:solidFill>
                        <a:srgbClr val="000000"/>
                      </a:solidFill>
                      <a:prstDash val="solid"/>
                      <a:round/>
                      <a:headEnd type="none" w="med" len="med"/>
                      <a:tailEnd type="none" w="med" len="med"/>
                    </a:lnB>
                    <a:noFill/>
                  </a:tcPr>
                </a:tc>
                <a:tc>
                  <a:txBody>
                    <a:bodyPr/>
                    <a:lstStyle/>
                    <a:p>
                      <a:pPr algn="l" fontAlgn="base">
                        <a:lnSpc>
                          <a:spcPts val="975"/>
                        </a:lnSpc>
                      </a:pPr>
                      <a:r>
                        <a:rPr lang="en-GB" sz="800" b="0" i="0">
                          <a:solidFill>
                            <a:srgbClr val="2E2C61"/>
                          </a:solidFill>
                          <a:effectLst/>
                        </a:rPr>
                        <a:t>Moderate</a:t>
                      </a:r>
                    </a:p>
                  </a:txBody>
                  <a:tcPr marL="70165" marR="70165" marT="35082" marB="35082">
                    <a:lnL w="12059" cap="flat" cmpd="sng" algn="ctr">
                      <a:solidFill>
                        <a:srgbClr val="000000"/>
                      </a:solidFill>
                      <a:prstDash val="solid"/>
                      <a:round/>
                      <a:headEnd type="none" w="med" len="med"/>
                      <a:tailEnd type="none" w="med" len="med"/>
                    </a:lnL>
                    <a:lnR w="12059" cap="flat" cmpd="sng" algn="ctr">
                      <a:solidFill>
                        <a:srgbClr val="000000"/>
                      </a:solidFill>
                      <a:prstDash val="solid"/>
                      <a:round/>
                      <a:headEnd type="none" w="med" len="med"/>
                      <a:tailEnd type="none" w="med" len="med"/>
                    </a:lnR>
                    <a:lnT w="12059" cap="flat" cmpd="sng" algn="ctr">
                      <a:solidFill>
                        <a:srgbClr val="000000"/>
                      </a:solidFill>
                      <a:prstDash val="solid"/>
                      <a:round/>
                      <a:headEnd type="none" w="med" len="med"/>
                      <a:tailEnd type="none" w="med" len="med"/>
                    </a:lnT>
                    <a:lnB w="12059" cap="flat" cmpd="sng" algn="ctr">
                      <a:solidFill>
                        <a:srgbClr val="000000"/>
                      </a:solidFill>
                      <a:prstDash val="solid"/>
                      <a:round/>
                      <a:headEnd type="none" w="med" len="med"/>
                      <a:tailEnd type="none" w="med" len="med"/>
                    </a:lnB>
                    <a:noFill/>
                  </a:tcPr>
                </a:tc>
                <a:tc>
                  <a:txBody>
                    <a:bodyPr/>
                    <a:lstStyle/>
                    <a:p>
                      <a:pPr algn="ctr" fontAlgn="base">
                        <a:lnSpc>
                          <a:spcPts val="975"/>
                        </a:lnSpc>
                      </a:pPr>
                      <a:r>
                        <a:rPr lang="en-GB" sz="800" b="0" i="0" u="none" strike="noStrike" kern="1200">
                          <a:solidFill>
                            <a:srgbClr val="9C5700"/>
                          </a:solidFill>
                          <a:effectLst/>
                          <a:latin typeface="Aptos Narrow" panose="020B0004020202020204" pitchFamily="34" charset="0"/>
                          <a:ea typeface="+mn-ea"/>
                          <a:cs typeface="+mn-cs"/>
                        </a:rPr>
                        <a:t>9</a:t>
                      </a:r>
                    </a:p>
                  </a:txBody>
                  <a:tcPr marL="70165" marR="70165" marT="35082" marB="35082">
                    <a:lnL w="12059" cap="flat" cmpd="sng" algn="ctr">
                      <a:solidFill>
                        <a:srgbClr val="000000"/>
                      </a:solidFill>
                      <a:prstDash val="solid"/>
                      <a:round/>
                      <a:headEnd type="none" w="med" len="med"/>
                      <a:tailEnd type="none" w="med" len="med"/>
                    </a:lnL>
                    <a:lnR w="12059" cap="flat" cmpd="sng" algn="ctr">
                      <a:solidFill>
                        <a:srgbClr val="000000"/>
                      </a:solidFill>
                      <a:prstDash val="solid"/>
                      <a:round/>
                      <a:headEnd type="none" w="med" len="med"/>
                      <a:tailEnd type="none" w="med" len="med"/>
                    </a:lnR>
                    <a:lnT w="12059" cap="flat" cmpd="sng" algn="ctr">
                      <a:solidFill>
                        <a:srgbClr val="000000"/>
                      </a:solidFill>
                      <a:prstDash val="solid"/>
                      <a:round/>
                      <a:headEnd type="none" w="med" len="med"/>
                      <a:tailEnd type="none" w="med" len="med"/>
                    </a:lnT>
                    <a:lnB w="12059" cap="flat" cmpd="sng" algn="ctr">
                      <a:solidFill>
                        <a:srgbClr val="000000"/>
                      </a:solidFill>
                      <a:prstDash val="solid"/>
                      <a:round/>
                      <a:headEnd type="none" w="med" len="med"/>
                      <a:tailEnd type="none" w="med" len="med"/>
                    </a:lnB>
                    <a:solidFill>
                      <a:srgbClr val="FFEB9C"/>
                    </a:solidFill>
                  </a:tcPr>
                </a:tc>
                <a:tc>
                  <a:txBody>
                    <a:bodyPr/>
                    <a:lstStyle/>
                    <a:p>
                      <a:r>
                        <a:rPr lang="en-GB" sz="800" b="0" i="0" kern="1200">
                          <a:solidFill>
                            <a:schemeClr val="tx1"/>
                          </a:solidFill>
                          <a:effectLst/>
                          <a:latin typeface="+mn-lt"/>
                          <a:ea typeface="+mn-ea"/>
                          <a:cs typeface="+mn-cs"/>
                        </a:rPr>
                        <a:t>Mitigate by scheduling key collaboration and review meetings when key staff are not heavily loaded. </a:t>
                      </a:r>
                    </a:p>
                    <a:p>
                      <a:br>
                        <a:rPr lang="en-GB" sz="800" b="0" i="0" kern="1200">
                          <a:solidFill>
                            <a:schemeClr val="tx1"/>
                          </a:solidFill>
                          <a:effectLst/>
                          <a:latin typeface="+mn-lt"/>
                          <a:ea typeface="+mn-ea"/>
                          <a:cs typeface="+mn-cs"/>
                        </a:rPr>
                      </a:br>
                      <a:endParaRPr lang="en-GB" sz="800" b="0" i="0" kern="1200">
                        <a:solidFill>
                          <a:schemeClr val="tx1"/>
                        </a:solidFill>
                        <a:effectLst/>
                        <a:latin typeface="+mn-lt"/>
                        <a:ea typeface="+mn-ea"/>
                        <a:cs typeface="+mn-cs"/>
                      </a:endParaRPr>
                    </a:p>
                    <a:p>
                      <a:r>
                        <a:rPr lang="en-GB" sz="800" b="0" i="0" kern="1200">
                          <a:solidFill>
                            <a:schemeClr val="tx1"/>
                          </a:solidFill>
                          <a:effectLst/>
                          <a:latin typeface="+mn-lt"/>
                          <a:ea typeface="+mn-ea"/>
                          <a:cs typeface="+mn-cs"/>
                        </a:rPr>
                        <a:t>Update 11/11/2024: Loss of key specialist staff highly likely due to funding no longer being available. </a:t>
                      </a:r>
                    </a:p>
                    <a:p>
                      <a:br>
                        <a:rPr lang="en-GB" sz="800" b="0" i="0" kern="1200">
                          <a:solidFill>
                            <a:schemeClr val="tx1"/>
                          </a:solidFill>
                          <a:effectLst/>
                          <a:latin typeface="+mn-lt"/>
                          <a:ea typeface="+mn-ea"/>
                          <a:cs typeface="+mn-cs"/>
                        </a:rPr>
                      </a:br>
                      <a:endParaRPr lang="en-GB" sz="800" b="0" i="0" kern="1200">
                        <a:solidFill>
                          <a:schemeClr val="tx1"/>
                        </a:solidFill>
                        <a:effectLst/>
                        <a:latin typeface="+mn-lt"/>
                        <a:ea typeface="+mn-ea"/>
                        <a:cs typeface="+mn-cs"/>
                      </a:endParaRPr>
                    </a:p>
                    <a:p>
                      <a:r>
                        <a:rPr lang="en-GB" sz="800" b="0" i="0" kern="1200">
                          <a:solidFill>
                            <a:schemeClr val="tx1"/>
                          </a:solidFill>
                          <a:effectLst/>
                          <a:latin typeface="+mn-lt"/>
                          <a:ea typeface="+mn-ea"/>
                          <a:cs typeface="+mn-cs"/>
                        </a:rPr>
                        <a:t>Update 13/01/25: Several key specialist staff members have been withdrawn from STFC on the ITRF project to support redirection of funds. Project expenses have been reserved for key staff for the bridging period given the change in project scope. </a:t>
                      </a:r>
                    </a:p>
                    <a:p>
                      <a:pPr algn="l" fontAlgn="base">
                        <a:lnSpc>
                          <a:spcPts val="975"/>
                        </a:lnSpc>
                      </a:pPr>
                      <a:endParaRPr lang="en-GB" sz="800" b="0" i="0">
                        <a:solidFill>
                          <a:srgbClr val="2E2C61"/>
                        </a:solidFill>
                        <a:effectLst/>
                      </a:endParaRPr>
                    </a:p>
                  </a:txBody>
                  <a:tcPr marL="70165" marR="70165" marT="35082" marB="35082">
                    <a:lnL w="12059" cap="flat" cmpd="sng" algn="ctr">
                      <a:solidFill>
                        <a:srgbClr val="000000"/>
                      </a:solidFill>
                      <a:prstDash val="solid"/>
                      <a:round/>
                      <a:headEnd type="none" w="med" len="med"/>
                      <a:tailEnd type="none" w="med" len="med"/>
                    </a:lnL>
                    <a:lnR w="12059" cap="flat" cmpd="sng" algn="ctr">
                      <a:solidFill>
                        <a:srgbClr val="000000"/>
                      </a:solidFill>
                      <a:prstDash val="solid"/>
                      <a:round/>
                      <a:headEnd type="none" w="med" len="med"/>
                      <a:tailEnd type="none" w="med" len="med"/>
                    </a:lnR>
                    <a:lnT w="12059" cap="flat" cmpd="sng" algn="ctr">
                      <a:solidFill>
                        <a:srgbClr val="000000"/>
                      </a:solidFill>
                      <a:prstDash val="solid"/>
                      <a:round/>
                      <a:headEnd type="none" w="med" len="med"/>
                      <a:tailEnd type="none" w="med" len="med"/>
                    </a:lnT>
                    <a:lnB w="12059"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34917251"/>
                  </a:ext>
                </a:extLst>
              </a:tr>
            </a:tbl>
          </a:graphicData>
        </a:graphic>
      </p:graphicFrame>
      <p:sp>
        <p:nvSpPr>
          <p:cNvPr id="4" name="Rectangle 1">
            <a:extLst>
              <a:ext uri="{FF2B5EF4-FFF2-40B4-BE49-F238E27FC236}">
                <a16:creationId xmlns:a16="http://schemas.microsoft.com/office/drawing/2014/main" id="{9FA12D32-C443-0A9B-2752-50221C438A5E}"/>
              </a:ext>
            </a:extLst>
          </p:cNvPr>
          <p:cNvSpPr>
            <a:spLocks noChangeArrowheads="1"/>
          </p:cNvSpPr>
          <p:nvPr/>
        </p:nvSpPr>
        <p:spPr bwMode="auto">
          <a:xfrm>
            <a:off x="1652588" y="60166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6832337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3341" y="345181"/>
            <a:ext cx="11684580" cy="1730910"/>
          </a:xfrm>
        </p:spPr>
        <p:txBody>
          <a:bodyPr>
            <a:normAutofit/>
          </a:bodyPr>
          <a:lstStyle/>
          <a:p>
            <a:r>
              <a:rPr lang="en-GB"/>
              <a:t>Discussion – Risks, Issues &amp; Project benefits</a:t>
            </a:r>
          </a:p>
        </p:txBody>
      </p:sp>
      <p:sp>
        <p:nvSpPr>
          <p:cNvPr id="13" name="TextBox 12">
            <a:extLst>
              <a:ext uri="{FF2B5EF4-FFF2-40B4-BE49-F238E27FC236}">
                <a16:creationId xmlns:a16="http://schemas.microsoft.com/office/drawing/2014/main" id="{585C4587-5D6B-CED2-9236-9B048E804FEA}"/>
              </a:ext>
            </a:extLst>
          </p:cNvPr>
          <p:cNvSpPr txBox="1"/>
          <p:nvPr/>
        </p:nvSpPr>
        <p:spPr>
          <a:xfrm>
            <a:off x="403341" y="2076091"/>
            <a:ext cx="7422866" cy="1477328"/>
          </a:xfrm>
          <a:prstGeom prst="rect">
            <a:avLst/>
          </a:prstGeom>
          <a:noFill/>
        </p:spPr>
        <p:txBody>
          <a:bodyPr wrap="none" rtlCol="0">
            <a:spAutoFit/>
          </a:bodyPr>
          <a:lstStyle/>
          <a:p>
            <a:pPr marL="285750" indent="-285750">
              <a:buFont typeface="Arial" panose="020B0604020202020204" pitchFamily="34" charset="0"/>
              <a:buChar char="•"/>
            </a:pPr>
            <a:r>
              <a:rPr lang="en-GB" dirty="0"/>
              <a:t>Next steps: </a:t>
            </a:r>
          </a:p>
          <a:p>
            <a:pPr marL="742950" lvl="1" indent="-285750">
              <a:buFont typeface="Arial" panose="020B0604020202020204" pitchFamily="34" charset="0"/>
              <a:buChar char="•"/>
            </a:pPr>
            <a:r>
              <a:rPr lang="en-GB" i="1" dirty="0"/>
              <a:t>Ken Long upcoming meeting with Michele Dougherty</a:t>
            </a:r>
          </a:p>
          <a:p>
            <a:pPr marL="742950" lvl="1" indent="-285750">
              <a:buFont typeface="Arial" panose="020B0604020202020204" pitchFamily="34" charset="0"/>
              <a:buChar char="•"/>
            </a:pPr>
            <a:r>
              <a:rPr lang="en-GB" i="1" dirty="0"/>
              <a:t>Evolving ITRF – mitigating weaknesses and emphasising our strengths</a:t>
            </a:r>
          </a:p>
          <a:p>
            <a:pPr marL="742950" lvl="1" indent="-285750">
              <a:buFont typeface="Arial" panose="020B0604020202020204" pitchFamily="34" charset="0"/>
              <a:buChar char="•"/>
            </a:pPr>
            <a:r>
              <a:rPr lang="en-GB" i="1" dirty="0"/>
              <a:t>Future non-financial MRC support</a:t>
            </a:r>
          </a:p>
          <a:p>
            <a:pPr marL="285750" indent="-285750">
              <a:buFont typeface="Arial" panose="020B0604020202020204" pitchFamily="34" charset="0"/>
              <a:buChar char="•"/>
            </a:pPr>
            <a:r>
              <a:rPr lang="en-GB" dirty="0"/>
              <a:t>Final ITRF project board meeting</a:t>
            </a:r>
          </a:p>
        </p:txBody>
      </p:sp>
    </p:spTree>
    <p:extLst>
      <p:ext uri="{BB962C8B-B14F-4D97-AF65-F5344CB8AC3E}">
        <p14:creationId xmlns:p14="http://schemas.microsoft.com/office/powerpoint/2010/main" val="18827022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5BD3C3E-975A-48F5-CCF5-2A839B2E2FF9}"/>
              </a:ext>
            </a:extLst>
          </p:cNvPr>
          <p:cNvPicPr>
            <a:picLocks noChangeAspect="1"/>
          </p:cNvPicPr>
          <p:nvPr/>
        </p:nvPicPr>
        <p:blipFill>
          <a:blip r:embed="rId2"/>
          <a:stretch>
            <a:fillRect/>
          </a:stretch>
        </p:blipFill>
        <p:spPr>
          <a:xfrm>
            <a:off x="52285" y="0"/>
            <a:ext cx="12087430" cy="6858000"/>
          </a:xfrm>
          <a:prstGeom prst="rect">
            <a:avLst/>
          </a:prstGeom>
        </p:spPr>
      </p:pic>
    </p:spTree>
    <p:extLst>
      <p:ext uri="{BB962C8B-B14F-4D97-AF65-F5344CB8AC3E}">
        <p14:creationId xmlns:p14="http://schemas.microsoft.com/office/powerpoint/2010/main" val="29065442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8B66DC9-76C9-5140-A7C4-B9B833C488D1}"/>
              </a:ext>
            </a:extLst>
          </p:cNvPr>
          <p:cNvSpPr txBox="1"/>
          <p:nvPr/>
        </p:nvSpPr>
        <p:spPr>
          <a:xfrm>
            <a:off x="403340" y="785326"/>
            <a:ext cx="10578513" cy="3385542"/>
          </a:xfrm>
          <a:prstGeom prst="rect">
            <a:avLst/>
          </a:prstGeom>
          <a:noFill/>
          <a:ln>
            <a:noFill/>
          </a:ln>
        </p:spPr>
        <p:txBody>
          <a:bodyPr wrap="square" lIns="91440" tIns="45720" rIns="91440" bIns="45720" rtlCol="0" anchor="t">
            <a:spAutoFit/>
          </a:bodyPr>
          <a:lstStyle/>
          <a:p>
            <a:pPr marL="457200" indent="-457200">
              <a:spcBef>
                <a:spcPts val="600"/>
              </a:spcBef>
              <a:spcAft>
                <a:spcPts val="600"/>
              </a:spcAft>
              <a:buFont typeface="+mj-lt"/>
              <a:buAutoNum type="arabicPeriod"/>
            </a:pPr>
            <a:r>
              <a:rPr lang="en-GB"/>
              <a:t>Progress </a:t>
            </a:r>
          </a:p>
          <a:p>
            <a:pPr marL="914400" lvl="1" indent="-457200">
              <a:spcBef>
                <a:spcPts val="600"/>
              </a:spcBef>
              <a:spcAft>
                <a:spcPts val="600"/>
              </a:spcAft>
              <a:buFont typeface="Arial" panose="020B0604020202020204" pitchFamily="34" charset="0"/>
              <a:buChar char="•"/>
            </a:pPr>
            <a:r>
              <a:rPr lang="en-GB"/>
              <a:t>Key events looking forward</a:t>
            </a:r>
            <a:endParaRPr lang="en-GB">
              <a:ea typeface="Calibri"/>
              <a:cs typeface="Calibri"/>
            </a:endParaRPr>
          </a:p>
          <a:p>
            <a:pPr marL="914400" lvl="1" indent="-457200">
              <a:spcBef>
                <a:spcPts val="600"/>
              </a:spcBef>
              <a:spcAft>
                <a:spcPts val="600"/>
              </a:spcAft>
              <a:buFont typeface="Arial" panose="020B0604020202020204" pitchFamily="34" charset="0"/>
              <a:buChar char="•"/>
            </a:pPr>
            <a:r>
              <a:rPr lang="en-GB"/>
              <a:t>BP1 Structure </a:t>
            </a:r>
            <a:endParaRPr lang="en-GB">
              <a:ea typeface="Calibri"/>
              <a:cs typeface="Calibri"/>
            </a:endParaRPr>
          </a:p>
          <a:p>
            <a:pPr marL="914400" lvl="1" indent="-457200">
              <a:spcBef>
                <a:spcPts val="600"/>
              </a:spcBef>
              <a:spcAft>
                <a:spcPts val="600"/>
              </a:spcAft>
              <a:buFont typeface="Arial" panose="020B0604020202020204" pitchFamily="34" charset="0"/>
              <a:buChar char="•"/>
            </a:pPr>
            <a:r>
              <a:rPr lang="en-GB"/>
              <a:t>Work Package Progress</a:t>
            </a:r>
          </a:p>
          <a:p>
            <a:pPr marL="914400" lvl="1" indent="-457200">
              <a:spcBef>
                <a:spcPts val="600"/>
              </a:spcBef>
              <a:spcAft>
                <a:spcPts val="600"/>
              </a:spcAft>
              <a:buFont typeface="Arial" panose="020B0604020202020204" pitchFamily="34" charset="0"/>
              <a:buChar char="•"/>
            </a:pPr>
            <a:r>
              <a:rPr lang="en-GB"/>
              <a:t>Proposed BP1 6-month delivery plan</a:t>
            </a:r>
            <a:endParaRPr lang="en-GB">
              <a:ea typeface="Calibri"/>
              <a:cs typeface="Calibri"/>
            </a:endParaRPr>
          </a:p>
          <a:p>
            <a:pPr marL="457200" indent="-457200">
              <a:spcBef>
                <a:spcPts val="600"/>
              </a:spcBef>
              <a:spcAft>
                <a:spcPts val="600"/>
              </a:spcAft>
              <a:buFont typeface="+mj-lt"/>
              <a:buAutoNum type="arabicPeriod"/>
            </a:pPr>
            <a:r>
              <a:rPr lang="en-GB"/>
              <a:t>Finance </a:t>
            </a:r>
            <a:endParaRPr lang="en-GB">
              <a:ea typeface="Calibri"/>
              <a:cs typeface="Calibri"/>
            </a:endParaRPr>
          </a:p>
          <a:p>
            <a:pPr marL="457200" indent="-457200">
              <a:spcBef>
                <a:spcPts val="600"/>
              </a:spcBef>
              <a:spcAft>
                <a:spcPts val="600"/>
              </a:spcAft>
              <a:buFont typeface="+mj-lt"/>
              <a:buAutoNum type="arabicPeriod"/>
            </a:pPr>
            <a:r>
              <a:rPr lang="en-GB"/>
              <a:t>Resource Management, Schedule &amp; Deliverable</a:t>
            </a:r>
            <a:endParaRPr lang="en-GB">
              <a:ea typeface="Calibri"/>
              <a:cs typeface="Calibri"/>
            </a:endParaRPr>
          </a:p>
          <a:p>
            <a:pPr marL="457200" indent="-457200">
              <a:spcBef>
                <a:spcPts val="600"/>
              </a:spcBef>
              <a:spcAft>
                <a:spcPts val="600"/>
              </a:spcAft>
              <a:buFont typeface="+mj-lt"/>
              <a:buAutoNum type="arabicPeriod"/>
            </a:pPr>
            <a:r>
              <a:rPr lang="en-GB"/>
              <a:t>Risks, Issues and Discussion</a:t>
            </a:r>
            <a:endParaRPr lang="en-GB">
              <a:ea typeface="Calibri"/>
              <a:cs typeface="Calibri"/>
            </a:endParaRPr>
          </a:p>
        </p:txBody>
      </p:sp>
      <p:sp>
        <p:nvSpPr>
          <p:cNvPr id="13" name="TextBox 12">
            <a:extLst>
              <a:ext uri="{FF2B5EF4-FFF2-40B4-BE49-F238E27FC236}">
                <a16:creationId xmlns:a16="http://schemas.microsoft.com/office/drawing/2014/main" id="{001E8603-51D4-7C45-829A-9AE25E5A2E4F}"/>
              </a:ext>
            </a:extLst>
          </p:cNvPr>
          <p:cNvSpPr txBox="1"/>
          <p:nvPr/>
        </p:nvSpPr>
        <p:spPr>
          <a:xfrm>
            <a:off x="403341" y="189906"/>
            <a:ext cx="6356456" cy="769441"/>
          </a:xfrm>
          <a:prstGeom prst="rect">
            <a:avLst/>
          </a:prstGeom>
          <a:noFill/>
        </p:spPr>
        <p:txBody>
          <a:bodyPr wrap="square" rtlCol="0" anchor="t">
            <a:spAutoFit/>
          </a:bodyPr>
          <a:lstStyle/>
          <a:p>
            <a:r>
              <a:rPr lang="en-US" sz="4400" b="1" spc="-150">
                <a:solidFill>
                  <a:srgbClr val="2E2D62"/>
                </a:solidFill>
                <a:latin typeface="Arial" panose="020B0604020202020204" pitchFamily="34" charset="0"/>
                <a:cs typeface="Arial" panose="020B0604020202020204" pitchFamily="34" charset="0"/>
              </a:rPr>
              <a:t>Contents  </a:t>
            </a:r>
          </a:p>
        </p:txBody>
      </p:sp>
      <p:sp>
        <p:nvSpPr>
          <p:cNvPr id="11" name="TextBox 10">
            <a:extLst>
              <a:ext uri="{FF2B5EF4-FFF2-40B4-BE49-F238E27FC236}">
                <a16:creationId xmlns:a16="http://schemas.microsoft.com/office/drawing/2014/main" id="{C8338B96-DB54-A843-B2A0-83FB422A5475}"/>
              </a:ext>
            </a:extLst>
          </p:cNvPr>
          <p:cNvSpPr txBox="1"/>
          <p:nvPr/>
        </p:nvSpPr>
        <p:spPr>
          <a:xfrm rot="16200000">
            <a:off x="10705611" y="4816820"/>
            <a:ext cx="1859272" cy="215444"/>
          </a:xfrm>
          <a:prstGeom prst="rect">
            <a:avLst/>
          </a:prstGeom>
          <a:noFill/>
        </p:spPr>
        <p:txBody>
          <a:bodyPr wrap="square" rtlCol="0">
            <a:spAutoFit/>
          </a:bodyPr>
          <a:lstStyle/>
          <a:p>
            <a:r>
              <a:rPr lang="en-US" sz="800">
                <a:solidFill>
                  <a:schemeClr val="bg1"/>
                </a:solidFill>
                <a:latin typeface="Arial" panose="020B0604020202020204" pitchFamily="34" charset="0"/>
                <a:cs typeface="Arial" panose="020B0604020202020204" pitchFamily="34" charset="0"/>
              </a:rPr>
              <a:t>Image © STFC Alan Ford </a:t>
            </a:r>
          </a:p>
        </p:txBody>
      </p:sp>
    </p:spTree>
    <p:extLst>
      <p:ext uri="{BB962C8B-B14F-4D97-AF65-F5344CB8AC3E}">
        <p14:creationId xmlns:p14="http://schemas.microsoft.com/office/powerpoint/2010/main" val="21856921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val="513192368"/>
              </p:ext>
            </p:extLst>
          </p:nvPr>
        </p:nvGraphicFramePr>
        <p:xfrm>
          <a:off x="442181" y="424895"/>
          <a:ext cx="10924024" cy="2237888"/>
        </p:xfrm>
        <a:graphic>
          <a:graphicData uri="http://schemas.openxmlformats.org/drawingml/2006/table">
            <a:tbl>
              <a:tblPr firstRow="1" firstCol="1" bandRow="1">
                <a:tableStyleId>{5C22544A-7EE6-4342-B048-85BDC9FD1C3A}</a:tableStyleId>
              </a:tblPr>
              <a:tblGrid>
                <a:gridCol w="1764688">
                  <a:extLst>
                    <a:ext uri="{9D8B030D-6E8A-4147-A177-3AD203B41FA5}">
                      <a16:colId xmlns:a16="http://schemas.microsoft.com/office/drawing/2014/main" val="890470519"/>
                    </a:ext>
                  </a:extLst>
                </a:gridCol>
                <a:gridCol w="9159336">
                  <a:extLst>
                    <a:ext uri="{9D8B030D-6E8A-4147-A177-3AD203B41FA5}">
                      <a16:colId xmlns:a16="http://schemas.microsoft.com/office/drawing/2014/main" val="3544706522"/>
                    </a:ext>
                  </a:extLst>
                </a:gridCol>
              </a:tblGrid>
              <a:tr h="515882">
                <a:tc>
                  <a:txBody>
                    <a:bodyPr/>
                    <a:lstStyle/>
                    <a:p>
                      <a:pPr algn="just">
                        <a:spcBef>
                          <a:spcPts val="600"/>
                        </a:spcBef>
                        <a:spcAft>
                          <a:spcPts val="600"/>
                        </a:spcAft>
                      </a:pPr>
                      <a:r>
                        <a:rPr lang="en-GB" sz="2400" kern="1200">
                          <a:solidFill>
                            <a:schemeClr val="dk1"/>
                          </a:solidFill>
                          <a:effectLst/>
                          <a:latin typeface="+mn-lt"/>
                          <a:ea typeface="+mn-ea"/>
                          <a:cs typeface="+mn-cs"/>
                        </a:rPr>
                        <a:t>Date </a:t>
                      </a:r>
                    </a:p>
                  </a:txBody>
                  <a:tcPr marL="68580" marR="68580" marT="0" marB="0">
                    <a:solidFill>
                      <a:schemeClr val="accent5">
                        <a:lumMod val="20000"/>
                        <a:lumOff val="80000"/>
                      </a:schemeClr>
                    </a:solidFill>
                  </a:tcPr>
                </a:tc>
                <a:tc>
                  <a:txBody>
                    <a:bodyPr/>
                    <a:lstStyle/>
                    <a:p>
                      <a:pPr algn="just">
                        <a:spcBef>
                          <a:spcPts val="600"/>
                        </a:spcBef>
                        <a:spcAft>
                          <a:spcPts val="600"/>
                        </a:spcAft>
                      </a:pPr>
                      <a:r>
                        <a:rPr lang="en-GB" sz="2400" kern="1200">
                          <a:solidFill>
                            <a:schemeClr val="dk1"/>
                          </a:solidFill>
                          <a:effectLst/>
                          <a:latin typeface="+mn-lt"/>
                          <a:ea typeface="+mn-ea"/>
                          <a:cs typeface="+mn-cs"/>
                        </a:rPr>
                        <a:t>Event</a:t>
                      </a:r>
                    </a:p>
                  </a:txBody>
                  <a:tcPr marL="68580" marR="68580" marT="0" marB="0">
                    <a:solidFill>
                      <a:srgbClr val="DEEBF7"/>
                    </a:solidFill>
                  </a:tcPr>
                </a:tc>
                <a:extLst>
                  <a:ext uri="{0D108BD9-81ED-4DB2-BD59-A6C34878D82A}">
                    <a16:rowId xmlns:a16="http://schemas.microsoft.com/office/drawing/2014/main" val="4050430814"/>
                  </a:ext>
                </a:extLst>
              </a:tr>
              <a:tr h="287001">
                <a:tc>
                  <a:txBody>
                    <a:bodyPr/>
                    <a:lstStyle/>
                    <a:p>
                      <a:pPr marL="0" marR="0" lvl="0" indent="0" algn="just" defTabSz="914400" rtl="0" eaLnBrk="1" fontAlgn="auto" latinLnBrk="0" hangingPunct="1">
                        <a:lnSpc>
                          <a:spcPct val="100000"/>
                        </a:lnSpc>
                        <a:spcBef>
                          <a:spcPts val="200"/>
                        </a:spcBef>
                        <a:spcAft>
                          <a:spcPts val="200"/>
                        </a:spcAft>
                        <a:buClrTx/>
                        <a:buSzTx/>
                        <a:buFontTx/>
                        <a:buNone/>
                        <a:tabLst/>
                        <a:defRPr/>
                      </a:pPr>
                      <a:r>
                        <a:rPr lang="en-GB" sz="1800" b="0" kern="1200">
                          <a:solidFill>
                            <a:schemeClr val="dk1"/>
                          </a:solidFill>
                          <a:effectLst/>
                          <a:latin typeface="+mn-lt"/>
                          <a:ea typeface="+mn-ea"/>
                          <a:cs typeface="+mn-cs"/>
                        </a:rPr>
                        <a:t>October 2024</a:t>
                      </a:r>
                    </a:p>
                  </a:txBody>
                  <a:tcPr marL="68580" marR="68580" marT="0" marB="0">
                    <a:solidFill>
                      <a:schemeClr val="accent5">
                        <a:lumMod val="20000"/>
                        <a:lumOff val="80000"/>
                      </a:schemeClr>
                    </a:solidFill>
                  </a:tcPr>
                </a:tc>
                <a:tc>
                  <a:txBody>
                    <a:bodyPr/>
                    <a:lstStyle/>
                    <a:p>
                      <a:pPr marL="0" marR="0" lvl="0" indent="0" algn="just" defTabSz="914400" rtl="0" eaLnBrk="1" fontAlgn="auto" latinLnBrk="0" hangingPunct="1">
                        <a:lnSpc>
                          <a:spcPct val="100000"/>
                        </a:lnSpc>
                        <a:spcBef>
                          <a:spcPts val="200"/>
                        </a:spcBef>
                        <a:spcAft>
                          <a:spcPts val="200"/>
                        </a:spcAft>
                        <a:buClrTx/>
                        <a:buSzTx/>
                        <a:buFontTx/>
                        <a:buNone/>
                        <a:tabLst/>
                        <a:defRPr/>
                      </a:pPr>
                      <a:r>
                        <a:rPr lang="en-GB" sz="1800" b="1">
                          <a:effectLst/>
                          <a:latin typeface="Calibri" panose="020F0502020204030204" pitchFamily="34" charset="0"/>
                          <a:ea typeface="Calibri" panose="020F0502020204030204" pitchFamily="34" charset="0"/>
                          <a:cs typeface="Times New Roman" panose="02020603050405020304" pitchFamily="18" charset="0"/>
                        </a:rPr>
                        <a:t>Bridging period officially starts</a:t>
                      </a:r>
                    </a:p>
                  </a:txBody>
                  <a:tcPr marL="68580" marR="68580" marT="0" marB="0"/>
                </a:tc>
                <a:extLst>
                  <a:ext uri="{0D108BD9-81ED-4DB2-BD59-A6C34878D82A}">
                    <a16:rowId xmlns:a16="http://schemas.microsoft.com/office/drawing/2014/main" val="360086061"/>
                  </a:ext>
                </a:extLst>
              </a:tr>
              <a:tr h="287001">
                <a:tc>
                  <a:txBody>
                    <a:bodyPr/>
                    <a:lstStyle/>
                    <a:p>
                      <a:pPr marL="0" marR="0" lvl="0" indent="0" algn="just" defTabSz="914400" rtl="0" eaLnBrk="1" fontAlgn="auto" latinLnBrk="0" hangingPunct="1">
                        <a:lnSpc>
                          <a:spcPct val="100000"/>
                        </a:lnSpc>
                        <a:spcBef>
                          <a:spcPts val="200"/>
                        </a:spcBef>
                        <a:spcAft>
                          <a:spcPts val="200"/>
                        </a:spcAft>
                        <a:buClrTx/>
                        <a:buSzTx/>
                        <a:buFontTx/>
                        <a:buNone/>
                        <a:tabLst/>
                        <a:defRPr/>
                      </a:pPr>
                      <a:r>
                        <a:rPr lang="en-GB" sz="1800" b="0" kern="1200">
                          <a:solidFill>
                            <a:schemeClr val="dk1"/>
                          </a:solidFill>
                          <a:effectLst/>
                          <a:latin typeface="+mn-lt"/>
                          <a:ea typeface="+mn-ea"/>
                          <a:cs typeface="+mn-cs"/>
                        </a:rPr>
                        <a:t>October 2024</a:t>
                      </a:r>
                    </a:p>
                  </a:txBody>
                  <a:tcPr marL="68580" marR="68580" marT="0" marB="0">
                    <a:solidFill>
                      <a:schemeClr val="accent5">
                        <a:lumMod val="20000"/>
                        <a:lumOff val="80000"/>
                      </a:schemeClr>
                    </a:solidFill>
                  </a:tcPr>
                </a:tc>
                <a:tc>
                  <a:txBody>
                    <a:bodyPr/>
                    <a:lstStyle/>
                    <a:p>
                      <a:pPr marL="0" marR="0" lvl="0" indent="0" algn="just" defTabSz="914400" rtl="0" eaLnBrk="1" fontAlgn="auto" latinLnBrk="0" hangingPunct="1">
                        <a:lnSpc>
                          <a:spcPct val="100000"/>
                        </a:lnSpc>
                        <a:spcBef>
                          <a:spcPts val="200"/>
                        </a:spcBef>
                        <a:spcAft>
                          <a:spcPts val="200"/>
                        </a:spcAft>
                        <a:buClrTx/>
                        <a:buSzTx/>
                        <a:buFontTx/>
                        <a:buNone/>
                        <a:tabLst/>
                        <a:defRPr/>
                      </a:pPr>
                      <a:r>
                        <a:rPr lang="en-GB" sz="1800" b="1">
                          <a:effectLst/>
                          <a:latin typeface="Calibri" panose="020F0502020204030204" pitchFamily="34" charset="0"/>
                          <a:ea typeface="Calibri" panose="020F0502020204030204" pitchFamily="34" charset="0"/>
                          <a:cs typeface="Times New Roman" panose="02020603050405020304" pitchFamily="18" charset="0"/>
                        </a:rPr>
                        <a:t>House of Commons engagement event (23</a:t>
                      </a:r>
                      <a:r>
                        <a:rPr lang="en-GB" sz="1800" b="1" baseline="30000">
                          <a:effectLst/>
                          <a:latin typeface="Calibri" panose="020F0502020204030204" pitchFamily="34" charset="0"/>
                          <a:ea typeface="Calibri" panose="020F0502020204030204" pitchFamily="34" charset="0"/>
                          <a:cs typeface="Times New Roman" panose="02020603050405020304" pitchFamily="18" charset="0"/>
                        </a:rPr>
                        <a:t>rd</a:t>
                      </a:r>
                      <a:r>
                        <a:rPr lang="en-GB" sz="1800" b="1">
                          <a:effectLst/>
                          <a:latin typeface="Calibri" panose="020F0502020204030204" pitchFamily="34" charset="0"/>
                          <a:ea typeface="Calibri" panose="020F0502020204030204" pitchFamily="34" charset="0"/>
                          <a:cs typeface="Times New Roman" panose="02020603050405020304" pitchFamily="18" charset="0"/>
                        </a:rPr>
                        <a:t> October, London)</a:t>
                      </a:r>
                    </a:p>
                  </a:txBody>
                  <a:tcPr marL="68580" marR="68580" marT="0" marB="0"/>
                </a:tc>
                <a:extLst>
                  <a:ext uri="{0D108BD9-81ED-4DB2-BD59-A6C34878D82A}">
                    <a16:rowId xmlns:a16="http://schemas.microsoft.com/office/drawing/2014/main" val="3048518873"/>
                  </a:ext>
                </a:extLst>
              </a:tr>
              <a:tr h="287001">
                <a:tc>
                  <a:txBody>
                    <a:bodyPr/>
                    <a:lstStyle/>
                    <a:p>
                      <a:pPr marL="0" marR="0" lvl="0" indent="0" algn="just" defTabSz="914400" rtl="0" eaLnBrk="1" fontAlgn="auto" latinLnBrk="0" hangingPunct="1">
                        <a:lnSpc>
                          <a:spcPct val="100000"/>
                        </a:lnSpc>
                        <a:spcBef>
                          <a:spcPts val="200"/>
                        </a:spcBef>
                        <a:spcAft>
                          <a:spcPts val="200"/>
                        </a:spcAft>
                        <a:buClrTx/>
                        <a:buSzTx/>
                        <a:buFontTx/>
                        <a:buNone/>
                        <a:tabLst/>
                        <a:defRPr/>
                      </a:pPr>
                      <a:r>
                        <a:rPr lang="en-GB" sz="1800" b="0" kern="1200">
                          <a:solidFill>
                            <a:schemeClr val="dk1"/>
                          </a:solidFill>
                          <a:effectLst/>
                          <a:latin typeface="+mn-lt"/>
                          <a:ea typeface="+mn-ea"/>
                          <a:cs typeface="+mn-cs"/>
                        </a:rPr>
                        <a:t>April 2025</a:t>
                      </a:r>
                    </a:p>
                  </a:txBody>
                  <a:tcPr marL="68580" marR="68580" marT="0" marB="0">
                    <a:solidFill>
                      <a:schemeClr val="accent5">
                        <a:lumMod val="20000"/>
                        <a:lumOff val="80000"/>
                      </a:schemeClr>
                    </a:solidFill>
                  </a:tcPr>
                </a:tc>
                <a:tc>
                  <a:txBody>
                    <a:bodyPr/>
                    <a:lstStyle/>
                    <a:p>
                      <a:pPr marL="0" marR="0" lvl="0" indent="0" algn="just" defTabSz="914400" rtl="0" eaLnBrk="1" fontAlgn="auto" latinLnBrk="0" hangingPunct="1">
                        <a:lnSpc>
                          <a:spcPct val="100000"/>
                        </a:lnSpc>
                        <a:spcBef>
                          <a:spcPts val="200"/>
                        </a:spcBef>
                        <a:spcAft>
                          <a:spcPts val="200"/>
                        </a:spcAft>
                        <a:buClrTx/>
                        <a:buSzTx/>
                        <a:buFontTx/>
                        <a:buNone/>
                        <a:tabLst/>
                        <a:defRPr/>
                      </a:pPr>
                      <a:r>
                        <a:rPr lang="en-GB" sz="1800" b="1">
                          <a:effectLst/>
                          <a:latin typeface="Calibri" panose="020F0502020204030204" pitchFamily="34" charset="0"/>
                          <a:ea typeface="Calibri" panose="020F0502020204030204" pitchFamily="34" charset="0"/>
                          <a:cs typeface="Times New Roman" panose="02020603050405020304" pitchFamily="18" charset="0"/>
                        </a:rPr>
                        <a:t>12th ITRF Advisory Committee meeting (7</a:t>
                      </a:r>
                      <a:r>
                        <a:rPr lang="en-GB" sz="1800" b="1" baseline="30000">
                          <a:effectLst/>
                          <a:latin typeface="Calibri" panose="020F0502020204030204" pitchFamily="34" charset="0"/>
                          <a:ea typeface="Calibri" panose="020F0502020204030204" pitchFamily="34" charset="0"/>
                          <a:cs typeface="Times New Roman" panose="02020603050405020304" pitchFamily="18" charset="0"/>
                        </a:rPr>
                        <a:t>th</a:t>
                      </a:r>
                      <a:r>
                        <a:rPr lang="en-GB" sz="1800" b="1">
                          <a:effectLst/>
                          <a:latin typeface="Calibri" panose="020F0502020204030204" pitchFamily="34" charset="0"/>
                          <a:ea typeface="Calibri" panose="020F0502020204030204" pitchFamily="34" charset="0"/>
                          <a:cs typeface="Times New Roman" panose="02020603050405020304" pitchFamily="18" charset="0"/>
                        </a:rPr>
                        <a:t> – 8</a:t>
                      </a:r>
                      <a:r>
                        <a:rPr lang="en-GB" sz="1800" b="1" baseline="30000">
                          <a:effectLst/>
                          <a:latin typeface="Calibri" panose="020F0502020204030204" pitchFamily="34" charset="0"/>
                          <a:ea typeface="Calibri" panose="020F0502020204030204" pitchFamily="34" charset="0"/>
                          <a:cs typeface="Times New Roman" panose="02020603050405020304" pitchFamily="18" charset="0"/>
                        </a:rPr>
                        <a:t>th</a:t>
                      </a:r>
                      <a:r>
                        <a:rPr lang="en-GB" sz="1800" b="1">
                          <a:effectLst/>
                          <a:latin typeface="Calibri" panose="020F0502020204030204" pitchFamily="34" charset="0"/>
                          <a:ea typeface="Calibri" panose="020F0502020204030204" pitchFamily="34" charset="0"/>
                          <a:cs typeface="Times New Roman" panose="02020603050405020304" pitchFamily="18" charset="0"/>
                        </a:rPr>
                        <a:t> April, London)</a:t>
                      </a:r>
                    </a:p>
                  </a:txBody>
                  <a:tcPr marL="68580" marR="68580" marT="0" marB="0"/>
                </a:tc>
                <a:extLst>
                  <a:ext uri="{0D108BD9-81ED-4DB2-BD59-A6C34878D82A}">
                    <a16:rowId xmlns:a16="http://schemas.microsoft.com/office/drawing/2014/main" val="3961834150"/>
                  </a:ext>
                </a:extLst>
              </a:tr>
              <a:tr h="287001">
                <a:tc>
                  <a:txBody>
                    <a:bodyPr/>
                    <a:lstStyle/>
                    <a:p>
                      <a:pPr marL="0" marR="0" lvl="0" indent="0" algn="just" defTabSz="914400" rtl="0" eaLnBrk="1" fontAlgn="auto" latinLnBrk="0" hangingPunct="1">
                        <a:lnSpc>
                          <a:spcPct val="100000"/>
                        </a:lnSpc>
                        <a:spcBef>
                          <a:spcPts val="200"/>
                        </a:spcBef>
                        <a:spcAft>
                          <a:spcPts val="200"/>
                        </a:spcAft>
                        <a:buClrTx/>
                        <a:buSzTx/>
                        <a:buFontTx/>
                        <a:buNone/>
                        <a:tabLst/>
                        <a:defRPr/>
                      </a:pPr>
                      <a:r>
                        <a:rPr lang="en-GB" sz="1800" b="0" kern="1200">
                          <a:solidFill>
                            <a:schemeClr val="dk1"/>
                          </a:solidFill>
                          <a:effectLst/>
                          <a:latin typeface="+mn-lt"/>
                          <a:ea typeface="+mn-ea"/>
                          <a:cs typeface="+mn-cs"/>
                        </a:rPr>
                        <a:t>May 2025</a:t>
                      </a:r>
                    </a:p>
                  </a:txBody>
                  <a:tcPr marL="68580" marR="68580" marT="0" marB="0">
                    <a:solidFill>
                      <a:schemeClr val="accent5">
                        <a:lumMod val="20000"/>
                        <a:lumOff val="80000"/>
                      </a:schemeClr>
                    </a:solidFill>
                  </a:tcPr>
                </a:tc>
                <a:tc>
                  <a:txBody>
                    <a:bodyPr/>
                    <a:lstStyle/>
                    <a:p>
                      <a:pPr marL="0" marR="0" lvl="0" indent="0" algn="just" defTabSz="914400" rtl="0" eaLnBrk="1" fontAlgn="auto" latinLnBrk="0" hangingPunct="1">
                        <a:lnSpc>
                          <a:spcPct val="100000"/>
                        </a:lnSpc>
                        <a:spcBef>
                          <a:spcPts val="200"/>
                        </a:spcBef>
                        <a:spcAft>
                          <a:spcPts val="200"/>
                        </a:spcAft>
                        <a:buClrTx/>
                        <a:buSzTx/>
                        <a:buFontTx/>
                        <a:buNone/>
                        <a:tabLst/>
                        <a:defRPr/>
                      </a:pPr>
                      <a:r>
                        <a:rPr lang="en-GB" sz="1800" b="1">
                          <a:effectLst/>
                          <a:latin typeface="Calibri" panose="020F0502020204030204" pitchFamily="34" charset="0"/>
                          <a:ea typeface="Calibri" panose="020F0502020204030204" pitchFamily="34" charset="0"/>
                          <a:cs typeface="Times New Roman" panose="02020603050405020304" pitchFamily="18" charset="0"/>
                        </a:rPr>
                        <a:t>Internal project closure &amp; lessons learned</a:t>
                      </a:r>
                    </a:p>
                  </a:txBody>
                  <a:tcPr marL="68580" marR="68580" marT="0" marB="0"/>
                </a:tc>
                <a:extLst>
                  <a:ext uri="{0D108BD9-81ED-4DB2-BD59-A6C34878D82A}">
                    <a16:rowId xmlns:a16="http://schemas.microsoft.com/office/drawing/2014/main" val="922931683"/>
                  </a:ext>
                </a:extLst>
              </a:tr>
              <a:tr h="287001">
                <a:tc>
                  <a:txBody>
                    <a:bodyPr/>
                    <a:lstStyle/>
                    <a:p>
                      <a:pPr marL="0" marR="0" lvl="0" indent="0" algn="just" defTabSz="914400" rtl="0" eaLnBrk="1" fontAlgn="auto" latinLnBrk="0" hangingPunct="1">
                        <a:lnSpc>
                          <a:spcPct val="100000"/>
                        </a:lnSpc>
                        <a:spcBef>
                          <a:spcPts val="200"/>
                        </a:spcBef>
                        <a:spcAft>
                          <a:spcPts val="200"/>
                        </a:spcAft>
                        <a:buClrTx/>
                        <a:buSzTx/>
                        <a:buFontTx/>
                        <a:buNone/>
                        <a:tabLst/>
                        <a:defRPr/>
                      </a:pPr>
                      <a:r>
                        <a:rPr lang="en-GB" sz="1800" b="0" kern="1200">
                          <a:solidFill>
                            <a:schemeClr val="dk1"/>
                          </a:solidFill>
                          <a:effectLst/>
                          <a:latin typeface="+mn-lt"/>
                          <a:ea typeface="+mn-ea"/>
                          <a:cs typeface="+mn-cs"/>
                        </a:rPr>
                        <a:t>May 2025</a:t>
                      </a:r>
                    </a:p>
                  </a:txBody>
                  <a:tcPr marL="68580" marR="68580" marT="0" marB="0">
                    <a:solidFill>
                      <a:schemeClr val="accent5">
                        <a:lumMod val="20000"/>
                        <a:lumOff val="80000"/>
                      </a:schemeClr>
                    </a:solidFill>
                  </a:tcPr>
                </a:tc>
                <a:tc>
                  <a:txBody>
                    <a:bodyPr/>
                    <a:lstStyle/>
                    <a:p>
                      <a:pPr marL="0" marR="0" lvl="0" indent="0" algn="just" defTabSz="914400" rtl="0" eaLnBrk="1" fontAlgn="auto" latinLnBrk="0" hangingPunct="1">
                        <a:lnSpc>
                          <a:spcPct val="100000"/>
                        </a:lnSpc>
                        <a:spcBef>
                          <a:spcPts val="200"/>
                        </a:spcBef>
                        <a:spcAft>
                          <a:spcPts val="200"/>
                        </a:spcAft>
                        <a:buClrTx/>
                        <a:buSzTx/>
                        <a:buFontTx/>
                        <a:buNone/>
                        <a:tabLst/>
                        <a:defRPr/>
                      </a:pPr>
                      <a:r>
                        <a:rPr lang="en-GB" sz="1800" b="1">
                          <a:effectLst/>
                          <a:latin typeface="Calibri" panose="020F0502020204030204" pitchFamily="34" charset="0"/>
                          <a:ea typeface="Calibri" panose="020F0502020204030204" pitchFamily="34" charset="0"/>
                          <a:cs typeface="Times New Roman" panose="02020603050405020304" pitchFamily="18" charset="0"/>
                        </a:rPr>
                        <a:t>End of IF funding</a:t>
                      </a:r>
                    </a:p>
                  </a:txBody>
                  <a:tcPr marL="68580" marR="68580" marT="0" marB="0"/>
                </a:tc>
                <a:extLst>
                  <a:ext uri="{0D108BD9-81ED-4DB2-BD59-A6C34878D82A}">
                    <a16:rowId xmlns:a16="http://schemas.microsoft.com/office/drawing/2014/main" val="1836089667"/>
                  </a:ext>
                </a:extLst>
              </a:tr>
              <a:tr h="287001">
                <a:tc>
                  <a:txBody>
                    <a:bodyPr/>
                    <a:lstStyle/>
                    <a:p>
                      <a:pPr marL="0" marR="0" lvl="0" indent="0" algn="just" defTabSz="914400" rtl="0" eaLnBrk="1" fontAlgn="auto" latinLnBrk="0" hangingPunct="1">
                        <a:lnSpc>
                          <a:spcPct val="100000"/>
                        </a:lnSpc>
                        <a:spcBef>
                          <a:spcPts val="200"/>
                        </a:spcBef>
                        <a:spcAft>
                          <a:spcPts val="200"/>
                        </a:spcAft>
                        <a:buClrTx/>
                        <a:buSzTx/>
                        <a:buFontTx/>
                        <a:buNone/>
                        <a:tabLst/>
                        <a:defRPr/>
                      </a:pPr>
                      <a:r>
                        <a:rPr lang="en-GB" sz="1800" b="0" kern="1200">
                          <a:solidFill>
                            <a:schemeClr val="dk1"/>
                          </a:solidFill>
                          <a:effectLst/>
                          <a:latin typeface="+mn-lt"/>
                          <a:ea typeface="+mn-ea"/>
                          <a:cs typeface="+mn-cs"/>
                        </a:rPr>
                        <a:t>June 2025</a:t>
                      </a:r>
                    </a:p>
                  </a:txBody>
                  <a:tcPr marL="68580" marR="68580" marT="0" marB="0">
                    <a:solidFill>
                      <a:schemeClr val="accent5">
                        <a:lumMod val="20000"/>
                        <a:lumOff val="80000"/>
                      </a:schemeClr>
                    </a:solidFill>
                  </a:tcPr>
                </a:tc>
                <a:tc>
                  <a:txBody>
                    <a:bodyPr/>
                    <a:lstStyle/>
                    <a:p>
                      <a:pPr marL="0" marR="0" lvl="0" indent="0" algn="just" defTabSz="914400" rtl="0" eaLnBrk="1" fontAlgn="auto" latinLnBrk="0" hangingPunct="1">
                        <a:lnSpc>
                          <a:spcPct val="100000"/>
                        </a:lnSpc>
                        <a:spcBef>
                          <a:spcPts val="200"/>
                        </a:spcBef>
                        <a:spcAft>
                          <a:spcPts val="200"/>
                        </a:spcAft>
                        <a:buClrTx/>
                        <a:buSzTx/>
                        <a:buFontTx/>
                        <a:buNone/>
                        <a:tabLst/>
                        <a:defRPr/>
                      </a:pPr>
                      <a:r>
                        <a:rPr lang="en-GB" sz="1800" b="1">
                          <a:effectLst/>
                          <a:latin typeface="Calibri" panose="020F0502020204030204" pitchFamily="34" charset="0"/>
                          <a:ea typeface="Calibri" panose="020F0502020204030204" pitchFamily="34" charset="0"/>
                          <a:cs typeface="Times New Roman" panose="02020603050405020304" pitchFamily="18" charset="0"/>
                        </a:rPr>
                        <a:t>Great Exhibition Road Festival (8</a:t>
                      </a:r>
                      <a:r>
                        <a:rPr lang="en-GB" sz="1800" b="1" baseline="30000">
                          <a:effectLst/>
                          <a:latin typeface="Calibri" panose="020F0502020204030204" pitchFamily="34" charset="0"/>
                          <a:ea typeface="Calibri" panose="020F0502020204030204" pitchFamily="34" charset="0"/>
                          <a:cs typeface="Times New Roman" panose="02020603050405020304" pitchFamily="18" charset="0"/>
                        </a:rPr>
                        <a:t>th</a:t>
                      </a:r>
                      <a:r>
                        <a:rPr lang="en-GB" sz="1800" b="1">
                          <a:effectLst/>
                          <a:latin typeface="Calibri" panose="020F0502020204030204" pitchFamily="34" charset="0"/>
                          <a:ea typeface="Calibri" panose="020F0502020204030204" pitchFamily="34" charset="0"/>
                          <a:cs typeface="Times New Roman" panose="02020603050405020304" pitchFamily="18" charset="0"/>
                        </a:rPr>
                        <a:t> – 9</a:t>
                      </a:r>
                      <a:r>
                        <a:rPr lang="en-GB" sz="1800" b="1" baseline="30000">
                          <a:effectLst/>
                          <a:latin typeface="Calibri" panose="020F0502020204030204" pitchFamily="34" charset="0"/>
                          <a:ea typeface="Calibri" panose="020F0502020204030204" pitchFamily="34" charset="0"/>
                          <a:cs typeface="Times New Roman" panose="02020603050405020304" pitchFamily="18" charset="0"/>
                        </a:rPr>
                        <a:t>th</a:t>
                      </a:r>
                      <a:r>
                        <a:rPr lang="en-GB" sz="1800" b="1">
                          <a:effectLst/>
                          <a:latin typeface="Calibri" panose="020F0502020204030204" pitchFamily="34" charset="0"/>
                          <a:ea typeface="Calibri" panose="020F0502020204030204" pitchFamily="34" charset="0"/>
                          <a:cs typeface="Times New Roman" panose="02020603050405020304" pitchFamily="18" charset="0"/>
                        </a:rPr>
                        <a:t> June, London)</a:t>
                      </a:r>
                    </a:p>
                  </a:txBody>
                  <a:tcPr marL="68580" marR="68580" marT="0" marB="0"/>
                </a:tc>
                <a:extLst>
                  <a:ext uri="{0D108BD9-81ED-4DB2-BD59-A6C34878D82A}">
                    <a16:rowId xmlns:a16="http://schemas.microsoft.com/office/drawing/2014/main" val="2656414857"/>
                  </a:ext>
                </a:extLst>
              </a:tr>
            </a:tbl>
          </a:graphicData>
        </a:graphic>
      </p:graphicFrame>
      <p:sp>
        <p:nvSpPr>
          <p:cNvPr id="2" name="5-Point Star 1"/>
          <p:cNvSpPr/>
          <p:nvPr/>
        </p:nvSpPr>
        <p:spPr>
          <a:xfrm>
            <a:off x="57061" y="1405207"/>
            <a:ext cx="287548" cy="224287"/>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p:cNvSpPr/>
          <p:nvPr/>
        </p:nvSpPr>
        <p:spPr>
          <a:xfrm>
            <a:off x="442181" y="2641231"/>
            <a:ext cx="4105098" cy="369332"/>
          </a:xfrm>
          <a:prstGeom prst="rect">
            <a:avLst/>
          </a:prstGeom>
        </p:spPr>
        <p:txBody>
          <a:bodyPr wrap="none">
            <a:spAutoFit/>
          </a:bodyPr>
          <a:lstStyle/>
          <a:p>
            <a:r>
              <a:rPr lang="en-GB"/>
              <a:t>https://stfc365.sharepoint.com/sites/ITRF</a:t>
            </a:r>
          </a:p>
        </p:txBody>
      </p:sp>
    </p:spTree>
    <p:extLst>
      <p:ext uri="{BB962C8B-B14F-4D97-AF65-F5344CB8AC3E}">
        <p14:creationId xmlns:p14="http://schemas.microsoft.com/office/powerpoint/2010/main" val="26753281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C46F402-3057-0318-C4B4-ACA1789D2F16}"/>
              </a:ext>
            </a:extLst>
          </p:cNvPr>
          <p:cNvSpPr txBox="1"/>
          <p:nvPr/>
        </p:nvSpPr>
        <p:spPr>
          <a:xfrm>
            <a:off x="1339273" y="1551709"/>
            <a:ext cx="184731" cy="369332"/>
          </a:xfrm>
          <a:prstGeom prst="rect">
            <a:avLst/>
          </a:prstGeom>
          <a:noFill/>
        </p:spPr>
        <p:txBody>
          <a:bodyPr wrap="none" rtlCol="0">
            <a:spAutoFit/>
          </a:bodyPr>
          <a:lstStyle/>
          <a:p>
            <a:endParaRPr lang="en-GB"/>
          </a:p>
        </p:txBody>
      </p:sp>
      <p:graphicFrame>
        <p:nvGraphicFramePr>
          <p:cNvPr id="4" name="Diagram 3">
            <a:extLst>
              <a:ext uri="{FF2B5EF4-FFF2-40B4-BE49-F238E27FC236}">
                <a16:creationId xmlns:a16="http://schemas.microsoft.com/office/drawing/2014/main" id="{2B966202-A11A-CD3B-5BD4-1A893F4625F5}"/>
              </a:ext>
            </a:extLst>
          </p:cNvPr>
          <p:cNvGraphicFramePr/>
          <p:nvPr>
            <p:extLst>
              <p:ext uri="{D42A27DB-BD31-4B8C-83A1-F6EECF244321}">
                <p14:modId xmlns:p14="http://schemas.microsoft.com/office/powerpoint/2010/main" val="2126437554"/>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Graphic 5" descr="Microscope with solid fill">
            <a:extLst>
              <a:ext uri="{FF2B5EF4-FFF2-40B4-BE49-F238E27FC236}">
                <a16:creationId xmlns:a16="http://schemas.microsoft.com/office/drawing/2014/main" id="{3F53E614-06BB-90B5-BDDD-788656DAA86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304473" y="1365997"/>
            <a:ext cx="914400" cy="914400"/>
          </a:xfrm>
          <a:prstGeom prst="rect">
            <a:avLst/>
          </a:prstGeom>
        </p:spPr>
      </p:pic>
      <p:pic>
        <p:nvPicPr>
          <p:cNvPr id="12" name="Graphic 11" descr="Gantt Chart with solid fill">
            <a:extLst>
              <a:ext uri="{FF2B5EF4-FFF2-40B4-BE49-F238E27FC236}">
                <a16:creationId xmlns:a16="http://schemas.microsoft.com/office/drawing/2014/main" id="{20D9153A-F2F6-4112-905A-7ADAE7716DC5}"/>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2327566" y="4596075"/>
            <a:ext cx="914400" cy="914400"/>
          </a:xfrm>
          <a:prstGeom prst="rect">
            <a:avLst/>
          </a:prstGeom>
        </p:spPr>
      </p:pic>
      <p:pic>
        <p:nvPicPr>
          <p:cNvPr id="16" name="Graphic 15" descr="Warning with solid fill">
            <a:extLst>
              <a:ext uri="{FF2B5EF4-FFF2-40B4-BE49-F238E27FC236}">
                <a16:creationId xmlns:a16="http://schemas.microsoft.com/office/drawing/2014/main" id="{AA8A1AEC-3C6D-89AE-BE2D-0D66A1B058DE}"/>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2701628" y="2971800"/>
            <a:ext cx="914400" cy="914400"/>
          </a:xfrm>
          <a:prstGeom prst="rect">
            <a:avLst/>
          </a:prstGeom>
        </p:spPr>
      </p:pic>
      <p:sp>
        <p:nvSpPr>
          <p:cNvPr id="17" name="TextBox 16">
            <a:extLst>
              <a:ext uri="{FF2B5EF4-FFF2-40B4-BE49-F238E27FC236}">
                <a16:creationId xmlns:a16="http://schemas.microsoft.com/office/drawing/2014/main" id="{E2C38CCE-D28E-9CA7-E3CA-FA12E513CB9B}"/>
              </a:ext>
            </a:extLst>
          </p:cNvPr>
          <p:cNvSpPr txBox="1"/>
          <p:nvPr/>
        </p:nvSpPr>
        <p:spPr>
          <a:xfrm>
            <a:off x="3232730" y="2354285"/>
            <a:ext cx="3186129" cy="369332"/>
          </a:xfrm>
          <a:prstGeom prst="rect">
            <a:avLst/>
          </a:prstGeom>
          <a:noFill/>
        </p:spPr>
        <p:txBody>
          <a:bodyPr wrap="none" rtlCol="0">
            <a:spAutoFit/>
          </a:bodyPr>
          <a:lstStyle/>
          <a:p>
            <a:r>
              <a:rPr lang="en-GB"/>
              <a:t>WP Leaders: J. Parsons, R. Amos</a:t>
            </a:r>
          </a:p>
        </p:txBody>
      </p:sp>
      <p:sp>
        <p:nvSpPr>
          <p:cNvPr id="18" name="TextBox 17">
            <a:extLst>
              <a:ext uri="{FF2B5EF4-FFF2-40B4-BE49-F238E27FC236}">
                <a16:creationId xmlns:a16="http://schemas.microsoft.com/office/drawing/2014/main" id="{AFABB3DD-6CA8-E9B7-EB1E-12AFF7D10586}"/>
              </a:ext>
            </a:extLst>
          </p:cNvPr>
          <p:cNvSpPr txBox="1"/>
          <p:nvPr/>
        </p:nvSpPr>
        <p:spPr>
          <a:xfrm>
            <a:off x="3616028" y="3984850"/>
            <a:ext cx="3119508" cy="369332"/>
          </a:xfrm>
          <a:prstGeom prst="rect">
            <a:avLst/>
          </a:prstGeom>
          <a:noFill/>
        </p:spPr>
        <p:txBody>
          <a:bodyPr wrap="none" rtlCol="0">
            <a:spAutoFit/>
          </a:bodyPr>
          <a:lstStyle/>
          <a:p>
            <a:r>
              <a:rPr lang="en-GB"/>
              <a:t>WP Leaders: R. Gray, W. Shields</a:t>
            </a:r>
          </a:p>
        </p:txBody>
      </p:sp>
      <p:sp>
        <p:nvSpPr>
          <p:cNvPr id="19" name="TextBox 18">
            <a:extLst>
              <a:ext uri="{FF2B5EF4-FFF2-40B4-BE49-F238E27FC236}">
                <a16:creationId xmlns:a16="http://schemas.microsoft.com/office/drawing/2014/main" id="{D5F6F5D6-1CC7-617C-C012-A762ABA958FA}"/>
              </a:ext>
            </a:extLst>
          </p:cNvPr>
          <p:cNvSpPr txBox="1"/>
          <p:nvPr/>
        </p:nvSpPr>
        <p:spPr>
          <a:xfrm>
            <a:off x="3193012" y="5607931"/>
            <a:ext cx="3071675" cy="369332"/>
          </a:xfrm>
          <a:prstGeom prst="rect">
            <a:avLst/>
          </a:prstGeom>
          <a:noFill/>
        </p:spPr>
        <p:txBody>
          <a:bodyPr wrap="none" rtlCol="0">
            <a:spAutoFit/>
          </a:bodyPr>
          <a:lstStyle/>
          <a:p>
            <a:r>
              <a:rPr lang="en-GB"/>
              <a:t>WP Leaders: C. Pugh, C. Whyte</a:t>
            </a:r>
          </a:p>
        </p:txBody>
      </p:sp>
      <p:sp>
        <p:nvSpPr>
          <p:cNvPr id="21" name="Title 20">
            <a:extLst>
              <a:ext uri="{FF2B5EF4-FFF2-40B4-BE49-F238E27FC236}">
                <a16:creationId xmlns:a16="http://schemas.microsoft.com/office/drawing/2014/main" id="{174B7604-672E-2D5F-17B7-7F78EF343B9C}"/>
              </a:ext>
            </a:extLst>
          </p:cNvPr>
          <p:cNvSpPr>
            <a:spLocks noGrp="1"/>
          </p:cNvSpPr>
          <p:nvPr>
            <p:ph type="title"/>
          </p:nvPr>
        </p:nvSpPr>
        <p:spPr/>
        <p:txBody>
          <a:bodyPr/>
          <a:lstStyle/>
          <a:p>
            <a:r>
              <a:rPr lang="en-GB"/>
              <a:t>BP1 Project Structure</a:t>
            </a:r>
          </a:p>
        </p:txBody>
      </p:sp>
      <p:sp>
        <p:nvSpPr>
          <p:cNvPr id="23" name="TextBox 22">
            <a:extLst>
              <a:ext uri="{FF2B5EF4-FFF2-40B4-BE49-F238E27FC236}">
                <a16:creationId xmlns:a16="http://schemas.microsoft.com/office/drawing/2014/main" id="{B6FA9F28-9527-2D1A-41C8-BCC1668714FA}"/>
              </a:ext>
            </a:extLst>
          </p:cNvPr>
          <p:cNvSpPr txBox="1"/>
          <p:nvPr/>
        </p:nvSpPr>
        <p:spPr>
          <a:xfrm>
            <a:off x="8874146" y="6235820"/>
            <a:ext cx="2827505" cy="276999"/>
          </a:xfrm>
          <a:prstGeom prst="rect">
            <a:avLst/>
          </a:prstGeom>
          <a:noFill/>
        </p:spPr>
        <p:txBody>
          <a:bodyPr wrap="none" rtlCol="0">
            <a:spAutoFit/>
          </a:bodyPr>
          <a:lstStyle/>
          <a:p>
            <a:r>
              <a:rPr lang="en-GB" sz="1200"/>
              <a:t>Documents: LhARA-Gov-PMB-2024-09.pdf</a:t>
            </a:r>
          </a:p>
        </p:txBody>
      </p:sp>
    </p:spTree>
    <p:extLst>
      <p:ext uri="{BB962C8B-B14F-4D97-AF65-F5344CB8AC3E}">
        <p14:creationId xmlns:p14="http://schemas.microsoft.com/office/powerpoint/2010/main" val="11540664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F789397-8E18-94D6-F718-60FADFCE4C30}"/>
              </a:ext>
            </a:extLst>
          </p:cNvPr>
          <p:cNvSpPr>
            <a:spLocks noGrp="1"/>
          </p:cNvSpPr>
          <p:nvPr>
            <p:ph type="title"/>
          </p:nvPr>
        </p:nvSpPr>
        <p:spPr/>
        <p:txBody>
          <a:bodyPr/>
          <a:lstStyle/>
          <a:p>
            <a:r>
              <a:rPr lang="en-GB">
                <a:latin typeface="Arial"/>
                <a:cs typeface="Arial"/>
              </a:rPr>
              <a:t>Design and Engineering Progress</a:t>
            </a:r>
          </a:p>
        </p:txBody>
      </p:sp>
      <p:sp>
        <p:nvSpPr>
          <p:cNvPr id="3" name="Content Placeholder 2">
            <a:extLst>
              <a:ext uri="{FF2B5EF4-FFF2-40B4-BE49-F238E27FC236}">
                <a16:creationId xmlns:a16="http://schemas.microsoft.com/office/drawing/2014/main" id="{0ACA2506-86B0-1B95-8FE1-579AF0D89319}"/>
              </a:ext>
            </a:extLst>
          </p:cNvPr>
          <p:cNvSpPr>
            <a:spLocks noGrp="1"/>
          </p:cNvSpPr>
          <p:nvPr>
            <p:ph idx="1"/>
          </p:nvPr>
        </p:nvSpPr>
        <p:spPr>
          <a:xfrm>
            <a:off x="403341" y="1213503"/>
            <a:ext cx="11466767" cy="5290869"/>
          </a:xfrm>
          <a:solidFill>
            <a:schemeClr val="bg2"/>
          </a:solidFill>
        </p:spPr>
        <p:txBody>
          <a:bodyPr vert="horz" lIns="91440" tIns="45720" rIns="91440" bIns="45720" rtlCol="0" anchor="t">
            <a:noAutofit/>
          </a:bodyPr>
          <a:lstStyle/>
          <a:p>
            <a:pPr>
              <a:lnSpc>
                <a:spcPct val="120000"/>
              </a:lnSpc>
              <a:spcAft>
                <a:spcPts val="400"/>
              </a:spcAft>
            </a:pPr>
            <a:r>
              <a:rPr lang="en-US" sz="1400">
                <a:latin typeface="Arial"/>
                <a:cs typeface="Arial"/>
              </a:rPr>
              <a:t>WPA Updates</a:t>
            </a:r>
          </a:p>
          <a:p>
            <a:pPr marL="285750" indent="-285750">
              <a:lnSpc>
                <a:spcPct val="120000"/>
              </a:lnSpc>
              <a:spcAft>
                <a:spcPts val="400"/>
              </a:spcAft>
              <a:buChar char="•"/>
            </a:pPr>
            <a:r>
              <a:rPr lang="en-US" sz="1400">
                <a:latin typeface="Arial"/>
                <a:cs typeface="Arial"/>
              </a:rPr>
              <a:t>Research Fellow recruited to aid delivery of radiobiology experiments.</a:t>
            </a:r>
            <a:endParaRPr lang="en-US" sz="1400"/>
          </a:p>
          <a:p>
            <a:pPr marL="285750" indent="-285750">
              <a:lnSpc>
                <a:spcPct val="120000"/>
              </a:lnSpc>
              <a:spcAft>
                <a:spcPts val="400"/>
              </a:spcAft>
              <a:buChar char="•"/>
            </a:pPr>
            <a:r>
              <a:rPr lang="en-US" sz="1400">
                <a:latin typeface="Arial"/>
                <a:cs typeface="Arial"/>
              </a:rPr>
              <a:t>Progress on design and </a:t>
            </a:r>
            <a:r>
              <a:rPr lang="en-US" sz="1400" err="1">
                <a:latin typeface="Arial"/>
                <a:cs typeface="Arial"/>
              </a:rPr>
              <a:t>characterisation</a:t>
            </a:r>
            <a:r>
              <a:rPr lang="en-US" sz="1400">
                <a:latin typeface="Arial"/>
                <a:cs typeface="Arial"/>
              </a:rPr>
              <a:t> of SCAPA proton source to serve </a:t>
            </a:r>
            <a:r>
              <a:rPr lang="en-US" sz="1400" err="1">
                <a:solidFill>
                  <a:srgbClr val="FF0000"/>
                </a:solidFill>
                <a:latin typeface="Arial"/>
                <a:cs typeface="Arial"/>
              </a:rPr>
              <a:t>PoPLAR</a:t>
            </a:r>
            <a:r>
              <a:rPr lang="en-US" sz="1400">
                <a:solidFill>
                  <a:srgbClr val="FF0000"/>
                </a:solidFill>
                <a:latin typeface="Arial"/>
                <a:cs typeface="Arial"/>
              </a:rPr>
              <a:t> </a:t>
            </a:r>
            <a:r>
              <a:rPr lang="en-US" sz="1400">
                <a:latin typeface="Arial"/>
                <a:cs typeface="Arial"/>
              </a:rPr>
              <a:t>radiobiology experiments.</a:t>
            </a:r>
          </a:p>
          <a:p>
            <a:pPr marL="285750" indent="-285750">
              <a:lnSpc>
                <a:spcPct val="120000"/>
              </a:lnSpc>
              <a:spcAft>
                <a:spcPts val="400"/>
              </a:spcAft>
              <a:buChar char="•"/>
            </a:pPr>
            <a:r>
              <a:rPr lang="en-US" sz="1400">
                <a:latin typeface="Arial"/>
                <a:cs typeface="Arial"/>
              </a:rPr>
              <a:t>Cell sample glass rings and Mylar mounts being prototyped</a:t>
            </a:r>
          </a:p>
          <a:p>
            <a:pPr marL="285750" indent="-285750">
              <a:spcBef>
                <a:spcPts val="0"/>
              </a:spcBef>
              <a:spcAft>
                <a:spcPts val="0"/>
              </a:spcAft>
              <a:buChar char="•"/>
            </a:pPr>
            <a:r>
              <a:rPr lang="en-US" sz="1400">
                <a:latin typeface="Arial"/>
                <a:ea typeface="Tahoma"/>
                <a:cs typeface="Arial"/>
              </a:rPr>
              <a:t>Preliminary clonogenic survival experiments on Mylar are being performed, as this is likely different from the conventional plastic dishes routinely being used. All cell lines used will need to be </a:t>
            </a:r>
            <a:r>
              <a:rPr lang="en-US" sz="1400" err="1">
                <a:latin typeface="Arial"/>
                <a:ea typeface="Tahoma"/>
                <a:cs typeface="Arial"/>
              </a:rPr>
              <a:t>optimised</a:t>
            </a:r>
            <a:r>
              <a:rPr lang="en-US" sz="1400">
                <a:latin typeface="Arial"/>
                <a:ea typeface="Tahoma"/>
                <a:cs typeface="Arial"/>
              </a:rPr>
              <a:t> on this new media before any laser-based experiments are carried out at SCAPA</a:t>
            </a:r>
            <a:endParaRPr lang="en-US" sz="1400">
              <a:latin typeface="Arial"/>
              <a:cs typeface="Arial"/>
            </a:endParaRPr>
          </a:p>
          <a:p>
            <a:pPr marL="285750" indent="-285750">
              <a:lnSpc>
                <a:spcPct val="120000"/>
              </a:lnSpc>
              <a:spcAft>
                <a:spcPts val="400"/>
              </a:spcAft>
              <a:buChar char="•"/>
            </a:pPr>
            <a:r>
              <a:rPr lang="en-US" sz="1400">
                <a:latin typeface="Arial"/>
                <a:cs typeface="Arial"/>
              </a:rPr>
              <a:t>Planning cyclotron comparison experiments (Birmingham)</a:t>
            </a:r>
          </a:p>
          <a:p>
            <a:pPr>
              <a:lnSpc>
                <a:spcPct val="120000"/>
              </a:lnSpc>
              <a:spcAft>
                <a:spcPts val="400"/>
              </a:spcAft>
            </a:pPr>
            <a:r>
              <a:rPr lang="en-US" sz="1400">
                <a:latin typeface="Arial"/>
                <a:cs typeface="Arial"/>
              </a:rPr>
              <a:t>WPB Updates</a:t>
            </a:r>
          </a:p>
          <a:p>
            <a:pPr marL="285750" indent="-285750">
              <a:lnSpc>
                <a:spcPct val="120000"/>
              </a:lnSpc>
              <a:spcAft>
                <a:spcPts val="400"/>
              </a:spcAft>
              <a:buChar char="•"/>
            </a:pPr>
            <a:r>
              <a:rPr lang="en-US" sz="1400">
                <a:latin typeface="Arial"/>
                <a:cs typeface="Arial"/>
              </a:rPr>
              <a:t>Integration meetings now underway to progress connection issues in PA1 work packages, particularly S2E from source through Stage 1 beamline and FFA</a:t>
            </a:r>
          </a:p>
          <a:p>
            <a:pPr marL="285750" indent="-285750">
              <a:lnSpc>
                <a:spcPct val="120000"/>
              </a:lnSpc>
              <a:spcAft>
                <a:spcPts val="400"/>
              </a:spcAft>
              <a:buChar char="•"/>
            </a:pPr>
            <a:r>
              <a:rPr lang="en-US" sz="1400">
                <a:latin typeface="Arial"/>
                <a:cs typeface="Arial"/>
              </a:rPr>
              <a:t>Task 2: Planning of </a:t>
            </a:r>
            <a:r>
              <a:rPr lang="en-US" sz="1400" err="1">
                <a:latin typeface="Arial"/>
                <a:cs typeface="Arial"/>
              </a:rPr>
              <a:t>PoP</a:t>
            </a:r>
            <a:r>
              <a:rPr lang="en-US" sz="1400">
                <a:latin typeface="Arial"/>
                <a:cs typeface="Arial"/>
              </a:rPr>
              <a:t> experiment </a:t>
            </a:r>
            <a:r>
              <a:rPr lang="en-US" sz="1400" err="1">
                <a:solidFill>
                  <a:srgbClr val="FF0000"/>
                </a:solidFill>
                <a:latin typeface="Arial"/>
                <a:cs typeface="Arial"/>
              </a:rPr>
              <a:t>PoPLAR</a:t>
            </a:r>
            <a:r>
              <a:rPr lang="en-US" sz="1400">
                <a:solidFill>
                  <a:srgbClr val="FF0000"/>
                </a:solidFill>
                <a:latin typeface="Arial"/>
                <a:cs typeface="Arial"/>
              </a:rPr>
              <a:t> </a:t>
            </a:r>
            <a:r>
              <a:rPr lang="en-US" sz="1400">
                <a:latin typeface="Arial"/>
                <a:cs typeface="Arial"/>
              </a:rPr>
              <a:t>using SCAPA demonstrated parameters to conduct exemplar radiobiology experiments.</a:t>
            </a:r>
          </a:p>
          <a:p>
            <a:pPr marL="285750" indent="-285750">
              <a:lnSpc>
                <a:spcPct val="120000"/>
              </a:lnSpc>
              <a:spcAft>
                <a:spcPts val="400"/>
              </a:spcAft>
              <a:buFont typeface="Wingdings"/>
              <a:buChar char="•"/>
            </a:pPr>
            <a:r>
              <a:rPr lang="en-US" sz="1400">
                <a:latin typeface="Arial"/>
                <a:cs typeface="Arial"/>
              </a:rPr>
              <a:t>Task 2: Design of </a:t>
            </a:r>
            <a:r>
              <a:rPr lang="en-US" sz="1400" err="1">
                <a:latin typeface="Arial"/>
                <a:cs typeface="Arial"/>
              </a:rPr>
              <a:t>PoPLAR</a:t>
            </a:r>
            <a:r>
              <a:rPr lang="en-US" sz="1400">
                <a:latin typeface="Arial"/>
                <a:cs typeface="Arial"/>
              </a:rPr>
              <a:t> well progressed. Delivery beamline designed and quadrupoles delivered and measured; stages and mounting in construction..</a:t>
            </a:r>
          </a:p>
          <a:p>
            <a:pPr marL="285750" indent="-285750">
              <a:lnSpc>
                <a:spcPct val="120000"/>
              </a:lnSpc>
              <a:spcAft>
                <a:spcPts val="400"/>
              </a:spcAft>
              <a:buChar char="•"/>
            </a:pPr>
            <a:r>
              <a:rPr lang="en-US" sz="1400">
                <a:latin typeface="Arial"/>
                <a:cs typeface="Arial"/>
              </a:rPr>
              <a:t>Task 3: Milestone plasma density 1x10^15 m^-3 demonstrated with good lifetime. Rotating wall electric field experiments progressing.</a:t>
            </a:r>
          </a:p>
          <a:p>
            <a:pPr marL="285750" indent="-285750">
              <a:lnSpc>
                <a:spcPct val="120000"/>
              </a:lnSpc>
              <a:spcAft>
                <a:spcPts val="400"/>
              </a:spcAft>
              <a:buChar char="•"/>
            </a:pPr>
            <a:r>
              <a:rPr lang="en-US" sz="1400">
                <a:latin typeface="Arial"/>
                <a:cs typeface="Arial"/>
              </a:rPr>
              <a:t>Task 6: Exploring uniformity of FFA tune over energy range; increased dynamic aperture obtained – review successfully carried out 26th February</a:t>
            </a:r>
          </a:p>
          <a:p>
            <a:pPr marL="285750" indent="-285750">
              <a:lnSpc>
                <a:spcPct val="120000"/>
              </a:lnSpc>
              <a:spcBef>
                <a:spcPts val="500"/>
              </a:spcBef>
              <a:spcAft>
                <a:spcPts val="400"/>
              </a:spcAft>
              <a:buChar char="•"/>
            </a:pPr>
            <a:endParaRPr lang="en-US" sz="1400">
              <a:latin typeface="Arial"/>
              <a:cs typeface="Arial"/>
            </a:endParaRPr>
          </a:p>
        </p:txBody>
      </p:sp>
    </p:spTree>
    <p:extLst>
      <p:ext uri="{BB962C8B-B14F-4D97-AF65-F5344CB8AC3E}">
        <p14:creationId xmlns:p14="http://schemas.microsoft.com/office/powerpoint/2010/main" val="39107849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up of a microscope&#10;&#10;AI-generated content may be incorrect.">
            <a:extLst>
              <a:ext uri="{FF2B5EF4-FFF2-40B4-BE49-F238E27FC236}">
                <a16:creationId xmlns:a16="http://schemas.microsoft.com/office/drawing/2014/main" id="{6FA802C0-C53A-C63C-221F-DE0892B4BDB5}"/>
              </a:ext>
            </a:extLst>
          </p:cNvPr>
          <p:cNvPicPr>
            <a:picLocks noChangeAspect="1"/>
          </p:cNvPicPr>
          <p:nvPr/>
        </p:nvPicPr>
        <p:blipFill>
          <a:blip r:embed="rId2"/>
          <a:stretch>
            <a:fillRect/>
          </a:stretch>
        </p:blipFill>
        <p:spPr>
          <a:xfrm>
            <a:off x="134309" y="0"/>
            <a:ext cx="11923381" cy="6858000"/>
          </a:xfrm>
          <a:prstGeom prst="rect">
            <a:avLst/>
          </a:prstGeom>
        </p:spPr>
      </p:pic>
    </p:spTree>
    <p:extLst>
      <p:ext uri="{BB962C8B-B14F-4D97-AF65-F5344CB8AC3E}">
        <p14:creationId xmlns:p14="http://schemas.microsoft.com/office/powerpoint/2010/main" val="40590662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D1A8B7-BC38-3903-EC87-DD567D560872}"/>
            </a:ext>
          </a:extLst>
        </p:cNvPr>
        <p:cNvGrpSpPr/>
        <p:nvPr/>
      </p:nvGrpSpPr>
      <p:grpSpPr>
        <a:xfrm>
          <a:off x="0" y="0"/>
          <a:ext cx="0" cy="0"/>
          <a:chOff x="0" y="0"/>
          <a:chExt cx="0" cy="0"/>
        </a:xfrm>
      </p:grpSpPr>
      <p:pic>
        <p:nvPicPr>
          <p:cNvPr id="2" name="Picture 1" descr="A diagram of a cell holder&#10;&#10;AI-generated content may be incorrect.">
            <a:extLst>
              <a:ext uri="{FF2B5EF4-FFF2-40B4-BE49-F238E27FC236}">
                <a16:creationId xmlns:a16="http://schemas.microsoft.com/office/drawing/2014/main" id="{2EEE058D-9097-F7CE-EE1F-ABED22E916D4}"/>
              </a:ext>
            </a:extLst>
          </p:cNvPr>
          <p:cNvPicPr>
            <a:picLocks noChangeAspect="1"/>
          </p:cNvPicPr>
          <p:nvPr/>
        </p:nvPicPr>
        <p:blipFill>
          <a:blip r:embed="rId2"/>
          <a:stretch>
            <a:fillRect/>
          </a:stretch>
        </p:blipFill>
        <p:spPr>
          <a:xfrm>
            <a:off x="6679658" y="4226132"/>
            <a:ext cx="5406958" cy="2304902"/>
          </a:xfrm>
          <a:prstGeom prst="rect">
            <a:avLst/>
          </a:prstGeom>
        </p:spPr>
      </p:pic>
      <p:sp>
        <p:nvSpPr>
          <p:cNvPr id="3" name="Title 2">
            <a:extLst>
              <a:ext uri="{FF2B5EF4-FFF2-40B4-BE49-F238E27FC236}">
                <a16:creationId xmlns:a16="http://schemas.microsoft.com/office/drawing/2014/main" id="{51FB801B-3126-7DBD-8A10-29DCFE452A7D}"/>
              </a:ext>
            </a:extLst>
          </p:cNvPr>
          <p:cNvSpPr>
            <a:spLocks noGrp="1"/>
          </p:cNvSpPr>
          <p:nvPr>
            <p:ph type="title"/>
          </p:nvPr>
        </p:nvSpPr>
        <p:spPr>
          <a:xfrm>
            <a:off x="403341" y="296543"/>
            <a:ext cx="11684580" cy="769441"/>
          </a:xfrm>
        </p:spPr>
        <p:txBody>
          <a:bodyPr>
            <a:normAutofit/>
          </a:bodyPr>
          <a:lstStyle/>
          <a:p>
            <a:r>
              <a:rPr lang="en-GB" sz="3600" err="1">
                <a:latin typeface="Arial"/>
                <a:cs typeface="Arial"/>
              </a:rPr>
              <a:t>PoPLAR</a:t>
            </a:r>
            <a:r>
              <a:rPr lang="en-GB" sz="3600">
                <a:latin typeface="Arial"/>
                <a:cs typeface="Arial"/>
              </a:rPr>
              <a:t> beamline engineering</a:t>
            </a:r>
            <a:endParaRPr lang="en-GB" sz="3600"/>
          </a:p>
        </p:txBody>
      </p:sp>
      <p:pic>
        <p:nvPicPr>
          <p:cNvPr id="4" name="Picture 3" descr="A diagram of a machine&#10;&#10;AI-generated content may be incorrect.">
            <a:extLst>
              <a:ext uri="{FF2B5EF4-FFF2-40B4-BE49-F238E27FC236}">
                <a16:creationId xmlns:a16="http://schemas.microsoft.com/office/drawing/2014/main" id="{B238ABAB-6347-09FA-A766-3D130179EFB4}"/>
              </a:ext>
            </a:extLst>
          </p:cNvPr>
          <p:cNvPicPr>
            <a:picLocks noChangeAspect="1"/>
          </p:cNvPicPr>
          <p:nvPr/>
        </p:nvPicPr>
        <p:blipFill>
          <a:blip r:embed="rId3"/>
          <a:stretch>
            <a:fillRect/>
          </a:stretch>
        </p:blipFill>
        <p:spPr>
          <a:xfrm>
            <a:off x="162735" y="1025457"/>
            <a:ext cx="6410933" cy="3907277"/>
          </a:xfrm>
          <a:prstGeom prst="rect">
            <a:avLst/>
          </a:prstGeom>
        </p:spPr>
      </p:pic>
      <p:pic>
        <p:nvPicPr>
          <p:cNvPr id="6" name="Picture 5" descr="A computer generated image of a machine&#10;&#10;AI-generated content may be incorrect.">
            <a:extLst>
              <a:ext uri="{FF2B5EF4-FFF2-40B4-BE49-F238E27FC236}">
                <a16:creationId xmlns:a16="http://schemas.microsoft.com/office/drawing/2014/main" id="{449CAB8E-96C9-7929-2767-F9B6B84E14B1}"/>
              </a:ext>
            </a:extLst>
          </p:cNvPr>
          <p:cNvPicPr>
            <a:picLocks noChangeAspect="1"/>
          </p:cNvPicPr>
          <p:nvPr/>
        </p:nvPicPr>
        <p:blipFill>
          <a:blip r:embed="rId4"/>
          <a:stretch>
            <a:fillRect/>
          </a:stretch>
        </p:blipFill>
        <p:spPr>
          <a:xfrm>
            <a:off x="9479965" y="267511"/>
            <a:ext cx="2408496" cy="3761361"/>
          </a:xfrm>
          <a:prstGeom prst="rect">
            <a:avLst/>
          </a:prstGeom>
        </p:spPr>
      </p:pic>
      <p:sp>
        <p:nvSpPr>
          <p:cNvPr id="8" name="TextBox 7">
            <a:extLst>
              <a:ext uri="{FF2B5EF4-FFF2-40B4-BE49-F238E27FC236}">
                <a16:creationId xmlns:a16="http://schemas.microsoft.com/office/drawing/2014/main" id="{20F57D89-C663-2D06-47E1-3EDA5FE8ACBC}"/>
              </a:ext>
            </a:extLst>
          </p:cNvPr>
          <p:cNvSpPr txBox="1"/>
          <p:nvPr/>
        </p:nvSpPr>
        <p:spPr>
          <a:xfrm>
            <a:off x="2669262" y="5295542"/>
            <a:ext cx="3724072" cy="536005"/>
          </a:xfrm>
          <a:prstGeom prst="rect">
            <a:avLst/>
          </a:prstGeom>
          <a:solidFill>
            <a:schemeClr val="bg1"/>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400" b="1">
                <a:ea typeface="Calibri"/>
                <a:cs typeface="Calibri"/>
              </a:rPr>
              <a:t>Magnet measurements and beamline design complete – integration in progress.</a:t>
            </a:r>
          </a:p>
        </p:txBody>
      </p:sp>
    </p:spTree>
    <p:extLst>
      <p:ext uri="{BB962C8B-B14F-4D97-AF65-F5344CB8AC3E}">
        <p14:creationId xmlns:p14="http://schemas.microsoft.com/office/powerpoint/2010/main" val="4361494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diagram of a machine&#10;&#10;AI-generated content may be incorrect.">
            <a:extLst>
              <a:ext uri="{FF2B5EF4-FFF2-40B4-BE49-F238E27FC236}">
                <a16:creationId xmlns:a16="http://schemas.microsoft.com/office/drawing/2014/main" id="{1B7BB3E4-04AC-5C3B-BDF0-A8F4B69286FF}"/>
              </a:ext>
            </a:extLst>
          </p:cNvPr>
          <p:cNvPicPr>
            <a:picLocks noChangeAspect="1"/>
          </p:cNvPicPr>
          <p:nvPr/>
        </p:nvPicPr>
        <p:blipFill>
          <a:blip r:embed="rId2"/>
          <a:stretch>
            <a:fillRect/>
          </a:stretch>
        </p:blipFill>
        <p:spPr>
          <a:xfrm>
            <a:off x="3329541" y="3549835"/>
            <a:ext cx="4620290" cy="2939238"/>
          </a:xfrm>
          <a:prstGeom prst="rect">
            <a:avLst/>
          </a:prstGeom>
        </p:spPr>
      </p:pic>
      <p:pic>
        <p:nvPicPr>
          <p:cNvPr id="4" name="Picture 3" descr="A screenshot of a graph&#10;&#10;AI-generated content may be incorrect.">
            <a:extLst>
              <a:ext uri="{FF2B5EF4-FFF2-40B4-BE49-F238E27FC236}">
                <a16:creationId xmlns:a16="http://schemas.microsoft.com/office/drawing/2014/main" id="{64C03E66-0736-742C-2B98-EEC20D15C5DD}"/>
              </a:ext>
            </a:extLst>
          </p:cNvPr>
          <p:cNvPicPr>
            <a:picLocks noChangeAspect="1"/>
          </p:cNvPicPr>
          <p:nvPr/>
        </p:nvPicPr>
        <p:blipFill>
          <a:blip r:embed="rId3"/>
          <a:stretch>
            <a:fillRect/>
          </a:stretch>
        </p:blipFill>
        <p:spPr>
          <a:xfrm>
            <a:off x="9397003" y="150628"/>
            <a:ext cx="2541992" cy="4164419"/>
          </a:xfrm>
          <a:prstGeom prst="rect">
            <a:avLst/>
          </a:prstGeom>
        </p:spPr>
      </p:pic>
      <p:sp>
        <p:nvSpPr>
          <p:cNvPr id="2" name="Title 1">
            <a:extLst>
              <a:ext uri="{FF2B5EF4-FFF2-40B4-BE49-F238E27FC236}">
                <a16:creationId xmlns:a16="http://schemas.microsoft.com/office/drawing/2014/main" id="{0E5BC7B2-2976-E9CB-8262-1A17915E91E6}"/>
              </a:ext>
            </a:extLst>
          </p:cNvPr>
          <p:cNvSpPr>
            <a:spLocks noGrp="1"/>
          </p:cNvSpPr>
          <p:nvPr>
            <p:ph type="title"/>
          </p:nvPr>
        </p:nvSpPr>
        <p:spPr/>
        <p:txBody>
          <a:bodyPr>
            <a:normAutofit/>
          </a:bodyPr>
          <a:lstStyle/>
          <a:p>
            <a:r>
              <a:rPr lang="en-GB" sz="3200">
                <a:latin typeface="Arial"/>
                <a:cs typeface="Arial"/>
              </a:rPr>
              <a:t>FFA design progress</a:t>
            </a:r>
            <a:endParaRPr lang="en-GB" sz="3200"/>
          </a:p>
        </p:txBody>
      </p:sp>
      <p:pic>
        <p:nvPicPr>
          <p:cNvPr id="5" name="Picture 4" descr="A diagram of a beam&#10;&#10;AI-generated content may be incorrect.">
            <a:extLst>
              <a:ext uri="{FF2B5EF4-FFF2-40B4-BE49-F238E27FC236}">
                <a16:creationId xmlns:a16="http://schemas.microsoft.com/office/drawing/2014/main" id="{E6AACC3E-BE93-2AC5-1EEE-127F7F41113E}"/>
              </a:ext>
            </a:extLst>
          </p:cNvPr>
          <p:cNvPicPr>
            <a:picLocks noChangeAspect="1"/>
          </p:cNvPicPr>
          <p:nvPr/>
        </p:nvPicPr>
        <p:blipFill>
          <a:blip r:embed="rId4"/>
          <a:stretch>
            <a:fillRect/>
          </a:stretch>
        </p:blipFill>
        <p:spPr>
          <a:xfrm>
            <a:off x="318644" y="1155847"/>
            <a:ext cx="2871456" cy="2472955"/>
          </a:xfrm>
          <a:prstGeom prst="rect">
            <a:avLst/>
          </a:prstGeom>
        </p:spPr>
      </p:pic>
      <p:pic>
        <p:nvPicPr>
          <p:cNvPr id="6" name="Picture 5">
            <a:extLst>
              <a:ext uri="{FF2B5EF4-FFF2-40B4-BE49-F238E27FC236}">
                <a16:creationId xmlns:a16="http://schemas.microsoft.com/office/drawing/2014/main" id="{8FBDB7C0-7A19-FDF8-F4CC-14B9471E81AA}"/>
              </a:ext>
            </a:extLst>
          </p:cNvPr>
          <p:cNvPicPr>
            <a:picLocks noChangeAspect="1"/>
          </p:cNvPicPr>
          <p:nvPr/>
        </p:nvPicPr>
        <p:blipFill>
          <a:blip r:embed="rId5"/>
          <a:stretch>
            <a:fillRect/>
          </a:stretch>
        </p:blipFill>
        <p:spPr>
          <a:xfrm>
            <a:off x="220515" y="4311944"/>
            <a:ext cx="3120878" cy="2363087"/>
          </a:xfrm>
          <a:prstGeom prst="rect">
            <a:avLst/>
          </a:prstGeom>
        </p:spPr>
      </p:pic>
      <p:pic>
        <p:nvPicPr>
          <p:cNvPr id="7" name="Picture 6" descr="A green and red diagram&#10;&#10;AI-generated content may be incorrect.">
            <a:extLst>
              <a:ext uri="{FF2B5EF4-FFF2-40B4-BE49-F238E27FC236}">
                <a16:creationId xmlns:a16="http://schemas.microsoft.com/office/drawing/2014/main" id="{575DE97C-FCB2-F0C5-4FC1-84A78A253ED6}"/>
              </a:ext>
            </a:extLst>
          </p:cNvPr>
          <p:cNvPicPr>
            <a:picLocks noChangeAspect="1"/>
          </p:cNvPicPr>
          <p:nvPr/>
        </p:nvPicPr>
        <p:blipFill>
          <a:blip r:embed="rId6"/>
          <a:stretch>
            <a:fillRect/>
          </a:stretch>
        </p:blipFill>
        <p:spPr>
          <a:xfrm>
            <a:off x="6752012" y="150627"/>
            <a:ext cx="2320765" cy="3606210"/>
          </a:xfrm>
          <a:prstGeom prst="rect">
            <a:avLst/>
          </a:prstGeom>
        </p:spPr>
      </p:pic>
      <p:pic>
        <p:nvPicPr>
          <p:cNvPr id="8" name="Picture 7" descr="A black background with blue dots&#10;&#10;AI-generated content may be incorrect.">
            <a:extLst>
              <a:ext uri="{FF2B5EF4-FFF2-40B4-BE49-F238E27FC236}">
                <a16:creationId xmlns:a16="http://schemas.microsoft.com/office/drawing/2014/main" id="{46013627-EA74-64F9-FF91-1F843A65F606}"/>
              </a:ext>
            </a:extLst>
          </p:cNvPr>
          <p:cNvPicPr>
            <a:picLocks noChangeAspect="1"/>
          </p:cNvPicPr>
          <p:nvPr/>
        </p:nvPicPr>
        <p:blipFill>
          <a:blip r:embed="rId7"/>
          <a:stretch>
            <a:fillRect/>
          </a:stretch>
        </p:blipFill>
        <p:spPr>
          <a:xfrm>
            <a:off x="4819621" y="558211"/>
            <a:ext cx="2685666" cy="2560675"/>
          </a:xfrm>
          <a:prstGeom prst="rect">
            <a:avLst/>
          </a:prstGeom>
        </p:spPr>
      </p:pic>
      <p:pic>
        <p:nvPicPr>
          <p:cNvPr id="9" name="Picture 8">
            <a:extLst>
              <a:ext uri="{FF2B5EF4-FFF2-40B4-BE49-F238E27FC236}">
                <a16:creationId xmlns:a16="http://schemas.microsoft.com/office/drawing/2014/main" id="{04102C9B-7377-52AD-6852-8B34CDF03833}"/>
              </a:ext>
            </a:extLst>
          </p:cNvPr>
          <p:cNvPicPr>
            <a:picLocks noChangeAspect="1"/>
          </p:cNvPicPr>
          <p:nvPr/>
        </p:nvPicPr>
        <p:blipFill>
          <a:blip r:embed="rId8"/>
          <a:stretch>
            <a:fillRect/>
          </a:stretch>
        </p:blipFill>
        <p:spPr>
          <a:xfrm>
            <a:off x="10692367" y="4500784"/>
            <a:ext cx="1244896" cy="2260083"/>
          </a:xfrm>
          <a:prstGeom prst="rect">
            <a:avLst/>
          </a:prstGeom>
        </p:spPr>
      </p:pic>
      <p:sp>
        <p:nvSpPr>
          <p:cNvPr id="10" name="TextBox 9">
            <a:extLst>
              <a:ext uri="{FF2B5EF4-FFF2-40B4-BE49-F238E27FC236}">
                <a16:creationId xmlns:a16="http://schemas.microsoft.com/office/drawing/2014/main" id="{6530D035-075A-7B6B-9271-1D722FC3DEF7}"/>
              </a:ext>
            </a:extLst>
          </p:cNvPr>
          <p:cNvSpPr txBox="1"/>
          <p:nvPr/>
        </p:nvSpPr>
        <p:spPr>
          <a:xfrm>
            <a:off x="8027581" y="4501116"/>
            <a:ext cx="2743200"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400">
                <a:ea typeface="Calibri"/>
                <a:cs typeface="Calibri"/>
              </a:rPr>
              <a:t>ISIS-II FETS-FFA prototype will validate design/manufacturing concepts and field performance.</a:t>
            </a:r>
            <a:endParaRPr lang="en-GB" sz="1400"/>
          </a:p>
        </p:txBody>
      </p:sp>
      <p:sp>
        <p:nvSpPr>
          <p:cNvPr id="12" name="TextBox 11">
            <a:extLst>
              <a:ext uri="{FF2B5EF4-FFF2-40B4-BE49-F238E27FC236}">
                <a16:creationId xmlns:a16="http://schemas.microsoft.com/office/drawing/2014/main" id="{672F2508-39DB-FF0F-4A02-C80ACB84FE37}"/>
              </a:ext>
            </a:extLst>
          </p:cNvPr>
          <p:cNvSpPr txBox="1"/>
          <p:nvPr/>
        </p:nvSpPr>
        <p:spPr>
          <a:xfrm>
            <a:off x="7433929" y="6025115"/>
            <a:ext cx="2743200" cy="523220"/>
          </a:xfrm>
          <a:prstGeom prst="rect">
            <a:avLst/>
          </a:prstGeom>
          <a:solidFill>
            <a:schemeClr val="bg1"/>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400" b="1">
                <a:ea typeface="Calibri"/>
                <a:cs typeface="Calibri"/>
              </a:rPr>
              <a:t>Review on 26th Feb indicated no</a:t>
            </a:r>
          </a:p>
          <a:p>
            <a:r>
              <a:rPr lang="en-GB" sz="1400" b="1">
                <a:ea typeface="Calibri"/>
                <a:cs typeface="Calibri"/>
              </a:rPr>
              <a:t>showstoppers in design.</a:t>
            </a:r>
          </a:p>
        </p:txBody>
      </p:sp>
    </p:spTree>
    <p:extLst>
      <p:ext uri="{BB962C8B-B14F-4D97-AF65-F5344CB8AC3E}">
        <p14:creationId xmlns:p14="http://schemas.microsoft.com/office/powerpoint/2010/main" val="26475968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17B645D4-2D5E-1668-5F19-1100E1A6471C}"/>
              </a:ext>
            </a:extLst>
          </p:cNvPr>
          <p:cNvSpPr txBox="1"/>
          <p:nvPr/>
        </p:nvSpPr>
        <p:spPr>
          <a:xfrm>
            <a:off x="452606" y="1221740"/>
            <a:ext cx="4967120" cy="2554545"/>
          </a:xfrm>
          <a:prstGeom prst="rect">
            <a:avLst/>
          </a:prstGeom>
          <a:noFill/>
        </p:spPr>
        <p:txBody>
          <a:bodyPr wrap="square" rtlCol="0">
            <a:spAutoFit/>
          </a:bodyPr>
          <a:lstStyle/>
          <a:p>
            <a:r>
              <a:rPr lang="en-GB" sz="1600" b="1"/>
              <a:t>Task 1</a:t>
            </a:r>
          </a:p>
          <a:p>
            <a:pPr marL="285750" indent="-285750">
              <a:buFont typeface="Arial" panose="020B0604020202020204" pitchFamily="34" charset="0"/>
              <a:buChar char="•"/>
            </a:pPr>
            <a:r>
              <a:rPr lang="en-GB" sz="1600"/>
              <a:t>Plans underway for the collaboration meeting (7</a:t>
            </a:r>
            <a:r>
              <a:rPr lang="en-GB" sz="1600" baseline="30000"/>
              <a:t>th</a:t>
            </a:r>
            <a:r>
              <a:rPr lang="en-GB" sz="1600"/>
              <a:t> – 8</a:t>
            </a:r>
            <a:r>
              <a:rPr lang="en-GB" sz="1600" baseline="30000"/>
              <a:t>th</a:t>
            </a:r>
            <a:r>
              <a:rPr lang="en-GB" sz="1600"/>
              <a:t> April)</a:t>
            </a:r>
            <a:endParaRPr lang="en-GB" sz="1600" b="1"/>
          </a:p>
          <a:p>
            <a:r>
              <a:rPr lang="en-GB" sz="1600" b="1"/>
              <a:t>Task 8</a:t>
            </a:r>
          </a:p>
          <a:p>
            <a:pPr marL="285750" indent="-285750">
              <a:buFont typeface="Arial" panose="020B0604020202020204" pitchFamily="34" charset="0"/>
              <a:buChar char="•"/>
            </a:pPr>
            <a:r>
              <a:rPr lang="en-GB" sz="1600"/>
              <a:t>Application submitted to STFC Spark Fund (£20k) to develop a roadshow exhibit; outcome expected by end of March 2025.  </a:t>
            </a:r>
          </a:p>
          <a:p>
            <a:pPr marL="285750" indent="-285750">
              <a:buFont typeface="Arial" panose="020B0604020202020204" pitchFamily="34" charset="0"/>
              <a:buChar char="•"/>
            </a:pPr>
            <a:r>
              <a:rPr lang="en-GB" sz="1600"/>
              <a:t>The collaboration has been successfully awarded a stand at the Great Exhibition Road Festival (8</a:t>
            </a:r>
            <a:r>
              <a:rPr lang="en-GB" sz="1600" baseline="30000"/>
              <a:t>th</a:t>
            </a:r>
            <a:r>
              <a:rPr lang="en-GB" sz="1600"/>
              <a:t> – 9</a:t>
            </a:r>
            <a:r>
              <a:rPr lang="en-GB" sz="1600" baseline="30000"/>
              <a:t>th</a:t>
            </a:r>
            <a:r>
              <a:rPr lang="en-GB" sz="1600"/>
              <a:t> June 2025). </a:t>
            </a:r>
          </a:p>
        </p:txBody>
      </p:sp>
      <p:pic>
        <p:nvPicPr>
          <p:cNvPr id="8" name="Picture 7" descr="A group of people walking on a street&#10;&#10;AI-generated content may be incorrect.">
            <a:extLst>
              <a:ext uri="{FF2B5EF4-FFF2-40B4-BE49-F238E27FC236}">
                <a16:creationId xmlns:a16="http://schemas.microsoft.com/office/drawing/2014/main" id="{5C2ADBFE-12C0-A2D2-4124-31C78DA4D9A5}"/>
              </a:ext>
            </a:extLst>
          </p:cNvPr>
          <p:cNvPicPr>
            <a:picLocks noChangeAspect="1"/>
          </p:cNvPicPr>
          <p:nvPr/>
        </p:nvPicPr>
        <p:blipFill>
          <a:blip r:embed="rId3">
            <a:alphaModFix amt="20000"/>
          </a:blip>
          <a:srcRect l="-1" r="37458"/>
          <a:stretch/>
        </p:blipFill>
        <p:spPr>
          <a:xfrm>
            <a:off x="5745480" y="-7847"/>
            <a:ext cx="6446520" cy="6873694"/>
          </a:xfrm>
          <a:prstGeom prst="rect">
            <a:avLst/>
          </a:prstGeom>
        </p:spPr>
      </p:pic>
      <p:sp>
        <p:nvSpPr>
          <p:cNvPr id="2" name="Title 1">
            <a:extLst>
              <a:ext uri="{FF2B5EF4-FFF2-40B4-BE49-F238E27FC236}">
                <a16:creationId xmlns:a16="http://schemas.microsoft.com/office/drawing/2014/main" id="{372A883B-D7F2-F262-8F14-D793B9ACEA74}"/>
              </a:ext>
            </a:extLst>
          </p:cNvPr>
          <p:cNvSpPr>
            <a:spLocks noGrp="1"/>
          </p:cNvSpPr>
          <p:nvPr>
            <p:ph type="title"/>
          </p:nvPr>
        </p:nvSpPr>
        <p:spPr/>
        <p:txBody>
          <a:bodyPr/>
          <a:lstStyle/>
          <a:p>
            <a:r>
              <a:rPr lang="en-GB"/>
              <a:t>Work Package C Update</a:t>
            </a:r>
          </a:p>
        </p:txBody>
      </p:sp>
    </p:spTree>
    <p:extLst>
      <p:ext uri="{BB962C8B-B14F-4D97-AF65-F5344CB8AC3E}">
        <p14:creationId xmlns:p14="http://schemas.microsoft.com/office/powerpoint/2010/main" val="2541117009"/>
      </p:ext>
    </p:extLst>
  </p:cSld>
  <p:clrMapOvr>
    <a:masterClrMapping/>
  </p:clrMapOvr>
</p:sld>
</file>

<file path=ppt/theme/theme1.xml><?xml version="1.0" encoding="utf-8"?>
<a:theme xmlns:a="http://schemas.openxmlformats.org/drawingml/2006/main" name="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KRI_STFC_master_template_Nov19" id="{C9FAEF9E-AD80-4F4A-8096-C34B4118809A}" vid="{524020A1-F3B2-4788-B71D-1AD9467E0C9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6F9AFEED7451A4E87B2CFF0E6EC2230" ma:contentTypeVersion="15" ma:contentTypeDescription="Create a new document." ma:contentTypeScope="" ma:versionID="36a7ae3cb688e335840da6dd7a6c54d4">
  <xsd:schema xmlns:xsd="http://www.w3.org/2001/XMLSchema" xmlns:xs="http://www.w3.org/2001/XMLSchema" xmlns:p="http://schemas.microsoft.com/office/2006/metadata/properties" xmlns:ns2="138f5c10-0448-4390-9fa3-d99fd4459531" xmlns:ns3="81e10251-7c7b-4c6a-b01c-9ce4511e256e" targetNamespace="http://schemas.microsoft.com/office/2006/metadata/properties" ma:root="true" ma:fieldsID="b4bced86a784e811109b971dca047024" ns2:_="" ns3:_="">
    <xsd:import namespace="138f5c10-0448-4390-9fa3-d99fd4459531"/>
    <xsd:import namespace="81e10251-7c7b-4c6a-b01c-9ce4511e256e"/>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38f5c10-0448-4390-9fa3-d99fd445953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fe07c91c-676c-4292-ab42-0332d43006d1"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1e10251-7c7b-4c6a-b01c-9ce4511e256e"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586dacf6-dc5e-409d-99c4-686c743b2026}" ma:internalName="TaxCatchAll" ma:showField="CatchAllData" ma:web="81e10251-7c7b-4c6a-b01c-9ce4511e256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81e10251-7c7b-4c6a-b01c-9ce4511e256e" xsi:nil="true"/>
    <lcf76f155ced4ddcb4097134ff3c332f xmlns="138f5c10-0448-4390-9fa3-d99fd4459531">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DCE5AA5E-D351-4BE0-99D5-D5BC6D00E92C}">
  <ds:schemaRefs>
    <ds:schemaRef ds:uri="http://schemas.microsoft.com/sharepoint/v3/contenttype/forms"/>
  </ds:schemaRefs>
</ds:datastoreItem>
</file>

<file path=customXml/itemProps2.xml><?xml version="1.0" encoding="utf-8"?>
<ds:datastoreItem xmlns:ds="http://schemas.openxmlformats.org/officeDocument/2006/customXml" ds:itemID="{2E9EEC54-7235-4252-81AE-2D3610D6C048}">
  <ds:schemaRefs>
    <ds:schemaRef ds:uri="138f5c10-0448-4390-9fa3-d99fd4459531"/>
    <ds:schemaRef ds:uri="81e10251-7c7b-4c6a-b01c-9ce4511e256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106D3F8C-4209-47FF-A37A-E21247ADC2DB}">
  <ds:schemaRefs>
    <ds:schemaRef ds:uri="http://purl.org/dc/dcmitype/"/>
    <ds:schemaRef ds:uri="http://schemas.microsoft.com/office/2006/metadata/properties"/>
    <ds:schemaRef ds:uri="http://purl.org/dc/terms/"/>
    <ds:schemaRef ds:uri="138f5c10-0448-4390-9fa3-d99fd4459531"/>
    <ds:schemaRef ds:uri="http://schemas.microsoft.com/office/2006/documentManagement/types"/>
    <ds:schemaRef ds:uri="http://purl.org/dc/elements/1.1/"/>
    <ds:schemaRef ds:uri="81e10251-7c7b-4c6a-b01c-9ce4511e256e"/>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UKRI_STFC_master_template_Nov19</Template>
  <TotalTime>2</TotalTime>
  <Words>2016</Words>
  <Application>Microsoft Office PowerPoint</Application>
  <PresentationFormat>Widescreen</PresentationFormat>
  <Paragraphs>234</Paragraphs>
  <Slides>17</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Aptos Narrow</vt:lpstr>
      <vt:lpstr>Arial</vt:lpstr>
      <vt:lpstr>Arial Regular</vt:lpstr>
      <vt:lpstr>Calibri</vt:lpstr>
      <vt:lpstr>Times New Roman</vt:lpstr>
      <vt:lpstr>Wingdings</vt:lpstr>
      <vt:lpstr>Font and logo master</vt:lpstr>
      <vt:lpstr>PowerPoint Presentation</vt:lpstr>
      <vt:lpstr>PowerPoint Presentation</vt:lpstr>
      <vt:lpstr>PowerPoint Presentation</vt:lpstr>
      <vt:lpstr>BP1 Project Structure</vt:lpstr>
      <vt:lpstr>Design and Engineering Progress</vt:lpstr>
      <vt:lpstr>PowerPoint Presentation</vt:lpstr>
      <vt:lpstr>PoPLAR beamline engineering</vt:lpstr>
      <vt:lpstr>FFA design progress</vt:lpstr>
      <vt:lpstr>Work Package C Update</vt:lpstr>
      <vt:lpstr>PowerPoint Presentation</vt:lpstr>
      <vt:lpstr>PowerPoint Presentation</vt:lpstr>
      <vt:lpstr>PowerPoint Presentation</vt:lpstr>
      <vt:lpstr>Milestones &amp; Deliverables </vt:lpstr>
      <vt:lpstr>Resource planning </vt:lpstr>
      <vt:lpstr>PowerPoint Presentation</vt:lpstr>
      <vt:lpstr>Discussion – Risks, Issues &amp; Project benefits</vt:lpstr>
      <vt:lpstr>PowerPoint Presentation</vt:lpstr>
    </vt:vector>
  </TitlesOfParts>
  <Company>STFC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Ellis, Mike (STFC,DL,AST)</dc:creator>
  <cp:lastModifiedBy>Pugh, Chloe (STFC,DL,AST)</cp:lastModifiedBy>
  <cp:revision>2</cp:revision>
  <cp:lastPrinted>2021-10-09T10:04:54Z</cp:lastPrinted>
  <dcterms:created xsi:type="dcterms:W3CDTF">2020-01-23T15:21:13Z</dcterms:created>
  <dcterms:modified xsi:type="dcterms:W3CDTF">2025-03-05T15:29:00Z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0x010100B6F9AFEED7451A4E87B2CFF0E6EC2230</vt:lpwstr>
  </property>
  <property fmtid="{D5CDD505-2E9C-101B-9397-08002B2CF9AE}" pid="3" name="MediaServiceImageTags">
    <vt:lpwstr/>
  </property>
</Properties>
</file>