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9"/>
  </p:notesMasterIdLst>
  <p:sldIdLst>
    <p:sldId id="1550" r:id="rId2"/>
    <p:sldId id="1552" r:id="rId3"/>
    <p:sldId id="1557" r:id="rId4"/>
    <p:sldId id="1551" r:id="rId5"/>
    <p:sldId id="1554" r:id="rId6"/>
    <p:sldId id="1553" r:id="rId7"/>
    <p:sldId id="15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9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83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3/6/24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6 March,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(re)scoping for</a:t>
            </a:r>
            <a:br>
              <a:rPr lang="en-US" dirty="0"/>
            </a:br>
            <a:r>
              <a:rPr lang="en-US" dirty="0"/>
              <a:t>bridging activity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FD0D25-C3A6-D93B-BA2F-24D6EDE1E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866" y="46114"/>
            <a:ext cx="5989818" cy="12533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7E6DB5-AEEB-4520-639B-C83BD7EBD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11" y="1271548"/>
            <a:ext cx="10026377" cy="119741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1A24814-2868-0019-5E1D-B2843283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Backgound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469CD7-2BD6-B0C1-67F0-B88D63415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412"/>
            <a:ext cx="12192000" cy="67824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PA2 bid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4"/>
            <a:endParaRPr lang="en-US" dirty="0"/>
          </a:p>
          <a:p>
            <a:pPr marL="0" indent="0">
              <a:buNone/>
            </a:pPr>
            <a:r>
              <a:rPr lang="en-US" dirty="0"/>
              <a:t>WAG profile: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A38BEE-BB85-2940-B442-704020B85CBF}"/>
              </a:ext>
            </a:extLst>
          </p:cNvPr>
          <p:cNvSpPr txBox="1"/>
          <p:nvPr/>
        </p:nvSpPr>
        <p:spPr>
          <a:xfrm>
            <a:off x="9606337" y="636211"/>
            <a:ext cx="218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Preconstruction R&amp;D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1B0BAC-50FC-EE90-A284-06352C19680D}"/>
              </a:ext>
            </a:extLst>
          </p:cNvPr>
          <p:cNvCxnSpPr>
            <a:stCxn id="7" idx="1"/>
          </p:cNvCxnSpPr>
          <p:nvPr/>
        </p:nvCxnSpPr>
        <p:spPr>
          <a:xfrm flipH="1">
            <a:off x="8782684" y="820877"/>
            <a:ext cx="82365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437808-7767-D26B-B481-95EB59103CDA}"/>
              </a:ext>
            </a:extLst>
          </p:cNvPr>
          <p:cNvSpPr txBox="1"/>
          <p:nvPr/>
        </p:nvSpPr>
        <p:spPr>
          <a:xfrm>
            <a:off x="409229" y="1271548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Build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FAD35C-DBD1-0E7E-3609-CAAAF8F22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447" y="3456626"/>
            <a:ext cx="9675104" cy="331953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6214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EB075-0FEA-10BC-EBB4-18B364219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present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B7F0B-ACFC-B69B-5B83-FF650470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Meeting DL 23Jan24; ITRF Project Board, Meeting DL 28Feb24</a:t>
            </a:r>
          </a:p>
          <a:p>
            <a:pPr lvl="1"/>
            <a:r>
              <a:rPr lang="en-US" dirty="0"/>
              <a:t>J. Clarke, A. </a:t>
            </a:r>
            <a:r>
              <a:rPr lang="en-US" dirty="0" err="1"/>
              <a:t>Giacca</a:t>
            </a:r>
            <a:r>
              <a:rPr lang="en-US" dirty="0"/>
              <a:t>, A. </a:t>
            </a:r>
            <a:r>
              <a:rPr lang="en-US" dirty="0" err="1"/>
              <a:t>Goulden</a:t>
            </a:r>
            <a:r>
              <a:rPr lang="en-US" dirty="0"/>
              <a:t>, KL, D. Newbold, M. Noro, H. Owen, …</a:t>
            </a:r>
          </a:p>
          <a:p>
            <a:r>
              <a:rPr lang="en-US" dirty="0"/>
              <a:t>Going forward:</a:t>
            </a:r>
          </a:p>
          <a:p>
            <a:pPr lvl="1"/>
            <a:r>
              <a:rPr lang="en-US" dirty="0"/>
              <a:t>Prepare request for bridging funds:</a:t>
            </a:r>
          </a:p>
          <a:p>
            <a:pPr lvl="2"/>
            <a:r>
              <a:rPr lang="en-US" dirty="0"/>
              <a:t>Request 2 years at £2M/year</a:t>
            </a:r>
          </a:p>
          <a:p>
            <a:pPr lvl="2"/>
            <a:r>
              <a:rPr lang="en-US" dirty="0"/>
              <a:t>Plan for 2 years at £1M/year</a:t>
            </a:r>
          </a:p>
          <a:p>
            <a:pPr lvl="2"/>
            <a:r>
              <a:rPr lang="en-US" dirty="0" err="1"/>
              <a:t>Recognise</a:t>
            </a:r>
            <a:r>
              <a:rPr lang="en-US" dirty="0"/>
              <a:t> change in schedule: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work on Stage 1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investment in risk management</a:t>
            </a:r>
          </a:p>
          <a:p>
            <a:pPr lvl="3"/>
            <a:r>
              <a:rPr lang="en-US" dirty="0"/>
              <a:t>Detailed plan to be developed; </a:t>
            </a:r>
          </a:p>
          <a:p>
            <a:pPr lvl="4"/>
            <a:r>
              <a:rPr lang="en-US" dirty="0"/>
              <a:t>Needs to be presented as part of overall project, so still some pressure to complete 5-year plan</a:t>
            </a:r>
          </a:p>
          <a:p>
            <a:pPr lvl="1"/>
            <a:r>
              <a:rPr lang="en-US" dirty="0"/>
              <a:t>Develop bid into future IF:</a:t>
            </a:r>
          </a:p>
          <a:p>
            <a:pPr lvl="2"/>
            <a:r>
              <a:rPr lang="en-US" dirty="0"/>
              <a:t>Could be as early as October 2024; perhaps looks less likely now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4B886-4128-D07F-C291-28A4D68DF8A3}"/>
              </a:ext>
            </a:extLst>
          </p:cNvPr>
          <p:cNvSpPr/>
          <p:nvPr/>
        </p:nvSpPr>
        <p:spPr>
          <a:xfrm>
            <a:off x="71919" y="2024008"/>
            <a:ext cx="11763910" cy="3821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3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6456-C038-8D67-2CF8-C1C2CEA90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PA2 proposal to STFC Visions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BFF98-8066-40BB-EBD0-3F9C9FCF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5488" y="640080"/>
            <a:ext cx="7626512" cy="62077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Broad support </a:t>
            </a:r>
          </a:p>
          <a:p>
            <a:pPr lvl="1"/>
            <a:r>
              <a:rPr lang="en-US" dirty="0"/>
              <a:t>High impact potential</a:t>
            </a:r>
          </a:p>
          <a:p>
            <a:pPr lvl="1"/>
            <a:r>
              <a:rPr lang="en-US" dirty="0"/>
              <a:t>Could deliver step change</a:t>
            </a:r>
          </a:p>
          <a:p>
            <a:pPr lvl="1"/>
            <a:r>
              <a:rPr lang="en-US" dirty="0"/>
              <a:t>Potential for broad reach</a:t>
            </a:r>
          </a:p>
          <a:p>
            <a:pPr lvl="1"/>
            <a:r>
              <a:rPr lang="en-US" dirty="0"/>
              <a:t>Ambitious</a:t>
            </a:r>
          </a:p>
          <a:p>
            <a:pPr lvl="2"/>
            <a:endParaRPr lang="en-US" dirty="0"/>
          </a:p>
          <a:p>
            <a:r>
              <a:rPr lang="en-US" dirty="0"/>
              <a:t>But not selected</a:t>
            </a:r>
          </a:p>
          <a:p>
            <a:pPr lvl="1"/>
            <a:r>
              <a:rPr lang="en-US" dirty="0"/>
              <a:t>Fit with international landscape unclear</a:t>
            </a:r>
          </a:p>
          <a:p>
            <a:pPr lvl="1"/>
            <a:r>
              <a:rPr lang="en-US" dirty="0"/>
              <a:t>Potential for target community unclear</a:t>
            </a:r>
          </a:p>
          <a:p>
            <a:pPr lvl="1"/>
            <a:r>
              <a:rPr lang="en-US" dirty="0"/>
              <a:t>Progress of first preliminary activity unclear (but only 9 months into 2 year project when written)</a:t>
            </a:r>
          </a:p>
          <a:p>
            <a:pPr lvl="2"/>
            <a:endParaRPr lang="en-US" dirty="0"/>
          </a:p>
          <a:p>
            <a:r>
              <a:rPr lang="en-US" dirty="0"/>
              <a:t>Now seeking access to bridging funds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E4CC867-9506-BBDD-14CC-61B79B7C5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" y="640080"/>
            <a:ext cx="4317254" cy="61094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FF2D80-B4D8-D85A-78E6-9BC8EAA27B37}"/>
              </a:ext>
            </a:extLst>
          </p:cNvPr>
          <p:cNvSpPr/>
          <p:nvPr/>
        </p:nvSpPr>
        <p:spPr>
          <a:xfrm>
            <a:off x="4565488" y="3113070"/>
            <a:ext cx="7424454" cy="27637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75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FC9BA-1686-2A4C-C35E-D22776C46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partnerships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7C6A0-69EE-347F-2B94-AC18FD27D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6880"/>
            <a:ext cx="12192000" cy="5090959"/>
          </a:xfrm>
        </p:spPr>
        <p:txBody>
          <a:bodyPr/>
          <a:lstStyle/>
          <a:p>
            <a:r>
              <a:rPr lang="en-US" dirty="0"/>
              <a:t>National:</a:t>
            </a:r>
          </a:p>
          <a:p>
            <a:pPr lvl="1"/>
            <a:r>
              <a:rPr lang="en-US" dirty="0" err="1"/>
              <a:t>ASTeC</a:t>
            </a:r>
            <a:r>
              <a:rPr lang="en-US" dirty="0"/>
              <a:t>, CLF, ISIS, MLC, Beatson, …</a:t>
            </a:r>
          </a:p>
          <a:p>
            <a:endParaRPr lang="en-US" dirty="0"/>
          </a:p>
          <a:p>
            <a:r>
              <a:rPr lang="en-US" dirty="0"/>
              <a:t>International:</a:t>
            </a:r>
          </a:p>
          <a:p>
            <a:pPr lvl="1"/>
            <a:r>
              <a:rPr lang="en-US" dirty="0"/>
              <a:t>CERN, CNRS, ELI/ELIMED, HZDR, LMU, …</a:t>
            </a:r>
          </a:p>
        </p:txBody>
      </p:sp>
    </p:spTree>
    <p:extLst>
      <p:ext uri="{BB962C8B-B14F-4D97-AF65-F5344CB8AC3E}">
        <p14:creationId xmlns:p14="http://schemas.microsoft.com/office/powerpoint/2010/main" val="28377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0D02-9D0E-5238-5935-A7A5068F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66404-3CE0-AE52-2BCC-525E91F4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/>
              <a:t>Biology/proof-of-principle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National, international, natural &amp; biomedical science communities</a:t>
            </a:r>
          </a:p>
          <a:p>
            <a:r>
              <a:rPr lang="en-US" dirty="0"/>
              <a:t>R&amp;D </a:t>
            </a:r>
            <a:r>
              <a:rPr lang="en-US" dirty="0" err="1"/>
              <a:t>programme</a:t>
            </a:r>
            <a:r>
              <a:rPr lang="en-US" dirty="0"/>
              <a:t> to address key project risks:</a:t>
            </a:r>
          </a:p>
          <a:p>
            <a:pPr lvl="1"/>
            <a:r>
              <a:rPr lang="en-US" dirty="0"/>
              <a:t>Capture</a:t>
            </a:r>
          </a:p>
          <a:p>
            <a:pPr lvl="1"/>
            <a:r>
              <a:rPr lang="en-US" dirty="0"/>
              <a:t>Source</a:t>
            </a:r>
          </a:p>
          <a:p>
            <a:pPr lvl="1"/>
            <a:r>
              <a:rPr lang="en-US" dirty="0"/>
              <a:t>FFA</a:t>
            </a:r>
          </a:p>
          <a:p>
            <a:pPr lvl="1"/>
            <a:r>
              <a:rPr lang="en-US" dirty="0"/>
              <a:t>Instrumentation and throughput</a:t>
            </a:r>
          </a:p>
          <a:p>
            <a:r>
              <a:rPr lang="en-US" dirty="0"/>
              <a:t>Strategic national and international partnerships:</a:t>
            </a:r>
          </a:p>
          <a:p>
            <a:pPr lvl="1"/>
            <a:r>
              <a:rPr lang="en-US" dirty="0"/>
              <a:t>E.g.:</a:t>
            </a:r>
          </a:p>
          <a:p>
            <a:pPr lvl="2"/>
            <a:r>
              <a:rPr lang="en-US" dirty="0"/>
              <a:t>National: EPAC EA2, ISIS u/g</a:t>
            </a:r>
          </a:p>
          <a:p>
            <a:pPr lvl="2"/>
            <a:r>
              <a:rPr lang="en-US" dirty="0"/>
              <a:t>International: ELI/ELIMED, LMU/HZDR, CERN</a:t>
            </a:r>
          </a:p>
        </p:txBody>
      </p:sp>
    </p:spTree>
    <p:extLst>
      <p:ext uri="{BB962C8B-B14F-4D97-AF65-F5344CB8AC3E}">
        <p14:creationId xmlns:p14="http://schemas.microsoft.com/office/powerpoint/2010/main" val="1468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6EF09-A28A-E3AD-5B61-65C7BB26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Workpackages</a:t>
            </a:r>
            <a:r>
              <a:rPr lang="en-US" dirty="0"/>
              <a:t> and headlines for bridging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B8690-DDB5-8E01-90D3-571116CE4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4325"/>
            <a:ext cx="12192000" cy="66032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Management</a:t>
            </a:r>
          </a:p>
          <a:p>
            <a:r>
              <a:rPr lang="en-US" dirty="0"/>
              <a:t>Source:</a:t>
            </a:r>
          </a:p>
          <a:p>
            <a:pPr lvl="1"/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source</a:t>
            </a:r>
          </a:p>
          <a:p>
            <a:pPr lvl="1"/>
            <a:r>
              <a:rPr lang="en-US" dirty="0"/>
              <a:t>Engagement with EPAC EA2, </a:t>
            </a:r>
            <a:r>
              <a:rPr lang="en-US" dirty="0" err="1"/>
              <a:t>BioPoP</a:t>
            </a:r>
            <a:r>
              <a:rPr lang="en-US" dirty="0"/>
              <a:t> and possibly ELIMED (LMU, HZDR)</a:t>
            </a:r>
          </a:p>
          <a:p>
            <a:r>
              <a:rPr lang="en-US" dirty="0"/>
              <a:t>Capture:</a:t>
            </a:r>
          </a:p>
          <a:p>
            <a:pPr lvl="1"/>
            <a:r>
              <a:rPr lang="en-US" dirty="0"/>
              <a:t>Electron plasma lens</a:t>
            </a:r>
          </a:p>
          <a:p>
            <a:pPr lvl="1"/>
            <a:r>
              <a:rPr lang="en-US" dirty="0"/>
              <a:t>Engagement with EPAC EA2, </a:t>
            </a:r>
            <a:r>
              <a:rPr lang="en-US" dirty="0" err="1"/>
              <a:t>BioPoP</a:t>
            </a:r>
            <a:r>
              <a:rPr lang="en-US" dirty="0"/>
              <a:t> and possibly ELIMED (LMU, HZDR)</a:t>
            </a:r>
          </a:p>
          <a:p>
            <a:r>
              <a:rPr lang="en-US" dirty="0"/>
              <a:t>Radiobiological science and technology:</a:t>
            </a:r>
          </a:p>
          <a:p>
            <a:pPr lvl="1"/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Beyond state-of-the-art instrumentation, automation</a:t>
            </a:r>
          </a:p>
          <a:p>
            <a:pPr lvl="2"/>
            <a:r>
              <a:rPr lang="en-US" dirty="0"/>
              <a:t>Ion-acoustic and gas curtain first and concrete exemplars</a:t>
            </a:r>
          </a:p>
          <a:p>
            <a:pPr lvl="1"/>
            <a:r>
              <a:rPr lang="en-US" dirty="0"/>
              <a:t>End-station development and ongoing peer-group consultation</a:t>
            </a:r>
          </a:p>
          <a:p>
            <a:r>
              <a:rPr lang="en-US" dirty="0"/>
              <a:t>Design and integration:</a:t>
            </a:r>
          </a:p>
          <a:p>
            <a:pPr lvl="1"/>
            <a:r>
              <a:rPr lang="en-US" dirty="0"/>
              <a:t>Complete realistic FFA design</a:t>
            </a:r>
          </a:p>
          <a:p>
            <a:r>
              <a:rPr lang="en-US" dirty="0"/>
              <a:t>Clinical engagement </a:t>
            </a:r>
            <a:r>
              <a:rPr lang="en-US"/>
              <a:t>and impact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6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1294</TotalTime>
  <Words>391</Words>
  <Application>Microsoft Macintosh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2_Office Theme</vt:lpstr>
      <vt:lpstr>ITRF/LhARA (re)scoping for bridging activity</vt:lpstr>
      <vt:lpstr>Backgound</vt:lpstr>
      <vt:lpstr>ITRF/LhARA present guidance</vt:lpstr>
      <vt:lpstr>Feedback on PA2 proposal to STFC Visions Team</vt:lpstr>
      <vt:lpstr>Strategic partnerships</vt:lpstr>
      <vt:lpstr>Axioms</vt:lpstr>
      <vt:lpstr>Workpackages and headlines for bridging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93</cp:revision>
  <dcterms:created xsi:type="dcterms:W3CDTF">2022-02-08T12:34:24Z</dcterms:created>
  <dcterms:modified xsi:type="dcterms:W3CDTF">2024-03-06T15:16:05Z</dcterms:modified>
</cp:coreProperties>
</file>