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0" r:id="rId1"/>
  </p:sldMasterIdLst>
  <p:notesMasterIdLst>
    <p:notesMasterId r:id="rId10"/>
  </p:notesMasterIdLst>
  <p:sldIdLst>
    <p:sldId id="256" r:id="rId2"/>
    <p:sldId id="266" r:id="rId3"/>
    <p:sldId id="260" r:id="rId4"/>
    <p:sldId id="261" r:id="rId5"/>
    <p:sldId id="265" r:id="rId6"/>
    <p:sldId id="259" r:id="rId7"/>
    <p:sldId id="263" r:id="rId8"/>
    <p:sldId id="258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990"/>
    <p:restoredTop sz="94850"/>
  </p:normalViewPr>
  <p:slideViewPr>
    <p:cSldViewPr snapToGrid="0">
      <p:cViewPr varScale="1">
        <p:scale>
          <a:sx n="127" d="100"/>
          <a:sy n="127" d="100"/>
        </p:scale>
        <p:origin x="56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BEB414-442C-8F4F-9E9B-5F9A0EA5801F}" type="datetimeFigureOut">
              <a:rPr lang="en-US" smtClean="0"/>
              <a:t>9/14/26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4B0DDD-1918-0948-85A3-4E4F7F04B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5172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4B0DDD-1918-0948-85A3-4E4F7F04B32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4808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4B0DDD-1918-0948-85A3-4E4F7F04B32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0723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4B0DDD-1918-0948-85A3-4E4F7F04B32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0904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emf"/><Relationship Id="rId4" Type="http://schemas.openxmlformats.org/officeDocument/2006/relationships/hyperlink" Target="mailto:matthew.pereira.2023@live.rhul.ac.uk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logo with blue letters&#10;&#10;Description automatically generated">
            <a:extLst>
              <a:ext uri="{FF2B5EF4-FFF2-40B4-BE49-F238E27FC236}">
                <a16:creationId xmlns:a16="http://schemas.microsoft.com/office/drawing/2014/main" id="{C6784855-CDAC-FFB4-6FEC-A036839401D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556178" y="5478582"/>
            <a:ext cx="3635822" cy="1038806"/>
          </a:xfrm>
          <a:prstGeom prst="rect">
            <a:avLst/>
          </a:prstGeom>
        </p:spPr>
      </p:pic>
      <p:sp>
        <p:nvSpPr>
          <p:cNvPr id="17" name="Title 16">
            <a:extLst>
              <a:ext uri="{FF2B5EF4-FFF2-40B4-BE49-F238E27FC236}">
                <a16:creationId xmlns:a16="http://schemas.microsoft.com/office/drawing/2014/main" id="{C3349B64-A826-C497-03AC-DF5EEBA309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83342" y="821246"/>
            <a:ext cx="11008658" cy="1325563"/>
          </a:xfrm>
          <a:noFill/>
        </p:spPr>
        <p:txBody>
          <a:bodyPr>
            <a:noAutofit/>
          </a:bodyPr>
          <a:lstStyle>
            <a:lvl1pPr algn="l">
              <a:defRPr sz="5400" b="1" i="0">
                <a:ln>
                  <a:noFill/>
                </a:ln>
                <a:solidFill>
                  <a:schemeClr val="tx1"/>
                </a:solidFill>
                <a:latin typeface="Univers Condensed" panose="020B050602020205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24" name="Text Placeholder 19">
            <a:extLst>
              <a:ext uri="{FF2B5EF4-FFF2-40B4-BE49-F238E27FC236}">
                <a16:creationId xmlns:a16="http://schemas.microsoft.com/office/drawing/2014/main" id="{9B3DB72F-DD25-83FF-902A-8386EBFCC5D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81754" y="4033939"/>
            <a:ext cx="3807105" cy="412071"/>
          </a:xfrm>
        </p:spPr>
        <p:txBody>
          <a:bodyPr>
            <a:normAutofit/>
          </a:bodyPr>
          <a:lstStyle>
            <a:lvl1pPr marL="0" indent="0" algn="l">
              <a:buNone/>
              <a:defRPr sz="2800" b="0" i="0">
                <a:latin typeface="Univers Condensed" panose="020B0506020202050204" pitchFamily="34" charset="0"/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27" name="Text Placeholder 19">
            <a:extLst>
              <a:ext uri="{FF2B5EF4-FFF2-40B4-BE49-F238E27FC236}">
                <a16:creationId xmlns:a16="http://schemas.microsoft.com/office/drawing/2014/main" id="{5DB137A5-6C52-6AFB-B680-EFE285CCDA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84930" y="1952110"/>
            <a:ext cx="11008658" cy="477132"/>
          </a:xfrm>
        </p:spPr>
        <p:txBody>
          <a:bodyPr>
            <a:noAutofit/>
          </a:bodyPr>
          <a:lstStyle>
            <a:lvl1pPr marL="0" indent="0" algn="l">
              <a:buNone/>
              <a:defRPr sz="3200" b="0" i="0">
                <a:latin typeface="Univers Condensed" panose="020B0506020202050204" pitchFamily="34" charset="0"/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3824006-2647-DBDA-AD80-01AC78947FD0}"/>
              </a:ext>
            </a:extLst>
          </p:cNvPr>
          <p:cNvSpPr/>
          <p:nvPr userDrawn="1"/>
        </p:nvSpPr>
        <p:spPr>
          <a:xfrm>
            <a:off x="-1588" y="1"/>
            <a:ext cx="1183342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logo of a university&#10;&#10;Description automatically generated">
            <a:extLst>
              <a:ext uri="{FF2B5EF4-FFF2-40B4-BE49-F238E27FC236}">
                <a16:creationId xmlns:a16="http://schemas.microsoft.com/office/drawing/2014/main" id="{387A6066-DB96-50BC-AD43-DC61046EF16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5758" b="21970"/>
          <a:stretch/>
        </p:blipFill>
        <p:spPr>
          <a:xfrm>
            <a:off x="0" y="5411602"/>
            <a:ext cx="2355574" cy="1172767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566FCE65-F8B8-5BDB-EB6E-610A29E8EA85}"/>
              </a:ext>
            </a:extLst>
          </p:cNvPr>
          <p:cNvSpPr txBox="1"/>
          <p:nvPr userDrawn="1"/>
        </p:nvSpPr>
        <p:spPr>
          <a:xfrm>
            <a:off x="1154340" y="2823074"/>
            <a:ext cx="3803929" cy="523220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sz="2800" b="0" i="0" dirty="0">
                <a:latin typeface="Univers Condensed" panose="020B0506020202050204" pitchFamily="34" charset="0"/>
              </a:rPr>
              <a:t>Matt Pereira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FEAD6D9-C74D-59DE-7491-A2B05428C5DE}"/>
              </a:ext>
            </a:extLst>
          </p:cNvPr>
          <p:cNvSpPr txBox="1"/>
          <p:nvPr userDrawn="1"/>
        </p:nvSpPr>
        <p:spPr>
          <a:xfrm>
            <a:off x="1154340" y="3342250"/>
            <a:ext cx="47505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latin typeface="Univers Condensed" panose="020B0506020202050204" pitchFamily="34" charset="0"/>
              </a:rPr>
              <a:t>(matthew.pereira.2023@live.rhul.ac.uk)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F8323E3-7D23-7D5A-B7F7-538509F2FC1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937025" y="5336062"/>
            <a:ext cx="3935758" cy="1323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5920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6693EBF-A36A-5309-EE0F-77AB8DCE22DA}"/>
              </a:ext>
            </a:extLst>
          </p:cNvPr>
          <p:cNvSpPr/>
          <p:nvPr userDrawn="1"/>
        </p:nvSpPr>
        <p:spPr>
          <a:xfrm>
            <a:off x="-11" y="0"/>
            <a:ext cx="12192000" cy="58729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A3133B-C6F5-5D14-F9D9-6AACB0B73B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13" y="-1148"/>
            <a:ext cx="12192002" cy="588446"/>
          </a:xfrm>
          <a:noFill/>
        </p:spPr>
        <p:txBody>
          <a:bodyPr anchor="t" anchorCtr="0">
            <a:noAutofit/>
          </a:bodyPr>
          <a:lstStyle>
            <a:lvl1pPr>
              <a:defRPr sz="4400" b="1" i="0">
                <a:effectLst/>
                <a:latin typeface="Univers Condensed" panose="020B0506020202050204" pitchFamily="34" charset="0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810411A-46F9-A8A2-95D0-B87EEFBA668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47023" y="999999"/>
            <a:ext cx="4114800" cy="4858002"/>
          </a:xfrm>
        </p:spPr>
        <p:txBody>
          <a:bodyPr>
            <a:normAutofit/>
          </a:bodyPr>
          <a:lstStyle>
            <a:lvl1pPr marL="0" indent="0">
              <a:buNone/>
              <a:defRPr sz="1800" b="0" i="0">
                <a:latin typeface="Univers Light" panose="020B0403020202020204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B6E90654-CD31-89C4-6196-92C26CE076F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460489" y="999999"/>
            <a:ext cx="7470374" cy="4858002"/>
          </a:xfrm>
        </p:spPr>
        <p:txBody>
          <a:bodyPr>
            <a:normAutofit/>
          </a:bodyPr>
          <a:lstStyle>
            <a:lvl1pPr marL="0" indent="0">
              <a:buNone/>
              <a:defRPr sz="2400" b="0" i="0">
                <a:latin typeface="Univers Light" panose="020B0403020202020204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9" name="Date Placeholder 18">
            <a:extLst>
              <a:ext uri="{FF2B5EF4-FFF2-40B4-BE49-F238E27FC236}">
                <a16:creationId xmlns:a16="http://schemas.microsoft.com/office/drawing/2014/main" id="{B983539E-54D8-C885-11B2-2FA3A30C6F53}"/>
              </a:ext>
            </a:extLst>
          </p:cNvPr>
          <p:cNvSpPr>
            <a:spLocks noGrp="1"/>
          </p:cNvSpPr>
          <p:nvPr>
            <p:ph type="dt" sz="half" idx="17"/>
          </p:nvPr>
        </p:nvSpPr>
        <p:spPr>
          <a:xfrm>
            <a:off x="9448796" y="6356350"/>
            <a:ext cx="2743200" cy="365125"/>
          </a:xfrm>
        </p:spPr>
        <p:txBody>
          <a:bodyPr/>
          <a:lstStyle>
            <a:lvl1pPr algn="r">
              <a:defRPr/>
            </a:lvl1pPr>
          </a:lstStyle>
          <a:p>
            <a:pPr algn="r"/>
            <a:r>
              <a:rPr lang="en-US"/>
              <a:t>14/09/26</a:t>
            </a:r>
          </a:p>
        </p:txBody>
      </p:sp>
      <p:sp>
        <p:nvSpPr>
          <p:cNvPr id="20" name="Footer Placeholder 19">
            <a:extLst>
              <a:ext uri="{FF2B5EF4-FFF2-40B4-BE49-F238E27FC236}">
                <a16:creationId xmlns:a16="http://schemas.microsoft.com/office/drawing/2014/main" id="{79EB9736-D2FE-AE3F-E0C8-2DFB299D56E5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-4" y="6356349"/>
            <a:ext cx="41148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Matt Pereira - WP6</a:t>
            </a:r>
            <a:endParaRPr lang="en-US" dirty="0"/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ABE66BAC-9B92-0102-6524-1BF3EC4BD88C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4724399" y="6356350"/>
            <a:ext cx="2743200" cy="365125"/>
          </a:xfrm>
        </p:spPr>
        <p:txBody>
          <a:bodyPr/>
          <a:lstStyle>
            <a:lvl1pPr algn="ctr">
              <a:defRPr/>
            </a:lvl1pPr>
          </a:lstStyle>
          <a:p>
            <a:fld id="{A6705782-4A63-F44F-90E5-EE22377B008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A logo of a university&#10;&#10;Description automatically generated">
            <a:extLst>
              <a:ext uri="{FF2B5EF4-FFF2-40B4-BE49-F238E27FC236}">
                <a16:creationId xmlns:a16="http://schemas.microsoft.com/office/drawing/2014/main" id="{04FB3BC5-BC4E-71EC-0A80-E3D22114909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5758" b="21970"/>
          <a:stretch/>
        </p:blipFill>
        <p:spPr>
          <a:xfrm>
            <a:off x="11025777" y="6678"/>
            <a:ext cx="1166211" cy="580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038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7F3341A-080D-691E-7EEF-56C68688149E}"/>
              </a:ext>
            </a:extLst>
          </p:cNvPr>
          <p:cNvSpPr txBox="1"/>
          <p:nvPr userDrawn="1"/>
        </p:nvSpPr>
        <p:spPr>
          <a:xfrm>
            <a:off x="3029469" y="988135"/>
            <a:ext cx="61330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i="0" dirty="0">
                <a:latin typeface="Univers Condensed" panose="020B0506020202050204" pitchFamily="34" charset="0"/>
              </a:rPr>
              <a:t>Thank You</a:t>
            </a:r>
          </a:p>
        </p:txBody>
      </p:sp>
      <p:pic>
        <p:nvPicPr>
          <p:cNvPr id="8" name="Picture 7" descr="A logo with blue letters&#10;&#10;Description automatically generated">
            <a:extLst>
              <a:ext uri="{FF2B5EF4-FFF2-40B4-BE49-F238E27FC236}">
                <a16:creationId xmlns:a16="http://schemas.microsoft.com/office/drawing/2014/main" id="{97B125B7-432E-59C3-0FC5-8CF2F9982D6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556178" y="5478582"/>
            <a:ext cx="3635822" cy="103880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A5863CE-D42F-FC17-E217-BE13BDFF4A5B}"/>
              </a:ext>
            </a:extLst>
          </p:cNvPr>
          <p:cNvSpPr/>
          <p:nvPr userDrawn="1"/>
        </p:nvSpPr>
        <p:spPr>
          <a:xfrm>
            <a:off x="-1588" y="1"/>
            <a:ext cx="1183342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A logo of a university&#10;&#10;Description automatically generated">
            <a:extLst>
              <a:ext uri="{FF2B5EF4-FFF2-40B4-BE49-F238E27FC236}">
                <a16:creationId xmlns:a16="http://schemas.microsoft.com/office/drawing/2014/main" id="{DBC60515-84E4-8510-DA2E-2352FDEE9C6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5758" b="21970"/>
          <a:stretch/>
        </p:blipFill>
        <p:spPr>
          <a:xfrm>
            <a:off x="0" y="5411602"/>
            <a:ext cx="2355574" cy="117276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07E2327-3C3D-7579-5DA8-8AB39C2469F7}"/>
              </a:ext>
            </a:extLst>
          </p:cNvPr>
          <p:cNvSpPr txBox="1"/>
          <p:nvPr userDrawn="1"/>
        </p:nvSpPr>
        <p:spPr>
          <a:xfrm>
            <a:off x="2872157" y="3767555"/>
            <a:ext cx="64476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0" i="0" dirty="0">
                <a:latin typeface="Univers Condensed" panose="020B0506020202050204" pitchFamily="34" charset="0"/>
              </a:rPr>
              <a:t>Matt Pereira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D718F93-9921-8DD5-B302-FC43BFEA9C4B}"/>
              </a:ext>
            </a:extLst>
          </p:cNvPr>
          <p:cNvSpPr txBox="1"/>
          <p:nvPr userDrawn="1"/>
        </p:nvSpPr>
        <p:spPr>
          <a:xfrm>
            <a:off x="2872157" y="4355944"/>
            <a:ext cx="64476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0" i="0" dirty="0">
                <a:latin typeface="Univers Condensed" panose="020B0506020202050204" pitchFamily="34" charset="0"/>
                <a:hlinkClick r:id="rId4"/>
              </a:rPr>
              <a:t>matthew.pereira.2023@live.rhul.ac.uk</a:t>
            </a:r>
            <a:r>
              <a:rPr lang="en-US" sz="2800" b="0" i="0" dirty="0">
                <a:latin typeface="Univers Condensed" panose="020B0506020202050204" pitchFamily="34" charset="0"/>
              </a:rPr>
              <a:t>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7294A9E-0504-7CF6-2EC2-A4C0F003314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937025" y="5336062"/>
            <a:ext cx="3935758" cy="1323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789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A13B1F0-089E-9731-C9C4-5355A395C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3102DD-88F2-1CCE-84CA-D8D0E24C46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24CE2A-B33D-C9B8-3365-377C22F159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14/09/26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FF18C2-1400-FF23-088E-88C887D5FB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Matt Pereira - WP6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F015BB-2958-6212-AD59-27A457092C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6705782-4A63-F44F-90E5-EE22377B0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666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62" r:id="rId2"/>
    <p:sldLayoutId id="2147483763" r:id="rId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8FCD4-1705-8926-3308-4916D1669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Stage 1 Energy Selection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731AC6-3FA4-8C3A-5B6E-D4EE65551A6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14/09/26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33F06F-3F34-6A6B-2676-B845073624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39042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33666-1D41-D64E-DF4D-CA15358DAC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Stage 1 Full Spectrum Beam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87249B-9A1E-87BA-717A-C8EF8954C44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47022" y="999999"/>
            <a:ext cx="5123717" cy="2429001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Source parameters taken from LhARA CDR for LhARA Linear Optics</a:t>
            </a:r>
          </a:p>
          <a:p>
            <a:endParaRPr lang="en-GB" dirty="0"/>
          </a:p>
          <a:p>
            <a:r>
              <a:rPr lang="en-GB" dirty="0"/>
              <a:t>Source-Nozzle region simulated in RF Track with space charge</a:t>
            </a:r>
          </a:p>
          <a:p>
            <a:endParaRPr lang="en-GB" dirty="0"/>
          </a:p>
          <a:p>
            <a:r>
              <a:rPr lang="en-GB" dirty="0"/>
              <a:t>Particle coordinates at the nozzle exit as input to BDSIM tracking of the Stage 1 lattice</a:t>
            </a:r>
            <a:br>
              <a:rPr lang="en-GB" dirty="0"/>
            </a:br>
            <a:r>
              <a:rPr lang="en-GB" dirty="0"/>
              <a:t>(Shown on this slide)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575208-7685-1094-8B2E-8B35D893FDDF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 algn="r"/>
            <a:r>
              <a:rPr lang="en-US"/>
              <a:t>14/09/26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E96D40-C7D1-A620-8F4E-09C2A8C17FE0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/>
              <a:t>Matt Pereira - WP6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D18FFE-F404-08DE-D791-38DB44034986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A6705782-4A63-F44F-90E5-EE22377B008E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2BA564BB-A785-487F-09B6-5E3640BA5202}"/>
              </a:ext>
            </a:extLst>
          </p:cNvPr>
          <p:cNvSpPr txBox="1">
            <a:spLocks/>
          </p:cNvSpPr>
          <p:nvPr/>
        </p:nvSpPr>
        <p:spPr>
          <a:xfrm>
            <a:off x="5424763" y="4597764"/>
            <a:ext cx="6310036" cy="17585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Univers Light" panose="020B0403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  <a:p>
            <a:endParaRPr lang="en-GB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0AF018CE-B36E-6939-1997-20316DE6F808}"/>
              </a:ext>
            </a:extLst>
          </p:cNvPr>
          <p:cNvSpPr txBox="1">
            <a:spLocks/>
          </p:cNvSpPr>
          <p:nvPr/>
        </p:nvSpPr>
        <p:spPr>
          <a:xfrm>
            <a:off x="5814949" y="4622372"/>
            <a:ext cx="5919850" cy="175858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Univers Light" panose="020B0403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3M protons at source generation </a:t>
            </a:r>
          </a:p>
          <a:p>
            <a:r>
              <a:rPr lang="en-GB" dirty="0"/>
              <a:t>~29,000 protons in 15±2% MeV band (~1% of total pop.)</a:t>
            </a:r>
          </a:p>
          <a:p>
            <a:endParaRPr lang="en-GB" dirty="0"/>
          </a:p>
          <a:p>
            <a:r>
              <a:rPr lang="en-GB" dirty="0"/>
              <a:t>250k protons survive the nozzle</a:t>
            </a:r>
          </a:p>
          <a:p>
            <a:r>
              <a:rPr lang="en-GB" dirty="0"/>
              <a:t>~1230 protons in 15±2% MeV band (~0.5% of total pop.)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9B1819F3-6A5F-6AD7-0557-DDD0B4085F21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/>
          <a:stretch>
            <a:fillRect/>
          </a:stretch>
        </p:blipFill>
        <p:spPr>
          <a:xfrm>
            <a:off x="5216414" y="587298"/>
            <a:ext cx="6643097" cy="398585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BF13D3C-5174-2B34-B6BD-1C56973DB3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022" y="3282119"/>
            <a:ext cx="5123717" cy="3074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8573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C34DD-8D66-F082-DE8D-E38479AC1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Stage 1 Energy Selection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4B8D05-299A-6879-0EA0-08E59298F2DB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48343" y="2847702"/>
            <a:ext cx="11103428" cy="3384054"/>
          </a:xfrm>
        </p:spPr>
        <p:txBody>
          <a:bodyPr/>
          <a:lstStyle/>
          <a:p>
            <a:r>
              <a:rPr lang="en-GB" dirty="0"/>
              <a:t>Cavity 1 – Increase the population of the nominal energy band at Collimator 1</a:t>
            </a:r>
          </a:p>
          <a:p>
            <a:endParaRPr lang="en-GB" dirty="0"/>
          </a:p>
          <a:p>
            <a:r>
              <a:rPr lang="en-GB" dirty="0"/>
              <a:t>Collimator 1 – Energy Cleaning at a hard focus</a:t>
            </a:r>
          </a:p>
          <a:p>
            <a:endParaRPr lang="en-GB" dirty="0"/>
          </a:p>
          <a:p>
            <a:r>
              <a:rPr lang="en-GB" dirty="0"/>
              <a:t>Cavity 2 – Longitudinal Phase Space rotation for bunch length compression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D9D4A8-051B-6A66-8530-2E550CAB15AD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 algn="r"/>
            <a:r>
              <a:rPr lang="en-US"/>
              <a:t>14/09/26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D342EB-2B79-203E-EC19-C9A93B2B47C3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/>
              <a:t>Matt Pereira - WP6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55D7CD-E756-642E-9150-67576D2B5A64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A6705782-4A63-F44F-90E5-EE22377B008E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8" name="Picture 7" descr="A blue and grey cylinder with a wire&#10;&#10;AI-generated content may be incorrect.">
            <a:extLst>
              <a:ext uri="{FF2B5EF4-FFF2-40B4-BE49-F238E27FC236}">
                <a16:creationId xmlns:a16="http://schemas.microsoft.com/office/drawing/2014/main" id="{9333BFC4-18D7-69F4-8F04-67B59DF38D7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68"/>
          <a:stretch>
            <a:fillRect/>
          </a:stretch>
        </p:blipFill>
        <p:spPr>
          <a:xfrm>
            <a:off x="2471473" y="1185302"/>
            <a:ext cx="7249053" cy="153780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EA786F6-0057-A946-DDB2-D40FF7E37035}"/>
              </a:ext>
            </a:extLst>
          </p:cNvPr>
          <p:cNvSpPr txBox="1"/>
          <p:nvPr/>
        </p:nvSpPr>
        <p:spPr>
          <a:xfrm rot="18193586">
            <a:off x="2337822" y="1220550"/>
            <a:ext cx="8108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TR Drift 01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846D315-C8B2-3A9B-6CA8-ECC952BDF9AF}"/>
              </a:ext>
            </a:extLst>
          </p:cNvPr>
          <p:cNvSpPr txBox="1"/>
          <p:nvPr/>
        </p:nvSpPr>
        <p:spPr>
          <a:xfrm rot="18193586">
            <a:off x="2693876" y="1176910"/>
            <a:ext cx="10102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Gabor Lens 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5AEC7BF-F7F7-F392-3F46-26F8260636D4}"/>
              </a:ext>
            </a:extLst>
          </p:cNvPr>
          <p:cNvSpPr txBox="1"/>
          <p:nvPr/>
        </p:nvSpPr>
        <p:spPr>
          <a:xfrm rot="18193586">
            <a:off x="3131354" y="1082331"/>
            <a:ext cx="12363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TR Drift 02 + 03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6A180B7-F849-F208-3E89-113E6205146E}"/>
              </a:ext>
            </a:extLst>
          </p:cNvPr>
          <p:cNvSpPr txBox="1"/>
          <p:nvPr/>
        </p:nvSpPr>
        <p:spPr>
          <a:xfrm rot="18193586">
            <a:off x="3692788" y="1176910"/>
            <a:ext cx="10102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Gabor Lens 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AC7A295-9986-6550-F874-86A1876B9B23}"/>
              </a:ext>
            </a:extLst>
          </p:cNvPr>
          <p:cNvSpPr txBox="1"/>
          <p:nvPr/>
        </p:nvSpPr>
        <p:spPr>
          <a:xfrm rot="18193586">
            <a:off x="4138266" y="1059757"/>
            <a:ext cx="12363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TR Drift 04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50B1F4D-A50A-B8CA-65E8-6FFD0F112A93}"/>
              </a:ext>
            </a:extLst>
          </p:cNvPr>
          <p:cNvSpPr txBox="1"/>
          <p:nvPr/>
        </p:nvSpPr>
        <p:spPr>
          <a:xfrm rot="18193586">
            <a:off x="4579974" y="1059758"/>
            <a:ext cx="12363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TR Drift 05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16883B2-9BF7-56FD-7B44-0EFAA77E62A1}"/>
              </a:ext>
            </a:extLst>
          </p:cNvPr>
          <p:cNvSpPr txBox="1"/>
          <p:nvPr/>
        </p:nvSpPr>
        <p:spPr>
          <a:xfrm rot="18193586">
            <a:off x="5214889" y="1045818"/>
            <a:ext cx="12363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Cavity 01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B045707-2C77-0E3F-10F0-E114D22FBFFB}"/>
              </a:ext>
            </a:extLst>
          </p:cNvPr>
          <p:cNvSpPr txBox="1"/>
          <p:nvPr/>
        </p:nvSpPr>
        <p:spPr>
          <a:xfrm rot="18193586">
            <a:off x="6071021" y="1154337"/>
            <a:ext cx="10102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Gabor Lens 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57DDE75-DA9E-2626-ECF2-AE2A6EE1CF19}"/>
              </a:ext>
            </a:extLst>
          </p:cNvPr>
          <p:cNvSpPr txBox="1"/>
          <p:nvPr/>
        </p:nvSpPr>
        <p:spPr>
          <a:xfrm rot="18193586">
            <a:off x="6774776" y="1052788"/>
            <a:ext cx="12363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LEL Drift 02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802DA0B-1B6A-4DE0-E5D9-DDF1853B6297}"/>
              </a:ext>
            </a:extLst>
          </p:cNvPr>
          <p:cNvSpPr txBox="1"/>
          <p:nvPr/>
        </p:nvSpPr>
        <p:spPr>
          <a:xfrm rot="18193586">
            <a:off x="7460533" y="1042601"/>
            <a:ext cx="12363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LEL Drift 03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0E2CE65-5142-24F6-349F-D162F49E3909}"/>
              </a:ext>
            </a:extLst>
          </p:cNvPr>
          <p:cNvSpPr txBox="1"/>
          <p:nvPr/>
        </p:nvSpPr>
        <p:spPr>
          <a:xfrm rot="18193586">
            <a:off x="8105748" y="1052787"/>
            <a:ext cx="12363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Collimator 01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8C45D70-DADA-B71F-8122-75BF43EE677E}"/>
              </a:ext>
            </a:extLst>
          </p:cNvPr>
          <p:cNvSpPr txBox="1"/>
          <p:nvPr/>
        </p:nvSpPr>
        <p:spPr>
          <a:xfrm rot="18193586">
            <a:off x="8496396" y="1051184"/>
            <a:ext cx="12363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Cavity 02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663A15D-EAF2-02A4-F2A0-5FDA36087669}"/>
              </a:ext>
            </a:extLst>
          </p:cNvPr>
          <p:cNvSpPr txBox="1"/>
          <p:nvPr/>
        </p:nvSpPr>
        <p:spPr>
          <a:xfrm rot="18193586">
            <a:off x="9091587" y="1078762"/>
            <a:ext cx="10102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Gabor Lens 4</a:t>
            </a:r>
          </a:p>
        </p:txBody>
      </p:sp>
    </p:spTree>
    <p:extLst>
      <p:ext uri="{BB962C8B-B14F-4D97-AF65-F5344CB8AC3E}">
        <p14:creationId xmlns:p14="http://schemas.microsoft.com/office/powerpoint/2010/main" val="10917433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368B29-E6AF-83DB-B770-C59C6C441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Full Spectrum Beam at the Collimator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67BEB7-EC7A-33B7-A499-6DCF8C10D35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47022" y="999999"/>
            <a:ext cx="4261827" cy="5356350"/>
          </a:xfrm>
        </p:spPr>
        <p:txBody>
          <a:bodyPr>
            <a:normAutofit/>
          </a:bodyPr>
          <a:lstStyle/>
          <a:p>
            <a:r>
              <a:rPr lang="en-GB" dirty="0"/>
              <a:t>BDSIM Tracking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Physical aperture of 3.65cm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No RF or Collimation simulated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r>
              <a:rPr lang="en-GB" dirty="0"/>
              <a:t>Three regions of transverse focusing due to the broadband nature of the beam through three chromatic lenses</a:t>
            </a:r>
          </a:p>
          <a:p>
            <a:endParaRPr lang="en-GB" dirty="0"/>
          </a:p>
          <a:p>
            <a:r>
              <a:rPr lang="en-GB" dirty="0"/>
              <a:t>94k protons at the collimator</a:t>
            </a:r>
          </a:p>
          <a:p>
            <a:r>
              <a:rPr lang="en-GB" dirty="0"/>
              <a:t>~1230 protons in 15±2% MeV band</a:t>
            </a:r>
          </a:p>
          <a:p>
            <a:endParaRPr lang="en-GB" dirty="0"/>
          </a:p>
          <a:p>
            <a:r>
              <a:rPr lang="en-GB" dirty="0"/>
              <a:t>~37% total beam survival but population of band maintained from nozzle to collimator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46F70E16-AAB6-2051-97A9-52CB05CB866F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/>
          <a:stretch>
            <a:fillRect/>
          </a:stretch>
        </p:blipFill>
        <p:spPr>
          <a:xfrm>
            <a:off x="4408849" y="3006449"/>
            <a:ext cx="7470775" cy="3152804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9D6E9E-14E9-2553-1624-69FD6110524A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 algn="r"/>
            <a:r>
              <a:rPr lang="en-US"/>
              <a:t>14/09/26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158115-F3AE-DF6D-E78C-49C9829EF573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/>
              <a:t>Matt Pereira - WP6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787FF0-6AAC-C821-A65C-68CB225AD59C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A6705782-4A63-F44F-90E5-EE22377B008E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11" name="Picture 10" descr="A blue and grey cylinder with a wire&#10;&#10;AI-generated content may be incorrect.">
            <a:extLst>
              <a:ext uri="{FF2B5EF4-FFF2-40B4-BE49-F238E27FC236}">
                <a16:creationId xmlns:a16="http://schemas.microsoft.com/office/drawing/2014/main" id="{EF8BD70A-BFC6-5769-AEA6-FD331F0F014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968"/>
          <a:stretch>
            <a:fillRect/>
          </a:stretch>
        </p:blipFill>
        <p:spPr>
          <a:xfrm>
            <a:off x="4942936" y="1190668"/>
            <a:ext cx="7249053" cy="153780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D2099F2-ECF5-E01F-2ADD-5FAB80CDD4A0}"/>
              </a:ext>
            </a:extLst>
          </p:cNvPr>
          <p:cNvSpPr txBox="1"/>
          <p:nvPr/>
        </p:nvSpPr>
        <p:spPr>
          <a:xfrm rot="18193586">
            <a:off x="4809285" y="1225916"/>
            <a:ext cx="8108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TR Drift 01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4E2E92A-1474-B8F0-F960-8D55774578F5}"/>
              </a:ext>
            </a:extLst>
          </p:cNvPr>
          <p:cNvSpPr txBox="1"/>
          <p:nvPr/>
        </p:nvSpPr>
        <p:spPr>
          <a:xfrm rot="18193586">
            <a:off x="5165339" y="1182276"/>
            <a:ext cx="10102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Gabor Lens 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E5A8206-3096-928C-90C1-1ACF491E20EA}"/>
              </a:ext>
            </a:extLst>
          </p:cNvPr>
          <p:cNvSpPr txBox="1"/>
          <p:nvPr/>
        </p:nvSpPr>
        <p:spPr>
          <a:xfrm rot="18193586">
            <a:off x="5602817" y="1087697"/>
            <a:ext cx="12363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TR Drift 02 + 03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077548A-6089-FFC5-83AF-19B999463CFE}"/>
              </a:ext>
            </a:extLst>
          </p:cNvPr>
          <p:cNvSpPr txBox="1"/>
          <p:nvPr/>
        </p:nvSpPr>
        <p:spPr>
          <a:xfrm rot="18193586">
            <a:off x="6164251" y="1182276"/>
            <a:ext cx="10102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Gabor Lens 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7F415A7-F59E-3ECD-589A-54FD19F66DD6}"/>
              </a:ext>
            </a:extLst>
          </p:cNvPr>
          <p:cNvSpPr txBox="1"/>
          <p:nvPr/>
        </p:nvSpPr>
        <p:spPr>
          <a:xfrm rot="18193586">
            <a:off x="6609729" y="1065123"/>
            <a:ext cx="12363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TR Drift 04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8E219D1-2F3C-AB6C-10EC-250DA32E3EFB}"/>
              </a:ext>
            </a:extLst>
          </p:cNvPr>
          <p:cNvSpPr txBox="1"/>
          <p:nvPr/>
        </p:nvSpPr>
        <p:spPr>
          <a:xfrm rot="18193586">
            <a:off x="7051437" y="1065124"/>
            <a:ext cx="12363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TR Drift 05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7C5581A-4888-F4F0-86DE-7822BDF26A16}"/>
              </a:ext>
            </a:extLst>
          </p:cNvPr>
          <p:cNvSpPr txBox="1"/>
          <p:nvPr/>
        </p:nvSpPr>
        <p:spPr>
          <a:xfrm rot="18193586">
            <a:off x="7686352" y="1051184"/>
            <a:ext cx="12363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Cavity 01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665389B-32E9-032E-EA83-01EDD852229D}"/>
              </a:ext>
            </a:extLst>
          </p:cNvPr>
          <p:cNvSpPr txBox="1"/>
          <p:nvPr/>
        </p:nvSpPr>
        <p:spPr>
          <a:xfrm rot="18193586">
            <a:off x="8054308" y="1058155"/>
            <a:ext cx="12363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LEL Drift 00 + 01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BBA498A-A39A-96B4-8A0C-DF6A44B6AC20}"/>
              </a:ext>
            </a:extLst>
          </p:cNvPr>
          <p:cNvSpPr txBox="1"/>
          <p:nvPr/>
        </p:nvSpPr>
        <p:spPr>
          <a:xfrm rot="18193586">
            <a:off x="8542484" y="1159703"/>
            <a:ext cx="10102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Gabor Lens 3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ACB85E5-F86B-0797-34A1-767963560E32}"/>
              </a:ext>
            </a:extLst>
          </p:cNvPr>
          <p:cNvSpPr txBox="1"/>
          <p:nvPr/>
        </p:nvSpPr>
        <p:spPr>
          <a:xfrm rot="18193586">
            <a:off x="9246239" y="1058154"/>
            <a:ext cx="12363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LEL Drift 02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099C8F5-3B33-FFC2-A42C-2295FE902920}"/>
              </a:ext>
            </a:extLst>
          </p:cNvPr>
          <p:cNvSpPr txBox="1"/>
          <p:nvPr/>
        </p:nvSpPr>
        <p:spPr>
          <a:xfrm rot="18193586">
            <a:off x="9931996" y="1047967"/>
            <a:ext cx="12363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LEL Drift 03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D945541-786A-860D-5D3B-408D0606862B}"/>
              </a:ext>
            </a:extLst>
          </p:cNvPr>
          <p:cNvSpPr txBox="1"/>
          <p:nvPr/>
        </p:nvSpPr>
        <p:spPr>
          <a:xfrm rot="18193586">
            <a:off x="10577211" y="1058153"/>
            <a:ext cx="12363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Collimator 01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8196B6E-22BA-B086-E7B6-B9D2260630A6}"/>
              </a:ext>
            </a:extLst>
          </p:cNvPr>
          <p:cNvSpPr/>
          <p:nvPr/>
        </p:nvSpPr>
        <p:spPr>
          <a:xfrm>
            <a:off x="10789569" y="1674608"/>
            <a:ext cx="328460" cy="655643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CB7FA885-713B-0244-13FC-30248D915780}"/>
              </a:ext>
            </a:extLst>
          </p:cNvPr>
          <p:cNvCxnSpPr>
            <a:cxnSpLocks/>
          </p:cNvCxnSpPr>
          <p:nvPr/>
        </p:nvCxnSpPr>
        <p:spPr>
          <a:xfrm flipH="1">
            <a:off x="10386391" y="2330251"/>
            <a:ext cx="403178" cy="47910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87302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49DCCB-E38A-4574-B3CB-42A1065B2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RF Cavity Assumptions and Parameters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2DA262CC-7C5A-D726-F401-F661B054D5D2}"/>
                  </a:ext>
                </a:extLst>
              </p:cNvPr>
              <p:cNvSpPr>
                <a:spLocks noGrp="1"/>
              </p:cNvSpPr>
              <p:nvPr>
                <p:ph type="body" sz="quarter" idx="15"/>
              </p:nvPr>
            </p:nvSpPr>
            <p:spPr>
              <a:xfrm>
                <a:off x="147023" y="999999"/>
                <a:ext cx="9493366" cy="4858002"/>
              </a:xfrm>
            </p:spPr>
            <p:txBody>
              <a:bodyPr/>
              <a:lstStyle/>
              <a:p>
                <a:r>
                  <a:rPr lang="en-GB" b="1" dirty="0"/>
                  <a:t>Beam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dirty="0"/>
                  <a:t>Beam Energy – 15 MeV ± 2%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dirty="0"/>
                  <a:t>Bunch Length – 3.4 ns (2σ full width) - from BDSIM full spectrum simulation</a:t>
                </a:r>
              </a:p>
              <a:p>
                <a:endParaRPr lang="en-GB" dirty="0"/>
              </a:p>
              <a:p>
                <a:endParaRPr lang="en-GB" dirty="0"/>
              </a:p>
              <a:p>
                <a:r>
                  <a:rPr lang="en-GB" b="1" dirty="0"/>
                  <a:t>RF Cavity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dirty="0"/>
                  <a:t>Single-cell cavity – 0.5 m of space for a cavity in the lattice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dirty="0"/>
                  <a:t>Gap Length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𝛽𝜆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GB" dirty="0"/>
                  <a:t>  - sizing the gap for a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dirty="0"/>
                  <a:t> transit angle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dirty="0"/>
                  <a:t>Reference particle arrives at cavity centre at the zero crossing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dirty="0"/>
                  <a:t>BDSIM ’</a:t>
                </a:r>
                <a:r>
                  <a:rPr lang="en-GB" dirty="0" err="1"/>
                  <a:t>rfcavity</a:t>
                </a:r>
                <a:r>
                  <a:rPr lang="en-GB" dirty="0"/>
                  <a:t>’ – spatially uniform electric field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</m:sSub>
                  </m:oMath>
                </a14:m>
                <a:r>
                  <a:rPr lang="en-GB" dirty="0"/>
                  <a:t>) time-varying according to Cosine.</a:t>
                </a:r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2DA262CC-7C5A-D726-F401-F661B054D5D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5"/>
              </p:nvPr>
            </p:nvSpPr>
            <p:spPr>
              <a:xfrm>
                <a:off x="147023" y="999999"/>
                <a:ext cx="9493366" cy="4858002"/>
              </a:xfrm>
              <a:blipFill>
                <a:blip r:embed="rId2"/>
                <a:stretch>
                  <a:fillRect l="-535" t="-10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C8A6E8-4259-2099-7D19-0DECA5237101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 algn="r"/>
            <a:r>
              <a:rPr lang="en-US"/>
              <a:t>14/09/26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810839-84C4-F8E8-4A70-D7F031F91343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/>
              <a:t>Matt Pereira - WP6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36FAB0-EDF4-5B73-68E2-2D9D27F49B9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A6705782-4A63-F44F-90E5-EE22377B008E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4591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33666-1D41-D64E-DF4D-CA15358DAC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201 MHz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87249B-9A1E-87BA-717A-C8EF8954C44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64255" y="4420722"/>
            <a:ext cx="11263465" cy="1866867"/>
          </a:xfrm>
        </p:spPr>
        <p:txBody>
          <a:bodyPr>
            <a:normAutofit/>
          </a:bodyPr>
          <a:lstStyle/>
          <a:p>
            <a:r>
              <a:rPr lang="en-GB" dirty="0"/>
              <a:t>Gap Length – 6.6 cm</a:t>
            </a:r>
          </a:p>
          <a:p>
            <a:endParaRPr lang="en-GB" dirty="0"/>
          </a:p>
          <a:p>
            <a:r>
              <a:rPr lang="en-GB" dirty="0"/>
              <a:t>Extents of the nominal bunch see the non-linear region of the RF cycle – This is only for +/- 2%</a:t>
            </a:r>
          </a:p>
          <a:p>
            <a:endParaRPr lang="en-GB" dirty="0"/>
          </a:p>
          <a:p>
            <a:r>
              <a:rPr lang="en-GB" dirty="0"/>
              <a:t>Presents difficulty in calculating an ‘ideal’ voltage.</a:t>
            </a:r>
          </a:p>
          <a:p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575208-7685-1094-8B2E-8B35D893FDDF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 algn="r"/>
            <a:r>
              <a:rPr lang="en-US"/>
              <a:t>14/09/26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E96D40-C7D1-A620-8F4E-09C2A8C17FE0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/>
              <a:t>Matt Pereira - WP6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D18FFE-F404-08DE-D791-38DB44034986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A6705782-4A63-F44F-90E5-EE22377B008E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879411A5-823D-7566-60A9-95DC5A151A34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2"/>
          <a:stretch>
            <a:fillRect/>
          </a:stretch>
        </p:blipFill>
        <p:spPr>
          <a:xfrm>
            <a:off x="1775986" y="796441"/>
            <a:ext cx="8640004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3314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B90A86-AD9A-C1C0-7B9F-787F012F98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AA203-32B6-3D0D-FFDA-8DC83BA95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100 MHz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BC64C3-7B42-BF6C-AD55-8EE21C8A2F5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64256" y="4420722"/>
            <a:ext cx="7800178" cy="1935627"/>
          </a:xfrm>
        </p:spPr>
        <p:txBody>
          <a:bodyPr>
            <a:normAutofit fontScale="85000" lnSpcReduction="10000"/>
          </a:bodyPr>
          <a:lstStyle/>
          <a:p>
            <a:r>
              <a:rPr lang="en-GB" dirty="0"/>
              <a:t>Nominal bunch closer to the linear response</a:t>
            </a:r>
          </a:p>
          <a:p>
            <a:endParaRPr lang="en-GB" dirty="0"/>
          </a:p>
          <a:p>
            <a:r>
              <a:rPr lang="en-GB" dirty="0"/>
              <a:t>’ideal’ voltage calculation would still be an approximation but closer to real response.</a:t>
            </a:r>
          </a:p>
          <a:p>
            <a:endParaRPr lang="en-GB" dirty="0"/>
          </a:p>
          <a:p>
            <a:r>
              <a:rPr lang="en-GB" dirty="0"/>
              <a:t>Example of 100 MHz cavity – MAX IV 3 GeV Storage Ring at Lund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Capacitance loaded design – diameter 0.82 m (3x smaller than pillbox)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A85C43-7E52-0A04-6DF1-2B434393583E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 algn="r"/>
            <a:r>
              <a:rPr lang="en-US"/>
              <a:t>14/09/26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75EBBA-124A-F27E-9B7D-B6C119CF3BC3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/>
              <a:t>Matt Pereira - WP6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75977E-C0D1-5BD4-E042-DA9808655C03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A6705782-4A63-F44F-90E5-EE22377B008E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9" name="Content Placeholder 12">
            <a:extLst>
              <a:ext uri="{FF2B5EF4-FFF2-40B4-BE49-F238E27FC236}">
                <a16:creationId xmlns:a16="http://schemas.microsoft.com/office/drawing/2014/main" id="{D05495F1-86D3-08D3-BE2E-427460BC91B0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/>
          <a:stretch>
            <a:fillRect/>
          </a:stretch>
        </p:blipFill>
        <p:spPr>
          <a:xfrm>
            <a:off x="1775985" y="796441"/>
            <a:ext cx="8640003" cy="3600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CE6D463-B0E0-D880-F775-2853F6665E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87725" y="4249563"/>
            <a:ext cx="1334614" cy="2373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0911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4129846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Custom 1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4563</TotalTime>
  <Words>480</Words>
  <Application>Microsoft Macintosh PowerPoint</Application>
  <PresentationFormat>Widescreen</PresentationFormat>
  <Paragraphs>100</Paragraphs>
  <Slides>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Aptos</vt:lpstr>
      <vt:lpstr>Aptos Display</vt:lpstr>
      <vt:lpstr>Arial</vt:lpstr>
      <vt:lpstr>Cambria Math</vt:lpstr>
      <vt:lpstr>Univers Condensed</vt:lpstr>
      <vt:lpstr>Univers Light</vt:lpstr>
      <vt:lpstr>Custom Design</vt:lpstr>
      <vt:lpstr>Stage 1 Energy Selection</vt:lpstr>
      <vt:lpstr>Stage 1 Full Spectrum Beam</vt:lpstr>
      <vt:lpstr>Stage 1 Energy Selection</vt:lpstr>
      <vt:lpstr>Full Spectrum Beam at the Collimator</vt:lpstr>
      <vt:lpstr>RF Cavity Assumptions and Parameters</vt:lpstr>
      <vt:lpstr>201 MHz</vt:lpstr>
      <vt:lpstr>100 MHz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Matt Pereira</dc:creator>
  <cp:lastModifiedBy>Pereira, Matthew (2023)</cp:lastModifiedBy>
  <cp:revision>22</cp:revision>
  <dcterms:created xsi:type="dcterms:W3CDTF">2024-10-17T09:31:09Z</dcterms:created>
  <dcterms:modified xsi:type="dcterms:W3CDTF">2026-09-14T10:33:01Z</dcterms:modified>
</cp:coreProperties>
</file>