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0" r:id="rId1"/>
  </p:sldMasterIdLst>
  <p:notesMasterIdLst>
    <p:notesMasterId r:id="rId10"/>
  </p:notesMasterIdLst>
  <p:sldIdLst>
    <p:sldId id="256" r:id="rId2"/>
    <p:sldId id="262" r:id="rId3"/>
    <p:sldId id="261" r:id="rId4"/>
    <p:sldId id="297" r:id="rId5"/>
    <p:sldId id="299" r:id="rId6"/>
    <p:sldId id="300" r:id="rId7"/>
    <p:sldId id="301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54"/>
    <p:restoredTop sz="94762"/>
  </p:normalViewPr>
  <p:slideViewPr>
    <p:cSldViewPr snapToGrid="0">
      <p:cViewPr varScale="1">
        <p:scale>
          <a:sx n="129" d="100"/>
          <a:sy n="129" d="100"/>
        </p:scale>
        <p:origin x="576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EB414-442C-8F4F-9E9B-5F9A0EA5801F}" type="datetimeFigureOut">
              <a:rPr lang="en-US" smtClean="0"/>
              <a:t>2/9/26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B0DDD-1918-0948-85A3-4E4F7F04B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17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B0DDD-1918-0948-85A3-4E4F7F04B3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23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Hua Y, Jin Y, Hao K, Cao Y. Generating multiple reference vectors for a class of many-objective optimization problems with degenerate Pareto fronts. Complex &amp; Intelligent Systems. 2020 Jul;6(2):275-85.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B0DDD-1918-0948-85A3-4E4F7F04B32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06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B0DDD-1918-0948-85A3-4E4F7F04B32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514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mailto:matthew.pereira.2023@live.rhul.ac.uk" TargetMode="External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logo with blue letters&#10;&#10;Description automatically generated">
            <a:extLst>
              <a:ext uri="{FF2B5EF4-FFF2-40B4-BE49-F238E27FC236}">
                <a16:creationId xmlns:a16="http://schemas.microsoft.com/office/drawing/2014/main" id="{C6784855-CDAC-FFB4-6FEC-A03683940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56178" y="5478582"/>
            <a:ext cx="3635822" cy="1038806"/>
          </a:xfrm>
          <a:prstGeom prst="rect">
            <a:avLst/>
          </a:prstGeom>
        </p:spPr>
      </p:pic>
      <p:pic>
        <p:nvPicPr>
          <p:cNvPr id="12" name="Picture 11" descr="A blue and grey logo&#10;&#10;Description automatically generated">
            <a:extLst>
              <a:ext uri="{FF2B5EF4-FFF2-40B4-BE49-F238E27FC236}">
                <a16:creationId xmlns:a16="http://schemas.microsoft.com/office/drawing/2014/main" id="{8A327794-8889-A254-8A70-E9B6A19A41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980204" y="5335203"/>
            <a:ext cx="3935758" cy="1325563"/>
          </a:xfrm>
          <a:prstGeom prst="rect">
            <a:avLst/>
          </a:prstGeom>
        </p:spPr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C3349B64-A826-C497-03AC-DF5EEBA309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3342" y="821246"/>
            <a:ext cx="11008658" cy="1325563"/>
          </a:xfrm>
          <a:noFill/>
        </p:spPr>
        <p:txBody>
          <a:bodyPr>
            <a:noAutofit/>
          </a:bodyPr>
          <a:lstStyle>
            <a:lvl1pPr algn="l">
              <a:defRPr sz="5400" b="1" i="0">
                <a:ln>
                  <a:noFill/>
                </a:ln>
                <a:solidFill>
                  <a:schemeClr val="tx1"/>
                </a:solidFill>
                <a:latin typeface="Univers Condensed" panose="020B0506020202050204" pitchFamily="34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9B3DB72F-DD25-83FF-902A-8386EBFCC5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1754" y="4033939"/>
            <a:ext cx="3807105" cy="412071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latin typeface="Univers Condensed" panose="020B0506020202050204" pitchFamily="34" charset="0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5DB137A5-6C52-6AFB-B680-EFE285CCDAC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4930" y="1952110"/>
            <a:ext cx="11008658" cy="477132"/>
          </a:xfrm>
        </p:spPr>
        <p:txBody>
          <a:bodyPr>
            <a:noAutofit/>
          </a:bodyPr>
          <a:lstStyle>
            <a:lvl1pPr marL="0" indent="0" algn="l">
              <a:buNone/>
              <a:defRPr sz="3200" b="0" i="0">
                <a:latin typeface="Univers Condensed" panose="020B0506020202050204" pitchFamily="34" charset="0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3824006-2647-DBDA-AD80-01AC78947FD0}"/>
              </a:ext>
            </a:extLst>
          </p:cNvPr>
          <p:cNvSpPr/>
          <p:nvPr userDrawn="1"/>
        </p:nvSpPr>
        <p:spPr>
          <a:xfrm>
            <a:off x="-1588" y="1"/>
            <a:ext cx="1183342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logo of a university&#10;&#10;Description automatically generated">
            <a:extLst>
              <a:ext uri="{FF2B5EF4-FFF2-40B4-BE49-F238E27FC236}">
                <a16:creationId xmlns:a16="http://schemas.microsoft.com/office/drawing/2014/main" id="{387A6066-DB96-50BC-AD43-DC61046EF16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5758" b="21970"/>
          <a:stretch/>
        </p:blipFill>
        <p:spPr>
          <a:xfrm>
            <a:off x="0" y="5411602"/>
            <a:ext cx="2355574" cy="117276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66FCE65-F8B8-5BDB-EB6E-610A29E8EA85}"/>
              </a:ext>
            </a:extLst>
          </p:cNvPr>
          <p:cNvSpPr txBox="1"/>
          <p:nvPr userDrawn="1"/>
        </p:nvSpPr>
        <p:spPr>
          <a:xfrm>
            <a:off x="1154340" y="2823074"/>
            <a:ext cx="3803929" cy="52322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2800" b="0" i="0" dirty="0">
                <a:latin typeface="Univers Condensed" panose="020B0506020202050204" pitchFamily="34" charset="0"/>
              </a:rPr>
              <a:t>Matt Pereira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EAD6D9-C74D-59DE-7491-A2B05428C5DE}"/>
              </a:ext>
            </a:extLst>
          </p:cNvPr>
          <p:cNvSpPr txBox="1"/>
          <p:nvPr userDrawn="1"/>
        </p:nvSpPr>
        <p:spPr>
          <a:xfrm>
            <a:off x="1154340" y="3342250"/>
            <a:ext cx="4750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latin typeface="Univers Condensed" panose="020B0506020202050204" pitchFamily="34" charset="0"/>
              </a:rPr>
              <a:t>(matthew.pereira.2023@live.rhul.ac.uk)</a:t>
            </a:r>
          </a:p>
        </p:txBody>
      </p:sp>
    </p:spTree>
    <p:extLst>
      <p:ext uri="{BB962C8B-B14F-4D97-AF65-F5344CB8AC3E}">
        <p14:creationId xmlns:p14="http://schemas.microsoft.com/office/powerpoint/2010/main" val="204259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6693EBF-A36A-5309-EE0F-77AB8DCE22DA}"/>
              </a:ext>
            </a:extLst>
          </p:cNvPr>
          <p:cNvSpPr/>
          <p:nvPr userDrawn="1"/>
        </p:nvSpPr>
        <p:spPr>
          <a:xfrm>
            <a:off x="-11" y="0"/>
            <a:ext cx="12192000" cy="5872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A3133B-C6F5-5D14-F9D9-6AACB0B73B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3" y="-1148"/>
            <a:ext cx="12192002" cy="588446"/>
          </a:xfrm>
          <a:noFill/>
        </p:spPr>
        <p:txBody>
          <a:bodyPr anchor="t" anchorCtr="0">
            <a:noAutofit/>
          </a:bodyPr>
          <a:lstStyle>
            <a:lvl1pPr>
              <a:defRPr sz="4400" b="1" i="0">
                <a:effectLst/>
                <a:latin typeface="Univers Condensed" panose="020B0506020202050204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10411A-46F9-A8A2-95D0-B87EEFBA668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7023" y="999999"/>
            <a:ext cx="4114800" cy="4858002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Univers Light" panose="020B0403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B6E90654-CD31-89C4-6196-92C26CE076F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60489" y="999999"/>
            <a:ext cx="7470374" cy="4858002"/>
          </a:xfrm>
        </p:spPr>
        <p:txBody>
          <a:bodyPr>
            <a:normAutofit/>
          </a:bodyPr>
          <a:lstStyle>
            <a:lvl1pPr marL="0" indent="0">
              <a:buNone/>
              <a:defRPr sz="2400" b="0" i="0">
                <a:latin typeface="Univers Light" panose="020B0403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B983539E-54D8-C885-11B2-2FA3A30C6F53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448796" y="6356350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pPr algn="r"/>
            <a:r>
              <a:rPr lang="en-US"/>
              <a:t>09/02/26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79EB9736-D2FE-AE3F-E0C8-2DFB299D56E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-4" y="6356349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Matt Pereira - WP6</a:t>
            </a:r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ABE66BAC-9B92-0102-6524-1BF3EC4BD88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724399" y="635635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A6705782-4A63-F44F-90E5-EE22377B008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 logo of a university&#10;&#10;Description automatically generated">
            <a:extLst>
              <a:ext uri="{FF2B5EF4-FFF2-40B4-BE49-F238E27FC236}">
                <a16:creationId xmlns:a16="http://schemas.microsoft.com/office/drawing/2014/main" id="{04FB3BC5-BC4E-71EC-0A80-E3D2211490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5758" b="21970"/>
          <a:stretch/>
        </p:blipFill>
        <p:spPr>
          <a:xfrm>
            <a:off x="11025777" y="6678"/>
            <a:ext cx="1166211" cy="58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038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7F3341A-080D-691E-7EEF-56C68688149E}"/>
              </a:ext>
            </a:extLst>
          </p:cNvPr>
          <p:cNvSpPr txBox="1"/>
          <p:nvPr userDrawn="1"/>
        </p:nvSpPr>
        <p:spPr>
          <a:xfrm>
            <a:off x="3029469" y="988135"/>
            <a:ext cx="61330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0" dirty="0">
                <a:latin typeface="Univers Condensed" panose="020B0506020202050204" pitchFamily="34" charset="0"/>
              </a:rPr>
              <a:t>Thank You</a:t>
            </a:r>
          </a:p>
        </p:txBody>
      </p:sp>
      <p:pic>
        <p:nvPicPr>
          <p:cNvPr id="8" name="Picture 7" descr="A logo with blue letters&#10;&#10;Description automatically generated">
            <a:extLst>
              <a:ext uri="{FF2B5EF4-FFF2-40B4-BE49-F238E27FC236}">
                <a16:creationId xmlns:a16="http://schemas.microsoft.com/office/drawing/2014/main" id="{97B125B7-432E-59C3-0FC5-8CF2F9982D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56178" y="5478582"/>
            <a:ext cx="3635822" cy="1038806"/>
          </a:xfrm>
          <a:prstGeom prst="rect">
            <a:avLst/>
          </a:prstGeom>
        </p:spPr>
      </p:pic>
      <p:pic>
        <p:nvPicPr>
          <p:cNvPr id="9" name="Picture 8" descr="A blue and grey logo&#10;&#10;Description automatically generated">
            <a:extLst>
              <a:ext uri="{FF2B5EF4-FFF2-40B4-BE49-F238E27FC236}">
                <a16:creationId xmlns:a16="http://schemas.microsoft.com/office/drawing/2014/main" id="{842E0EC4-DEB1-01FB-3715-A4B5E943BE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980204" y="5335203"/>
            <a:ext cx="3935758" cy="132556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A5863CE-D42F-FC17-E217-BE13BDFF4A5B}"/>
              </a:ext>
            </a:extLst>
          </p:cNvPr>
          <p:cNvSpPr/>
          <p:nvPr userDrawn="1"/>
        </p:nvSpPr>
        <p:spPr>
          <a:xfrm>
            <a:off x="-1588" y="1"/>
            <a:ext cx="1183342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logo of a university&#10;&#10;Description automatically generated">
            <a:extLst>
              <a:ext uri="{FF2B5EF4-FFF2-40B4-BE49-F238E27FC236}">
                <a16:creationId xmlns:a16="http://schemas.microsoft.com/office/drawing/2014/main" id="{DBC60515-84E4-8510-DA2E-2352FDEE9C6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5758" b="21970"/>
          <a:stretch/>
        </p:blipFill>
        <p:spPr>
          <a:xfrm>
            <a:off x="0" y="5411602"/>
            <a:ext cx="2355574" cy="117276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7E2327-3C3D-7579-5DA8-8AB39C2469F7}"/>
              </a:ext>
            </a:extLst>
          </p:cNvPr>
          <p:cNvSpPr txBox="1"/>
          <p:nvPr userDrawn="1"/>
        </p:nvSpPr>
        <p:spPr>
          <a:xfrm>
            <a:off x="2872157" y="3767555"/>
            <a:ext cx="6447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0" i="0" dirty="0">
                <a:latin typeface="Univers Condensed" panose="020B0506020202050204" pitchFamily="34" charset="0"/>
              </a:rPr>
              <a:t>Matt Pereira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718F93-9921-8DD5-B302-FC43BFEA9C4B}"/>
              </a:ext>
            </a:extLst>
          </p:cNvPr>
          <p:cNvSpPr txBox="1"/>
          <p:nvPr userDrawn="1"/>
        </p:nvSpPr>
        <p:spPr>
          <a:xfrm>
            <a:off x="2872157" y="4355944"/>
            <a:ext cx="6447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0" i="0" dirty="0">
                <a:latin typeface="Univers Condensed" panose="020B0506020202050204" pitchFamily="34" charset="0"/>
                <a:hlinkClick r:id="rId5"/>
              </a:rPr>
              <a:t>matthew.pereira.2023@live.rhul.ac.uk</a:t>
            </a:r>
            <a:r>
              <a:rPr lang="en-US" sz="2800" b="0" i="0" dirty="0">
                <a:latin typeface="Univers Condensed" panose="020B050602020205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7789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13B1F0-089E-9731-C9C4-5355A395C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102DD-88F2-1CCE-84CA-D8D0E24C46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4CE2A-B33D-C9B8-3365-377C22F159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09/02/26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F18C2-1400-FF23-088E-88C887D5FB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Matt Pereira - WP6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015BB-2958-6212-AD59-27A457092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705782-4A63-F44F-90E5-EE22377B0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6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62" r:id="rId2"/>
    <p:sldLayoutId id="2147483763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8FCD4-1705-8926-3308-4916D1669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LhARA Stage 1 Source Capture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731AC6-3FA4-8C3A-5B6E-D4EE65551A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06/02/26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33F06F-3F34-6A6B-2676-B845073624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904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A3610-C9E1-0210-676D-77ED6F297E7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7022" y="999999"/>
            <a:ext cx="11404736" cy="4858002"/>
          </a:xfrm>
        </p:spPr>
        <p:txBody>
          <a:bodyPr>
            <a:normAutofit/>
          </a:bodyPr>
          <a:lstStyle/>
          <a:p>
            <a:r>
              <a:rPr lang="en-GB" b="1" dirty="0"/>
              <a:t>Proposed Solution: </a:t>
            </a:r>
            <a:r>
              <a:rPr lang="en-GB" dirty="0"/>
              <a:t>A permanent magnet quadrupole system between the source and the start of the stage 1 beamline</a:t>
            </a:r>
          </a:p>
          <a:p>
            <a:endParaRPr lang="en-GB" b="1" dirty="0"/>
          </a:p>
          <a:p>
            <a:r>
              <a:rPr lang="en-GB" b="1" dirty="0"/>
              <a:t>Objectives: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Minimise angular divergence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Maximise transmission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Minimise asymmetry </a:t>
            </a:r>
          </a:p>
          <a:p>
            <a:endParaRPr lang="en-GB" b="1" dirty="0"/>
          </a:p>
          <a:p>
            <a:br>
              <a:rPr lang="en-GB" b="1" dirty="0"/>
            </a:br>
            <a:r>
              <a:rPr lang="en-GB" b="1" dirty="0"/>
              <a:t>Free Parameters: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Quadrupole Lengths (varies integrated field) – bounds(0.02, 0.05)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Quadrupole apertures (scales inversely with quadrupole gradient) – bounds(0.01, 0.03)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Drift Lengths (adjustments to quadrupole positions) - bounds(0.0, 0.25)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25993D-DD90-3AB5-1811-F56BD1BCA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Source Capture Optimisation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6F7D7AF-0549-BA14-2211-405DD1079AC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algn="r"/>
            <a:r>
              <a:rPr lang="en-US"/>
              <a:t>09/02/26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4B797D6-6497-407B-F84F-433C280BDEC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Matt Pereira - WP6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10C9161-ABC0-4392-1AC2-70515BAC22A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705782-4A63-F44F-90E5-EE22377B008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AE44F2-B2A8-17E9-DABD-C41D4E17D80A}"/>
              </a:ext>
            </a:extLst>
          </p:cNvPr>
          <p:cNvSpPr/>
          <p:nvPr/>
        </p:nvSpPr>
        <p:spPr>
          <a:xfrm>
            <a:off x="4114796" y="2087748"/>
            <a:ext cx="56277" cy="195053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52969B7-8C9F-A474-2956-4D64502C16C0}"/>
              </a:ext>
            </a:extLst>
          </p:cNvPr>
          <p:cNvSpPr/>
          <p:nvPr/>
        </p:nvSpPr>
        <p:spPr>
          <a:xfrm>
            <a:off x="4681354" y="2544879"/>
            <a:ext cx="690209" cy="101603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2335415C-AA0B-813C-A978-017216EB75E0}"/>
              </a:ext>
            </a:extLst>
          </p:cNvPr>
          <p:cNvSpPr/>
          <p:nvPr/>
        </p:nvSpPr>
        <p:spPr>
          <a:xfrm rot="16200000">
            <a:off x="4091768" y="2803398"/>
            <a:ext cx="685725" cy="519224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9A9BAC-DAE8-24C3-96ED-032419F342B6}"/>
              </a:ext>
            </a:extLst>
          </p:cNvPr>
          <p:cNvSpPr/>
          <p:nvPr/>
        </p:nvSpPr>
        <p:spPr>
          <a:xfrm>
            <a:off x="5762418" y="2554993"/>
            <a:ext cx="690209" cy="101603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7AA9B76-D3C6-1E86-DABD-A9E390B72BDA}"/>
              </a:ext>
            </a:extLst>
          </p:cNvPr>
          <p:cNvSpPr/>
          <p:nvPr/>
        </p:nvSpPr>
        <p:spPr>
          <a:xfrm>
            <a:off x="10681155" y="2103911"/>
            <a:ext cx="56277" cy="195053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3455275-C9E3-770B-64F6-5010D2A95A1B}"/>
              </a:ext>
            </a:extLst>
          </p:cNvPr>
          <p:cNvSpPr/>
          <p:nvPr/>
        </p:nvSpPr>
        <p:spPr>
          <a:xfrm>
            <a:off x="6834538" y="2554993"/>
            <a:ext cx="690209" cy="101603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35F0DD1-9C70-2B32-868E-7C811299493F}"/>
              </a:ext>
            </a:extLst>
          </p:cNvPr>
          <p:cNvSpPr/>
          <p:nvPr/>
        </p:nvSpPr>
        <p:spPr>
          <a:xfrm>
            <a:off x="10749093" y="2978950"/>
            <a:ext cx="451286" cy="20608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397F0107-0AF2-6BC7-6644-E1D96D39A93C}"/>
              </a:ext>
            </a:extLst>
          </p:cNvPr>
          <p:cNvSpPr txBox="1">
            <a:spLocks/>
          </p:cNvSpPr>
          <p:nvPr/>
        </p:nvSpPr>
        <p:spPr>
          <a:xfrm>
            <a:off x="6207632" y="3008981"/>
            <a:ext cx="4916181" cy="1960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Univers Light" panose="020B04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7D2BFF7-DB48-2864-6912-97748AD512E4}"/>
              </a:ext>
            </a:extLst>
          </p:cNvPr>
          <p:cNvSpPr/>
          <p:nvPr/>
        </p:nvSpPr>
        <p:spPr>
          <a:xfrm>
            <a:off x="11026259" y="2571156"/>
            <a:ext cx="1165741" cy="1016037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6BB3CEB-5D2A-197A-B954-2DE145AD668B}"/>
              </a:ext>
            </a:extLst>
          </p:cNvPr>
          <p:cNvSpPr txBox="1"/>
          <p:nvPr/>
        </p:nvSpPr>
        <p:spPr>
          <a:xfrm>
            <a:off x="4841984" y="2282930"/>
            <a:ext cx="2845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Univers Condensed" panose="020B0506020202050204" pitchFamily="34" charset="0"/>
              </a:rPr>
              <a:t>F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2DB6D1E-17FC-8D44-F94D-00B41450FF30}"/>
              </a:ext>
            </a:extLst>
          </p:cNvPr>
          <p:cNvSpPr txBox="1"/>
          <p:nvPr/>
        </p:nvSpPr>
        <p:spPr>
          <a:xfrm>
            <a:off x="5923048" y="2282930"/>
            <a:ext cx="2845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Univers Condensed" panose="020B0506020202050204" pitchFamily="34" charset="0"/>
              </a:rPr>
              <a:t>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D37C68C-4AA9-53F0-0352-F753A4FD174B}"/>
              </a:ext>
            </a:extLst>
          </p:cNvPr>
          <p:cNvSpPr txBox="1"/>
          <p:nvPr/>
        </p:nvSpPr>
        <p:spPr>
          <a:xfrm>
            <a:off x="6991460" y="2282930"/>
            <a:ext cx="2845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Univers Condensed" panose="020B0506020202050204" pitchFamily="34" charset="0"/>
              </a:rPr>
              <a:t>F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FD30C1-FB27-49EE-F417-5B268F9DB0E2}"/>
              </a:ext>
            </a:extLst>
          </p:cNvPr>
          <p:cNvSpPr txBox="1"/>
          <p:nvPr/>
        </p:nvSpPr>
        <p:spPr>
          <a:xfrm>
            <a:off x="10012704" y="2954700"/>
            <a:ext cx="4542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Univers Condensed" panose="020B0506020202050204" pitchFamily="34" charset="0"/>
              </a:rPr>
              <a:t>GL1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7125D10-43A8-6FBD-7041-8BA177A6F74E}"/>
              </a:ext>
            </a:extLst>
          </p:cNvPr>
          <p:cNvSpPr/>
          <p:nvPr/>
        </p:nvSpPr>
        <p:spPr>
          <a:xfrm>
            <a:off x="7845745" y="2568192"/>
            <a:ext cx="690209" cy="101603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272DD0-AE86-5096-AE56-E9100DCA6321}"/>
              </a:ext>
            </a:extLst>
          </p:cNvPr>
          <p:cNvSpPr/>
          <p:nvPr/>
        </p:nvSpPr>
        <p:spPr>
          <a:xfrm>
            <a:off x="8926809" y="2578306"/>
            <a:ext cx="690209" cy="101603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A90173F-6708-4A41-2723-BA42675966F8}"/>
              </a:ext>
            </a:extLst>
          </p:cNvPr>
          <p:cNvSpPr/>
          <p:nvPr/>
        </p:nvSpPr>
        <p:spPr>
          <a:xfrm>
            <a:off x="9998929" y="2578306"/>
            <a:ext cx="690209" cy="101603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4F599A-368C-64C7-A8AC-1AD5B8F84F3C}"/>
              </a:ext>
            </a:extLst>
          </p:cNvPr>
          <p:cNvSpPr txBox="1"/>
          <p:nvPr/>
        </p:nvSpPr>
        <p:spPr>
          <a:xfrm>
            <a:off x="8004480" y="2280890"/>
            <a:ext cx="2845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Univers Condensed" panose="020B0506020202050204" pitchFamily="34" charset="0"/>
              </a:rPr>
              <a:t>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F376D9-4637-A253-4A57-FE0FDB584FB7}"/>
              </a:ext>
            </a:extLst>
          </p:cNvPr>
          <p:cNvSpPr txBox="1"/>
          <p:nvPr/>
        </p:nvSpPr>
        <p:spPr>
          <a:xfrm>
            <a:off x="9085544" y="2280890"/>
            <a:ext cx="2845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Univers Condensed" panose="020B0506020202050204" pitchFamily="34" charset="0"/>
              </a:rPr>
              <a:t>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307FF6-E2ED-5F24-C58A-DE3BFBA96F6A}"/>
              </a:ext>
            </a:extLst>
          </p:cNvPr>
          <p:cNvSpPr txBox="1"/>
          <p:nvPr/>
        </p:nvSpPr>
        <p:spPr>
          <a:xfrm>
            <a:off x="10153956" y="2280890"/>
            <a:ext cx="2845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Univers Condensed" panose="020B0506020202050204" pitchFamily="34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162672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4B36A-83B4-F4D8-E39B-A23C648F0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Optimisation Method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F478751-F5E6-29AE-4FE1-A6F3F229F63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algn="r"/>
            <a:r>
              <a:rPr lang="en-US"/>
              <a:t>09/02/26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B979492-A4E3-277E-255E-3E59405679A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Matt Pereira - WP6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349394F-881A-5425-1737-10EFFFBD855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705782-4A63-F44F-90E5-EE22377B008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 descr="Generating multiple reference vectors for a class of many ...">
            <a:extLst>
              <a:ext uri="{FF2B5EF4-FFF2-40B4-BE49-F238E27FC236}">
                <a16:creationId xmlns:a16="http://schemas.microsoft.com/office/drawing/2014/main" id="{B89CF19B-941A-810A-BECF-784C0D9040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30" y="1444078"/>
            <a:ext cx="3834580" cy="307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F0ED9470-2C6B-758D-EF74-35F066DC6096}"/>
              </a:ext>
            </a:extLst>
          </p:cNvPr>
          <p:cNvSpPr txBox="1">
            <a:spLocks/>
          </p:cNvSpPr>
          <p:nvPr/>
        </p:nvSpPr>
        <p:spPr>
          <a:xfrm>
            <a:off x="275856" y="1059329"/>
            <a:ext cx="7801374" cy="5297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Univers Light" panose="020B04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Multi-Objective Bayesian Optimisation with a Pareto Front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Reduces the number of expensive BDSIM runs by learning surrogate behaviour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Highly parallelisable - Batch BDSIM runs lead to greater improvements per step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Each objective is modelled separately – handles competing objectives and removes manual tuning of weights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Returns a Pareto front of non-dominated solutions – insights into the intrinsic trade-offs of the beamline and feasibility of present designs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08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E7B33-643C-2BEA-132C-A737AEC67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Staged Optimisation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1DA249-FABA-8310-A2FF-97256584DB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4689" y="772380"/>
            <a:ext cx="6253777" cy="5288353"/>
          </a:xfrm>
        </p:spPr>
        <p:txBody>
          <a:bodyPr>
            <a:normAutofit fontScale="92500" lnSpcReduction="20000"/>
          </a:bodyPr>
          <a:lstStyle/>
          <a:p>
            <a:r>
              <a:rPr lang="en-GB" sz="1900" b="1" dirty="0"/>
              <a:t>Staged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Optimise the first triplet with soft constraint</a:t>
            </a:r>
            <a:endParaRPr lang="en-GB" sz="1900" dirty="0">
              <a:latin typeface="+mn-lt"/>
            </a:endParaRPr>
          </a:p>
          <a:p>
            <a:pPr marL="971550" lvl="1" indent="-285750"/>
            <a:r>
              <a:rPr lang="en-GB" sz="1900" dirty="0">
                <a:latin typeface="Univers Light" panose="020B0403020202020204" pitchFamily="34" charset="0"/>
              </a:rPr>
              <a:t>T &gt; 4.1% (headroom for second triplet losses)</a:t>
            </a:r>
          </a:p>
          <a:p>
            <a:pPr marL="971550" lvl="1" indent="-285750"/>
            <a:r>
              <a:rPr lang="en-GB" sz="1900" dirty="0">
                <a:latin typeface="Univers Light" panose="020B0403020202020204" pitchFamily="34" charset="0"/>
              </a:rPr>
              <a:t>Objectives: minimise A and 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Select a small set of configurations from the pareto front </a:t>
            </a:r>
          </a:p>
          <a:p>
            <a:pPr marL="971550" lvl="1" indent="-285750"/>
            <a:r>
              <a:rPr lang="en-GB" sz="1900" dirty="0">
                <a:latin typeface="Univers Light" panose="020B0403020202020204" pitchFamily="34" charset="0"/>
              </a:rPr>
              <a:t>Best overall balance: T=7.4%, A=2.0, D=0.17</a:t>
            </a:r>
          </a:p>
          <a:p>
            <a:pPr marL="971550" lvl="1" indent="-285750"/>
            <a:endParaRPr lang="en-GB" sz="1900" dirty="0">
              <a:latin typeface="Univers Light" panose="020B0403020202020204" pitchFamily="34" charset="0"/>
            </a:endParaRPr>
          </a:p>
          <a:p>
            <a:pPr marL="971550" lvl="1" indent="-285750"/>
            <a:r>
              <a:rPr lang="en-GB" sz="1900" dirty="0">
                <a:latin typeface="Univers Light" panose="020B0403020202020204" pitchFamily="34" charset="0"/>
              </a:rPr>
              <a:t>Lowest Divergence: T=4.5%, A=2.6, D=0.012</a:t>
            </a:r>
          </a:p>
          <a:p>
            <a:pPr marL="971550" lvl="1" indent="-285750"/>
            <a:endParaRPr lang="en-GB" sz="1900" dirty="0">
              <a:latin typeface="Univers Light" panose="020B0403020202020204" pitchFamily="34" charset="0"/>
            </a:endParaRPr>
          </a:p>
          <a:p>
            <a:pPr marL="971550" lvl="1" indent="-285750"/>
            <a:r>
              <a:rPr lang="en-GB" sz="1900" dirty="0">
                <a:latin typeface="Univers Light" panose="020B0403020202020204" pitchFamily="34" charset="0"/>
              </a:rPr>
              <a:t>Lowest Asymmetry: T=6.3%, A=1.4, D=0.032</a:t>
            </a:r>
            <a:endParaRPr lang="en-GB" sz="1900" dirty="0"/>
          </a:p>
          <a:p>
            <a:endParaRPr lang="en-GB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Optimise the second triplet parameters with the first triplet parameters fixed and constraints set </a:t>
            </a:r>
          </a:p>
          <a:p>
            <a:pPr marL="971550" lvl="1" indent="-285750"/>
            <a:r>
              <a:rPr lang="en-GB" sz="1900" dirty="0">
                <a:latin typeface="Univers Light" panose="020B0403020202020204" pitchFamily="34" charset="0"/>
              </a:rPr>
              <a:t>T ≥ 4.1%, A ≤ 0.5, D ≤ 0.015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Examine the pareto fronts of the second stage simulations for feasible solutions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/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26A3B7-35D1-86DA-B1FC-1A96F8E98DA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algn="r"/>
            <a:r>
              <a:rPr lang="en-US"/>
              <a:t>09/02/26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CB959A-4F7F-D0AD-3507-C7D6B3B890C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Matt Pereira - WP6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2C5143-7520-825B-F10D-1C0DC7BD598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705782-4A63-F44F-90E5-EE22377B008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8" descr="A graph of a graph&#10;&#10;AI-generated content may be incorrect.">
            <a:extLst>
              <a:ext uri="{FF2B5EF4-FFF2-40B4-BE49-F238E27FC236}">
                <a16:creationId xmlns:a16="http://schemas.microsoft.com/office/drawing/2014/main" id="{16728A48-D004-193D-8B25-3597E932EA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011" t="2627" r="8973"/>
          <a:stretch>
            <a:fillRect/>
          </a:stretch>
        </p:blipFill>
        <p:spPr>
          <a:xfrm>
            <a:off x="7552268" y="587298"/>
            <a:ext cx="4097866" cy="3936925"/>
          </a:xfrm>
          <a:prstGeom prst="rect">
            <a:avLst/>
          </a:prstGeom>
        </p:spPr>
      </p:pic>
      <p:sp>
        <p:nvSpPr>
          <p:cNvPr id="12" name="Right Brace 11">
            <a:extLst>
              <a:ext uri="{FF2B5EF4-FFF2-40B4-BE49-F238E27FC236}">
                <a16:creationId xmlns:a16="http://schemas.microsoft.com/office/drawing/2014/main" id="{01E677A4-8B93-5ABB-35C7-0197E86A78D1}"/>
              </a:ext>
            </a:extLst>
          </p:cNvPr>
          <p:cNvSpPr/>
          <p:nvPr/>
        </p:nvSpPr>
        <p:spPr>
          <a:xfrm>
            <a:off x="6242103" y="1050427"/>
            <a:ext cx="226430" cy="2615640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805F76B-99BE-CE36-5511-3BD66AA3F4B6}"/>
              </a:ext>
            </a:extLst>
          </p:cNvPr>
          <p:cNvCxnSpPr>
            <a:cxnSpLocks/>
            <a:stCxn id="12" idx="1"/>
          </p:cNvCxnSpPr>
          <p:nvPr/>
        </p:nvCxnSpPr>
        <p:spPr>
          <a:xfrm>
            <a:off x="6468533" y="2358247"/>
            <a:ext cx="1083735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930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FECAA-26D8-ADA2-92E5-9146830FC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B9161-4173-36D0-49B1-B342E658F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Staged Optimisation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41A9CA-1107-26EB-1E10-8B0B1FF3CAA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algn="r"/>
            <a:r>
              <a:rPr lang="en-US"/>
              <a:t>09/02/26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C09961-8D25-A869-41AA-735051AB824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Matt Pereira - WP6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790743-3CF8-67F5-60F4-6EEC3A32626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705782-4A63-F44F-90E5-EE22377B008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 descr="A graph of a graph&#10;&#10;AI-generated content may be incorrect.">
            <a:extLst>
              <a:ext uri="{FF2B5EF4-FFF2-40B4-BE49-F238E27FC236}">
                <a16:creationId xmlns:a16="http://schemas.microsoft.com/office/drawing/2014/main" id="{247B9193-367E-1CCF-3D53-BB663C5027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011" t="2627" r="8973"/>
          <a:stretch>
            <a:fillRect/>
          </a:stretch>
        </p:blipFill>
        <p:spPr>
          <a:xfrm>
            <a:off x="7552268" y="587298"/>
            <a:ext cx="4097866" cy="3936925"/>
          </a:xfrm>
          <a:prstGeom prst="rect">
            <a:avLst/>
          </a:prstGeom>
        </p:spPr>
      </p:pic>
      <p:sp>
        <p:nvSpPr>
          <p:cNvPr id="12" name="Right Brace 11">
            <a:extLst>
              <a:ext uri="{FF2B5EF4-FFF2-40B4-BE49-F238E27FC236}">
                <a16:creationId xmlns:a16="http://schemas.microsoft.com/office/drawing/2014/main" id="{5A9C69E3-54AA-3E22-D912-B53AA61618E7}"/>
              </a:ext>
            </a:extLst>
          </p:cNvPr>
          <p:cNvSpPr/>
          <p:nvPr/>
        </p:nvSpPr>
        <p:spPr>
          <a:xfrm>
            <a:off x="6248399" y="1134534"/>
            <a:ext cx="220133" cy="2294466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FF40208-A173-FFE1-0190-F4F183BA1A2F}"/>
              </a:ext>
            </a:extLst>
          </p:cNvPr>
          <p:cNvCxnSpPr>
            <a:cxnSpLocks/>
            <a:stCxn id="12" idx="1"/>
          </p:cNvCxnSpPr>
          <p:nvPr/>
        </p:nvCxnSpPr>
        <p:spPr>
          <a:xfrm>
            <a:off x="6468532" y="2281767"/>
            <a:ext cx="1083736" cy="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graph of a cube&#10;&#10;AI-generated content may be incorrect.">
            <a:extLst>
              <a:ext uri="{FF2B5EF4-FFF2-40B4-BE49-F238E27FC236}">
                <a16:creationId xmlns:a16="http://schemas.microsoft.com/office/drawing/2014/main" id="{63EF30AA-B55C-9886-E6D5-BDABD71BB10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509" t="2778" r="11805"/>
          <a:stretch>
            <a:fillRect/>
          </a:stretch>
        </p:blipFill>
        <p:spPr>
          <a:xfrm>
            <a:off x="6259956" y="1134534"/>
            <a:ext cx="5390178" cy="53340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F269643-F841-1E0C-5724-EEA95AB11A9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4689" y="772380"/>
            <a:ext cx="6253777" cy="5288353"/>
          </a:xfrm>
        </p:spPr>
        <p:txBody>
          <a:bodyPr>
            <a:normAutofit fontScale="92500" lnSpcReduction="20000"/>
          </a:bodyPr>
          <a:lstStyle/>
          <a:p>
            <a:r>
              <a:rPr lang="en-GB" sz="1900" b="1" dirty="0"/>
              <a:t>Staged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Optimise the first triplet with soft constraint</a:t>
            </a:r>
            <a:endParaRPr lang="en-GB" sz="1900" dirty="0">
              <a:latin typeface="+mn-lt"/>
            </a:endParaRPr>
          </a:p>
          <a:p>
            <a:pPr marL="971550" lvl="1" indent="-285750"/>
            <a:r>
              <a:rPr lang="en-GB" sz="1900" dirty="0">
                <a:latin typeface="Univers Light" panose="020B0403020202020204" pitchFamily="34" charset="0"/>
              </a:rPr>
              <a:t>T &gt; 4.1% (headroom for second triplet losses)</a:t>
            </a:r>
          </a:p>
          <a:p>
            <a:pPr marL="971550" lvl="1" indent="-285750"/>
            <a:r>
              <a:rPr lang="en-GB" sz="1900" dirty="0">
                <a:latin typeface="Univers Light" panose="020B0403020202020204" pitchFamily="34" charset="0"/>
              </a:rPr>
              <a:t>Objectives: minimise A and 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Select a small set of configurations from the pareto front </a:t>
            </a:r>
          </a:p>
          <a:p>
            <a:pPr marL="971550" lvl="1" indent="-285750"/>
            <a:r>
              <a:rPr lang="en-GB" sz="1900" dirty="0">
                <a:latin typeface="Univers Light" panose="020B0403020202020204" pitchFamily="34" charset="0"/>
              </a:rPr>
              <a:t>Best overall balance: T=7.4%, A=2.0, D=0.17</a:t>
            </a:r>
          </a:p>
          <a:p>
            <a:pPr marL="971550" lvl="1" indent="-285750"/>
            <a:endParaRPr lang="en-GB" sz="1900" dirty="0">
              <a:latin typeface="Univers Light" panose="020B0403020202020204" pitchFamily="34" charset="0"/>
            </a:endParaRPr>
          </a:p>
          <a:p>
            <a:pPr marL="971550" lvl="1" indent="-285750"/>
            <a:r>
              <a:rPr lang="en-GB" sz="1900" dirty="0">
                <a:latin typeface="Univers Light" panose="020B0403020202020204" pitchFamily="34" charset="0"/>
              </a:rPr>
              <a:t>Lowest Divergence: T=4.5%, A=2.6, D=0.012</a:t>
            </a:r>
          </a:p>
          <a:p>
            <a:pPr marL="971550" lvl="1" indent="-285750"/>
            <a:endParaRPr lang="en-GB" sz="1900" dirty="0">
              <a:latin typeface="Univers Light" panose="020B0403020202020204" pitchFamily="34" charset="0"/>
            </a:endParaRPr>
          </a:p>
          <a:p>
            <a:pPr marL="971550" lvl="1" indent="-285750"/>
            <a:r>
              <a:rPr lang="en-GB" sz="1900" dirty="0">
                <a:latin typeface="Univers Light" panose="020B0403020202020204" pitchFamily="34" charset="0"/>
              </a:rPr>
              <a:t>Lowest Asymmetry: T=6.3%, A=1.4, D=0.032</a:t>
            </a:r>
            <a:endParaRPr lang="en-GB" sz="1900" dirty="0"/>
          </a:p>
          <a:p>
            <a:endParaRPr lang="en-GB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Optimise the second triplet parameters with the first triplet parameters fixed and constraints set </a:t>
            </a:r>
          </a:p>
          <a:p>
            <a:pPr marL="971550" lvl="1" indent="-285750"/>
            <a:r>
              <a:rPr lang="en-GB" sz="1900" dirty="0">
                <a:latin typeface="Univers Light" panose="020B0403020202020204" pitchFamily="34" charset="0"/>
              </a:rPr>
              <a:t>T ≥ 4.1%, A ≤ 0.5, D ≤ 0.015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Examine the pareto fronts of the second stage simulations for feasible solutions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30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E3D6EC-5F2C-288B-5B3B-E272D1055E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F0E39-E45D-D1B1-1ADF-FC58BBCB3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Staged Optimisation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54EC69-9D67-3F1D-BCF6-BBFEA7795CB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785824" y="999999"/>
            <a:ext cx="6253777" cy="4858002"/>
          </a:xfrm>
        </p:spPr>
        <p:txBody>
          <a:bodyPr>
            <a:normAutofit/>
          </a:bodyPr>
          <a:lstStyle/>
          <a:p>
            <a:r>
              <a:rPr lang="en-GB" sz="1900" b="1" dirty="0"/>
              <a:t>No Solutions Found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Trade-off between the three objectives is too competitive to find a solution satisfying all three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Main reason a given simulation is deemed infeasible is the transmission constraint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The aperture bounds for these runs were left fairly wide and still there were no solutions</a:t>
            </a:r>
            <a:endParaRPr lang="en-GB" sz="2500" dirty="0"/>
          </a:p>
          <a:p>
            <a:endParaRPr lang="en-GB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/>
              <a:t>Divergence cannot be controlled in time to ‘save’ transmission losses from the apertures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900" dirty="0"/>
          </a:p>
          <a:p>
            <a:endParaRPr lang="en-GB" sz="1900" b="1" dirty="0"/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7E148-661B-A93F-C26E-8DBB89DCB23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algn="r"/>
            <a:r>
              <a:rPr lang="en-US"/>
              <a:t>09/02/26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78C4E-B85B-A8C0-B734-22DA3E31263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Matt Pereira - WP6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416CF9-5568-0E40-DBF5-787B2A10260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705782-4A63-F44F-90E5-EE22377B008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 descr="A graph of a cube&#10;&#10;AI-generated content may be incorrect.">
            <a:extLst>
              <a:ext uri="{FF2B5EF4-FFF2-40B4-BE49-F238E27FC236}">
                <a16:creationId xmlns:a16="http://schemas.microsoft.com/office/drawing/2014/main" id="{896DEE5F-2F72-2B15-52CC-E76ADBBB70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509" t="2778" r="11805"/>
          <a:stretch>
            <a:fillRect/>
          </a:stretch>
        </p:blipFill>
        <p:spPr>
          <a:xfrm>
            <a:off x="152399" y="762000"/>
            <a:ext cx="5390178" cy="5334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978323C-5C95-6366-AB6B-E3DEA2C27744}"/>
              </a:ext>
            </a:extLst>
          </p:cNvPr>
          <p:cNvSpPr txBox="1"/>
          <p:nvPr/>
        </p:nvSpPr>
        <p:spPr>
          <a:xfrm>
            <a:off x="2470721" y="2633134"/>
            <a:ext cx="7535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b="1" dirty="0">
                <a:latin typeface="Univers Condensed" panose="020B050602020205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86764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C7A23-46C8-563C-08F4-47DB92212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Next Steps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A7DC57-A4E9-A587-BF31-DBC4D81ADA8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287867" y="999999"/>
            <a:ext cx="11642996" cy="4858002"/>
          </a:xfrm>
        </p:spPr>
        <p:txBody>
          <a:bodyPr/>
          <a:lstStyle/>
          <a:p>
            <a:r>
              <a:rPr lang="en-GB" dirty="0"/>
              <a:t>No physically feasible solution for beam capture using one or two PMQ triplets under realistic constraints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Reducing initial divergence is not a possible method of mitigating Gabor Lens emittance growth</a:t>
            </a:r>
          </a:p>
          <a:p>
            <a:endParaRPr lang="en-GB" dirty="0"/>
          </a:p>
          <a:p>
            <a:endParaRPr lang="en-GB" dirty="0"/>
          </a:p>
          <a:p>
            <a:r>
              <a:rPr lang="en-GB" b="1" dirty="0"/>
              <a:t>Next: Begin studies on RF bunch control and collimator performance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Potential for impact on the chromatic component of GL emittance growth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34DA1-3E7F-E68C-D0B9-2E281310A44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algn="r"/>
            <a:r>
              <a:rPr lang="en-US"/>
              <a:t>09/02/26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6F2516-E6AE-DFB9-5C52-17C9660103C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Matt Pereira - WP6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E28111-2A7F-A57F-7EAE-E7FAC79524E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6705782-4A63-F44F-90E5-EE22377B008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00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412984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3320</TotalTime>
  <Words>598</Words>
  <Application>Microsoft Macintosh PowerPoint</Application>
  <PresentationFormat>Widescreen</PresentationFormat>
  <Paragraphs>106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Univers Condensed</vt:lpstr>
      <vt:lpstr>Univers Light</vt:lpstr>
      <vt:lpstr>Custom Design</vt:lpstr>
      <vt:lpstr>LhARA Stage 1 Source Capture</vt:lpstr>
      <vt:lpstr>Source Capture Optimisation</vt:lpstr>
      <vt:lpstr>Optimisation Method</vt:lpstr>
      <vt:lpstr>Staged Optimisation</vt:lpstr>
      <vt:lpstr>Staged Optimisation</vt:lpstr>
      <vt:lpstr>Staged Optimisation</vt:lpstr>
      <vt:lpstr>Summary and 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 Pereira</dc:creator>
  <cp:lastModifiedBy>Matt Pereira</cp:lastModifiedBy>
  <cp:revision>18</cp:revision>
  <dcterms:created xsi:type="dcterms:W3CDTF">2024-10-17T09:31:09Z</dcterms:created>
  <dcterms:modified xsi:type="dcterms:W3CDTF">2026-02-09T11:49:55Z</dcterms:modified>
</cp:coreProperties>
</file>