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61" r:id="rId4"/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D80E4-C498-4C95-868F-169DB8F972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E1DFAC-7503-48A0-A642-CEBFF8777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0A339-5842-4DBC-AE24-0FB24FB56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E5FAC8-E2BC-46A7-8848-41EAD18EE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17264-9A66-49B6-BAE2-3EE52C8E8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972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CE079-1821-4ABA-9D0C-6DA14A84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7103CF-FBA2-4B9E-AD92-B65817C25C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C9860-A282-4810-8B15-C8CAAFAA9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ED83C-EA24-48D8-984A-0C4D4513B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90AF7-C4F6-4246-8E36-453BC9224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09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7BD273-979D-4DB8-A99E-3531E28B26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C11391-4111-4429-AF28-C238ADD971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2BC76-7D2D-4D37-B34D-EA8004595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8E45A-1887-42B2-AFA4-8FC4AAAF8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2E39C-1D35-4F21-9F65-9B75997D0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57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078A-4B26-4218-BF9F-D1F7ADDEC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BC8C8-252F-42E7-B8EA-A7A66340A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89E662-A7CD-488C-B566-F1F68A6C5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316F8-C8B2-4ACA-A1EB-2AAD7C433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564CC-BC56-4D93-BA42-EAAF1FAA6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69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EF7F2-F64B-4CA1-948D-42A41FADB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522EF1-6B8D-44F6-BB1D-9106E56DF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277F3-A39F-4016-B1A7-FC2A8E3C8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C1F38-659E-4C29-A351-7736EBBEB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A62A8-9802-4E7C-936E-EA30102F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08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39E93-3EFD-4A7A-B326-DE7ACB77B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8BDFD-07C9-4B94-AF16-A0CBD79D40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385250-46A0-4ACC-897E-7EC63A498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49CD44-AD6A-42B3-8AB7-D37BB2DA1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AB01FD-6140-4591-ABFC-2A0C490B1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93AE54-1E02-4057-9C03-038E07D8A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47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F37A-B93C-4E1C-978B-D253CAD0C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68F041-3F64-4273-B851-32928DA6D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3E5399-DF0D-4395-9B22-57622371BD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891176-EF8C-404F-AD5D-AC58D1F345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29ED71-1182-4297-A2F9-31DE19EAA4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3A5EC7-FE89-4807-B174-DBE23F38A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797AB5-F27F-44DA-AD6B-29D7F2F06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E01DC6-EE0B-4174-AAED-822354BE8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06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9CFFA-1B7B-40EE-A8A3-C61323F8C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04056A-CF3F-4847-90CB-45A89C220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0CFC0-FFE4-4CA4-BCEE-0BDD02DDC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3C6656-706E-4740-810E-6224246F8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235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99865-C64D-4B60-AD9D-BB0651945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87A658-8B43-4932-87DA-410A8D103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E1D06E-FA3E-4B82-AF8F-610475B7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15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C81D7-E19C-4275-B971-B39A3C564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9CD28-D091-4172-BD2F-E667D9B2B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3812ED-F4D9-4434-AABF-B5A452A25B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D0AFDB-02E0-4DBB-85A6-058422B3A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784F2F-CED3-4F63-9C1A-A85CFC2C4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DC0E3-FFC9-4992-B527-06C9A64B2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007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B97C6-6B12-41D6-A013-A10C99ECC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83232D-ACB9-4482-B04F-4E7D8890BD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AF2F81-F470-4714-9828-DD6B67B65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D09D6F-BF13-427E-8695-FF9144DC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0690E-E33A-429D-BFCB-855AF3423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C556B-4E37-42E9-A20B-CB1EF8365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02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18643B-C38E-4D07-BB73-6C05F4D29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413D4-D3F0-4542-B526-86075C905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F3656-B23F-417A-9DF8-EE4E35ACF5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61FEE-FFEE-44DE-887F-3862C94341F2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B9006-6005-41FF-BFE0-4EFE42C4D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20B87-73B1-4748-B3AC-1D14C072C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BC70-CE32-46C7-BA79-0EA715722A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85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3AF1FBB-A9AE-469C-AF58-64F37CF82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1097" y="922421"/>
            <a:ext cx="4889703" cy="46051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F89790-2C80-4A50-A672-895993237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57" y="1122144"/>
            <a:ext cx="6821843" cy="39070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C4477A-342D-43C8-8FC6-8A7AF28F6093}"/>
              </a:ext>
            </a:extLst>
          </p:cNvPr>
          <p:cNvSpPr txBox="1"/>
          <p:nvPr/>
        </p:nvSpPr>
        <p:spPr>
          <a:xfrm>
            <a:off x="109509" y="98558"/>
            <a:ext cx="7693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SCAPA beam layout…</a:t>
            </a:r>
          </a:p>
        </p:txBody>
      </p:sp>
    </p:spTree>
    <p:extLst>
      <p:ext uri="{BB962C8B-B14F-4D97-AF65-F5344CB8AC3E}">
        <p14:creationId xmlns:p14="http://schemas.microsoft.com/office/powerpoint/2010/main" val="355109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FEDAE5-1E31-47ED-9F11-F3F1F3704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351" y="0"/>
            <a:ext cx="9499569" cy="674469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B17646D-D306-479B-A73C-012A8B6D7A4D}"/>
              </a:ext>
            </a:extLst>
          </p:cNvPr>
          <p:cNvCxnSpPr>
            <a:cxnSpLocks/>
          </p:cNvCxnSpPr>
          <p:nvPr/>
        </p:nvCxnSpPr>
        <p:spPr>
          <a:xfrm>
            <a:off x="2212081" y="3121006"/>
            <a:ext cx="2578937" cy="113889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5708F3F-4142-4167-A0F3-BC6E2A923D2D}"/>
              </a:ext>
            </a:extLst>
          </p:cNvPr>
          <p:cNvSpPr txBox="1"/>
          <p:nvPr/>
        </p:nvSpPr>
        <p:spPr>
          <a:xfrm>
            <a:off x="567957" y="2644414"/>
            <a:ext cx="2956742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Translation stage to move focal spot camera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30B483-CD80-45AB-8CD6-612A176F3065}"/>
              </a:ext>
            </a:extLst>
          </p:cNvPr>
          <p:cNvCxnSpPr>
            <a:cxnSpLocks/>
          </p:cNvCxnSpPr>
          <p:nvPr/>
        </p:nvCxnSpPr>
        <p:spPr>
          <a:xfrm flipH="1">
            <a:off x="6526735" y="1784996"/>
            <a:ext cx="1516701" cy="9089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0679EF2-E9B0-4D77-9681-95DE15208E18}"/>
              </a:ext>
            </a:extLst>
          </p:cNvPr>
          <p:cNvSpPr txBox="1"/>
          <p:nvPr/>
        </p:nvSpPr>
        <p:spPr>
          <a:xfrm>
            <a:off x="7526005" y="1488181"/>
            <a:ext cx="1217951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Tape Drive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FF42C7-F50A-477E-9F4E-7D58661E3618}"/>
              </a:ext>
            </a:extLst>
          </p:cNvPr>
          <p:cNvCxnSpPr>
            <a:cxnSpLocks/>
          </p:cNvCxnSpPr>
          <p:nvPr/>
        </p:nvCxnSpPr>
        <p:spPr>
          <a:xfrm flipH="1" flipV="1">
            <a:off x="6603392" y="5261907"/>
            <a:ext cx="1659062" cy="3778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645349-3D2F-4C23-8771-A732137AD65B}"/>
              </a:ext>
            </a:extLst>
          </p:cNvPr>
          <p:cNvSpPr txBox="1"/>
          <p:nvPr/>
        </p:nvSpPr>
        <p:spPr>
          <a:xfrm>
            <a:off x="8043435" y="5392635"/>
            <a:ext cx="1904601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XYZ translation for Tape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5B1C24B-8CED-47D0-AB3F-FEC5A17B046F}"/>
              </a:ext>
            </a:extLst>
          </p:cNvPr>
          <p:cNvCxnSpPr>
            <a:cxnSpLocks/>
          </p:cNvCxnSpPr>
          <p:nvPr/>
        </p:nvCxnSpPr>
        <p:spPr>
          <a:xfrm flipH="1">
            <a:off x="6611025" y="782453"/>
            <a:ext cx="1245335" cy="9089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46E61A1-76F9-44E0-8203-732AB87438FE}"/>
              </a:ext>
            </a:extLst>
          </p:cNvPr>
          <p:cNvSpPr txBox="1"/>
          <p:nvPr/>
        </p:nvSpPr>
        <p:spPr>
          <a:xfrm>
            <a:off x="7338926" y="485638"/>
            <a:ext cx="2358093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Focal spot/target alignment camera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D06D648-15E2-4DC4-8D96-45107BDA6593}"/>
              </a:ext>
            </a:extLst>
          </p:cNvPr>
          <p:cNvCxnSpPr>
            <a:cxnSpLocks/>
          </p:cNvCxnSpPr>
          <p:nvPr/>
        </p:nvCxnSpPr>
        <p:spPr>
          <a:xfrm>
            <a:off x="2929708" y="456434"/>
            <a:ext cx="1661789" cy="18268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78AD47D-6B48-4442-8270-D5AE8C5E2277}"/>
              </a:ext>
            </a:extLst>
          </p:cNvPr>
          <p:cNvSpPr txBox="1"/>
          <p:nvPr/>
        </p:nvSpPr>
        <p:spPr>
          <a:xfrm>
            <a:off x="2042112" y="190908"/>
            <a:ext cx="2358093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AO measurement line</a:t>
            </a:r>
          </a:p>
        </p:txBody>
      </p:sp>
    </p:spTree>
    <p:extLst>
      <p:ext uri="{BB962C8B-B14F-4D97-AF65-F5344CB8AC3E}">
        <p14:creationId xmlns:p14="http://schemas.microsoft.com/office/powerpoint/2010/main" val="131973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E8C699-82A9-445C-89A3-6B2613532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028" y="833972"/>
            <a:ext cx="7853268" cy="51900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C30A8C-ABDA-4614-8941-05780C941F44}"/>
              </a:ext>
            </a:extLst>
          </p:cNvPr>
          <p:cNvSpPr txBox="1"/>
          <p:nvPr/>
        </p:nvSpPr>
        <p:spPr>
          <a:xfrm>
            <a:off x="109509" y="98558"/>
            <a:ext cx="7693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 Tape drive/Focal Spot camera setup used on recent Gemini Campaign</a:t>
            </a:r>
          </a:p>
        </p:txBody>
      </p:sp>
    </p:spTree>
    <p:extLst>
      <p:ext uri="{BB962C8B-B14F-4D97-AF65-F5344CB8AC3E}">
        <p14:creationId xmlns:p14="http://schemas.microsoft.com/office/powerpoint/2010/main" val="3818658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69FEF1-51DA-4A17-AC19-03E2033E4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2940" y="1373067"/>
            <a:ext cx="4683530" cy="34890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AED102-1F55-44F6-3501-36550EE3A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734" y="491043"/>
            <a:ext cx="5016898" cy="33267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E0A2C9-01DA-2DB0-2D0F-40ECE8A8B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268" y="3817756"/>
            <a:ext cx="4560367" cy="30402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059A9D-CEA1-4012-AA22-74FF2E57ABDA}"/>
              </a:ext>
            </a:extLst>
          </p:cNvPr>
          <p:cNvSpPr txBox="1"/>
          <p:nvPr/>
        </p:nvSpPr>
        <p:spPr>
          <a:xfrm>
            <a:off x="109509" y="98558"/>
            <a:ext cx="468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 Tape drive/Focal Spot camera setup</a:t>
            </a:r>
          </a:p>
        </p:txBody>
      </p:sp>
    </p:spTree>
    <p:extLst>
      <p:ext uri="{BB962C8B-B14F-4D97-AF65-F5344CB8AC3E}">
        <p14:creationId xmlns:p14="http://schemas.microsoft.com/office/powerpoint/2010/main" val="3385940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13FDD0-1708-4DED-AD4C-73705F741C8A}"/>
              </a:ext>
            </a:extLst>
          </p:cNvPr>
          <p:cNvSpPr txBox="1"/>
          <p:nvPr/>
        </p:nvSpPr>
        <p:spPr>
          <a:xfrm>
            <a:off x="109509" y="98558"/>
            <a:ext cx="468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Vacuum considerations: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F43C99-8D53-49A5-9956-17DF650D4FDE}"/>
              </a:ext>
            </a:extLst>
          </p:cNvPr>
          <p:cNvSpPr txBox="1"/>
          <p:nvPr/>
        </p:nvSpPr>
        <p:spPr>
          <a:xfrm>
            <a:off x="109509" y="880060"/>
            <a:ext cx="103978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Main vacuum chamber on SCAPA ~= 1x10</a:t>
            </a:r>
            <a:r>
              <a:rPr lang="en-GB" baseline="30000" dirty="0"/>
              <a:t>-6</a:t>
            </a:r>
            <a:r>
              <a:rPr lang="en-GB" dirty="0"/>
              <a:t> – 1x10</a:t>
            </a:r>
            <a:r>
              <a:rPr lang="en-GB" baseline="30000" dirty="0"/>
              <a:t>-7</a:t>
            </a:r>
            <a:r>
              <a:rPr lang="en-GB" dirty="0"/>
              <a:t> 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Shot to shot changes in the pressure have yet to be measured but this data could be recorded if useful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Possible to operate as high as ~ 1x10</a:t>
            </a:r>
            <a:r>
              <a:rPr lang="en-GB" baseline="30000" dirty="0"/>
              <a:t>-4 </a:t>
            </a:r>
            <a:r>
              <a:rPr lang="en-GB" dirty="0"/>
              <a:t>mbar ….. Lower pressures than 1x10</a:t>
            </a:r>
            <a:r>
              <a:rPr lang="en-GB" baseline="30000" dirty="0"/>
              <a:t>-7</a:t>
            </a:r>
            <a:r>
              <a:rPr lang="en-GB" dirty="0"/>
              <a:t> mbar would need investment and design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F9C7B85-A539-474A-9E9F-A7434D863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8126" y="2650117"/>
            <a:ext cx="3642636" cy="3988865"/>
          </a:xfrm>
          <a:prstGeom prst="rect">
            <a:avLst/>
          </a:prstGeom>
        </p:spPr>
      </p:pic>
      <p:pic>
        <p:nvPicPr>
          <p:cNvPr id="7" name="Picture 6" descr="A picture containing text, indoor, floor, device&#10;&#10;Description automatically generated">
            <a:extLst>
              <a:ext uri="{FF2B5EF4-FFF2-40B4-BE49-F238E27FC236}">
                <a16:creationId xmlns:a16="http://schemas.microsoft.com/office/drawing/2014/main" id="{77E4D796-904D-4D64-A65D-AA146FD15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37" y="3159333"/>
            <a:ext cx="3952541" cy="33669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E84081-8B82-4506-8DD2-937C18465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5746" y="3279753"/>
            <a:ext cx="2757012" cy="312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324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13FDD0-1708-4DED-AD4C-73705F741C8A}"/>
              </a:ext>
            </a:extLst>
          </p:cNvPr>
          <p:cNvSpPr txBox="1"/>
          <p:nvPr/>
        </p:nvSpPr>
        <p:spPr>
          <a:xfrm>
            <a:off x="109509" y="98558"/>
            <a:ext cx="468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Magnetic field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F43C99-8D53-49A5-9956-17DF650D4FDE}"/>
              </a:ext>
            </a:extLst>
          </p:cNvPr>
          <p:cNvSpPr txBox="1"/>
          <p:nvPr/>
        </p:nvSpPr>
        <p:spPr>
          <a:xfrm>
            <a:off x="197116" y="711808"/>
            <a:ext cx="103978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Very strong magnetic fields close to TCC could affect operation of tape drive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Could consider some early tests placing a magnetic field (comparable to expected fringe fields) close to the interaction to check impact on systems and particle trajectory.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generate relatively strong EMP on the shot and are the investigation of mitigations for this is an active area of study.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B22C3E-CD16-4215-A849-BD293CFC44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775" y="2984743"/>
            <a:ext cx="6528560" cy="367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257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13FDD0-1708-4DED-AD4C-73705F741C8A}"/>
              </a:ext>
            </a:extLst>
          </p:cNvPr>
          <p:cNvSpPr txBox="1"/>
          <p:nvPr/>
        </p:nvSpPr>
        <p:spPr>
          <a:xfrm>
            <a:off x="109509" y="98558"/>
            <a:ext cx="468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Desirable Changes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30EE69-1788-4493-800A-CF366AD46878}"/>
              </a:ext>
            </a:extLst>
          </p:cNvPr>
          <p:cNvSpPr txBox="1"/>
          <p:nvPr/>
        </p:nvSpPr>
        <p:spPr>
          <a:xfrm>
            <a:off x="191641" y="811735"/>
            <a:ext cx="1039787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Largest possible solid angle for capture would help ease our ion number requirement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Flexible position of the nozzle so that the imaging diagnostics and be brought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Space for an active diagnostic in front of the nozzle would enable online monitoring of the system performance (immediately after the target)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need to consider solid angle for a second beam on the rear surface that might be used for contaminant control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may also need access for a Thomson parabola spectrometer to give a detail spectral measurement for each ion species (could this be done at the end of the Gabor lens system when it is not operating?)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438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280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Gray</dc:creator>
  <cp:lastModifiedBy>Ross Gray</cp:lastModifiedBy>
  <cp:revision>11</cp:revision>
  <dcterms:created xsi:type="dcterms:W3CDTF">2023-01-11T12:58:37Z</dcterms:created>
  <dcterms:modified xsi:type="dcterms:W3CDTF">2023-01-13T14:45:42Z</dcterms:modified>
</cp:coreProperties>
</file>