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6" r:id="rId2"/>
    <p:sldMasterId id="2147483690" r:id="rId3"/>
    <p:sldMasterId id="2147483702" r:id="rId4"/>
    <p:sldMasterId id="2147483714" r:id="rId5"/>
    <p:sldMasterId id="2147483726" r:id="rId6"/>
  </p:sldMasterIdLst>
  <p:notesMasterIdLst>
    <p:notesMasterId r:id="rId62"/>
  </p:notesMasterIdLst>
  <p:handoutMasterIdLst>
    <p:handoutMasterId r:id="rId63"/>
  </p:handoutMasterIdLst>
  <p:sldIdLst>
    <p:sldId id="1470" r:id="rId7"/>
    <p:sldId id="1463" r:id="rId8"/>
    <p:sldId id="1464" r:id="rId9"/>
    <p:sldId id="381" r:id="rId10"/>
    <p:sldId id="362" r:id="rId11"/>
    <p:sldId id="379" r:id="rId12"/>
    <p:sldId id="363" r:id="rId13"/>
    <p:sldId id="269" r:id="rId14"/>
    <p:sldId id="1518" r:id="rId15"/>
    <p:sldId id="1503" r:id="rId16"/>
    <p:sldId id="1504" r:id="rId17"/>
    <p:sldId id="1465" r:id="rId18"/>
    <p:sldId id="365" r:id="rId19"/>
    <p:sldId id="367" r:id="rId20"/>
    <p:sldId id="374" r:id="rId21"/>
    <p:sldId id="382" r:id="rId22"/>
    <p:sldId id="1505" r:id="rId23"/>
    <p:sldId id="1512" r:id="rId24"/>
    <p:sldId id="1519" r:id="rId25"/>
    <p:sldId id="272" r:id="rId26"/>
    <p:sldId id="364" r:id="rId27"/>
    <p:sldId id="1466" r:id="rId28"/>
    <p:sldId id="1488" r:id="rId29"/>
    <p:sldId id="1508" r:id="rId30"/>
    <p:sldId id="1514" r:id="rId31"/>
    <p:sldId id="1515" r:id="rId32"/>
    <p:sldId id="1509" r:id="rId33"/>
    <p:sldId id="1491" r:id="rId34"/>
    <p:sldId id="259" r:id="rId35"/>
    <p:sldId id="1516" r:id="rId36"/>
    <p:sldId id="289" r:id="rId37"/>
    <p:sldId id="290" r:id="rId38"/>
    <p:sldId id="1517" r:id="rId39"/>
    <p:sldId id="1499" r:id="rId40"/>
    <p:sldId id="1520" r:id="rId41"/>
    <p:sldId id="316" r:id="rId42"/>
    <p:sldId id="317" r:id="rId43"/>
    <p:sldId id="283" r:id="rId44"/>
    <p:sldId id="1500" r:id="rId45"/>
    <p:sldId id="1481" r:id="rId46"/>
    <p:sldId id="1510" r:id="rId47"/>
    <p:sldId id="264" r:id="rId48"/>
    <p:sldId id="319" r:id="rId49"/>
    <p:sldId id="1521" r:id="rId50"/>
    <p:sldId id="1522" r:id="rId51"/>
    <p:sldId id="258" r:id="rId52"/>
    <p:sldId id="1523" r:id="rId53"/>
    <p:sldId id="274" r:id="rId54"/>
    <p:sldId id="278" r:id="rId55"/>
    <p:sldId id="265" r:id="rId56"/>
    <p:sldId id="267" r:id="rId57"/>
    <p:sldId id="1467" r:id="rId58"/>
    <p:sldId id="1460" r:id="rId59"/>
    <p:sldId id="1462" r:id="rId60"/>
    <p:sldId id="257" r:id="rId61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3026BFD-A98A-8A49-BD65-587D39F33F50}">
          <p14:sldIdLst>
            <p14:sldId id="1470"/>
            <p14:sldId id="1463"/>
          </p14:sldIdLst>
        </p14:section>
        <p14:section name="Motivation" id="{E9991125-A2FF-7A49-9635-7313736C94BE}">
          <p14:sldIdLst>
            <p14:sldId id="1464"/>
            <p14:sldId id="381"/>
            <p14:sldId id="362"/>
            <p14:sldId id="379"/>
            <p14:sldId id="363"/>
            <p14:sldId id="269"/>
            <p14:sldId id="1518"/>
            <p14:sldId id="1503"/>
            <p14:sldId id="1504"/>
          </p14:sldIdLst>
        </p14:section>
        <p14:section name="Radiobiology" id="{251FCFF6-BA41-6C4D-84F0-F1FEC4F12F2C}">
          <p14:sldIdLst>
            <p14:sldId id="1465"/>
            <p14:sldId id="365"/>
            <p14:sldId id="367"/>
            <p14:sldId id="374"/>
            <p14:sldId id="382"/>
            <p14:sldId id="1505"/>
            <p14:sldId id="1512"/>
            <p14:sldId id="1519"/>
            <p14:sldId id="272"/>
            <p14:sldId id="364"/>
          </p14:sldIdLst>
        </p14:section>
        <p14:section name="LhARA" id="{34A0D9A8-CEFD-1140-A11C-28C85D4410F1}">
          <p14:sldIdLst>
            <p14:sldId id="1466"/>
            <p14:sldId id="1488"/>
            <p14:sldId id="1508"/>
            <p14:sldId id="1514"/>
            <p14:sldId id="1515"/>
            <p14:sldId id="1509"/>
            <p14:sldId id="1491"/>
            <p14:sldId id="259"/>
            <p14:sldId id="1516"/>
            <p14:sldId id="289"/>
            <p14:sldId id="290"/>
            <p14:sldId id="1517"/>
            <p14:sldId id="1499"/>
            <p14:sldId id="1520"/>
            <p14:sldId id="316"/>
            <p14:sldId id="317"/>
            <p14:sldId id="283"/>
            <p14:sldId id="1500"/>
            <p14:sldId id="1481"/>
            <p14:sldId id="1510"/>
            <p14:sldId id="264"/>
            <p14:sldId id="319"/>
            <p14:sldId id="1521"/>
            <p14:sldId id="1522"/>
            <p14:sldId id="258"/>
            <p14:sldId id="1523"/>
            <p14:sldId id="274"/>
            <p14:sldId id="278"/>
            <p14:sldId id="265"/>
            <p14:sldId id="267"/>
          </p14:sldIdLst>
        </p14:section>
        <p14:section name="Conclusions" id="{9CEE8898-8F30-8F4E-8198-FC71B3F2BB81}">
          <p14:sldIdLst>
            <p14:sldId id="1467"/>
            <p14:sldId id="1460"/>
            <p14:sldId id="1462"/>
            <p14:sldId id="25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FF00"/>
    <a:srgbClr val="FF8000"/>
    <a:srgbClr val="FFF50A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0566" autoAdjust="0"/>
    <p:restoredTop sz="94013" autoAdjust="0"/>
  </p:normalViewPr>
  <p:slideViewPr>
    <p:cSldViewPr snapToGrid="0" snapToObjects="1">
      <p:cViewPr varScale="1">
        <p:scale>
          <a:sx n="165" d="100"/>
          <a:sy n="165" d="100"/>
        </p:scale>
        <p:origin x="1560" y="1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78" d="100"/>
        <a:sy n="17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4368AE-6011-C647-B3CE-A2324B69BEF4}" type="datetimeFigureOut">
              <a:rPr lang="en-US" smtClean="0"/>
              <a:t>2/22/23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904FB-A699-4A4E-91E7-CCCC780C6B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4084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3F7C9E-B767-1049-B14C-E01BE4363530}" type="datetimeFigureOut">
              <a:rPr lang="en-US" smtClean="0"/>
              <a:t>2/22/23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464332-DFBC-D546-9D62-8B5A6BCB0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51566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464332-DFBC-D546-9D62-8B5A6BCB01D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1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ALPHA want’s near axis particles/plasma with low fields/energies.</a:t>
            </a:r>
          </a:p>
          <a:p>
            <a:r>
              <a:rPr lang="en-GB" dirty="0"/>
              <a:t>Opposite to Gabor lens but control &amp; understanding is </a:t>
            </a:r>
            <a:r>
              <a:rPr lang="en-GB" dirty="0" err="1"/>
              <a:t>is</a:t>
            </a:r>
            <a:r>
              <a:rPr lang="en-GB" dirty="0"/>
              <a:t> critical to achieving success</a:t>
            </a:r>
          </a:p>
          <a:p>
            <a:r>
              <a:rPr lang="en-GB" dirty="0"/>
              <a:t>Heavily diagnosed experiment with powerful e.g. MCP imaging &amp; modes analysis of trapped plasma </a:t>
            </a:r>
          </a:p>
          <a:p>
            <a:r>
              <a:rPr lang="en-GB" dirty="0"/>
              <a:t>Experimental diagnosis backed up with theory &amp; computational modelling</a:t>
            </a:r>
          </a:p>
          <a:p>
            <a:endParaRPr lang="en-GB" dirty="0"/>
          </a:p>
          <a:p>
            <a:r>
              <a:rPr lang="en-GB" dirty="0"/>
              <a:t>These diagnosis have enabled manipulation techniques to be implemented – such as RW (see plasma density increases) &amp; SDREVC (notice reproducibility of plasma)</a:t>
            </a:r>
          </a:p>
          <a:p>
            <a:r>
              <a:rPr lang="en-GB" dirty="0"/>
              <a:t>Significantly improving study of systematics &amp; subsequent improvements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A33271-C74C-4517-85C7-7849D8FFBC3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6454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Lower densities (10^14 m^-3), and &lt;20% fill factors, but stored for ‘weeks’. Tesla level fields. 5-20cm length.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4D3C93-72E3-4D7A-A776-E2C66257BB2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9095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End of 5</a:t>
            </a:r>
            <a:r>
              <a:rPr lang="en-GB" baseline="30000" dirty="0"/>
              <a:t>th</a:t>
            </a:r>
            <a:r>
              <a:rPr lang="en-GB" dirty="0"/>
              <a:t> year milestone is to have studied plasma that have focal lengths of a few metres, comparable to many of the lens elements.</a:t>
            </a:r>
          </a:p>
          <a:p>
            <a:r>
              <a:rPr lang="en-GB" dirty="0"/>
              <a:t>Know which 1-2 parameters need to be improved by x2 to reach final ~1m focal length lens.  This is opposed to the decades improvement of many parameters needed to reach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A33271-C74C-4517-85C7-7849D8FFBC3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3921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6CD6C8-F2E0-6249-92EC-7623C45D2C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20432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6CD6C8-F2E0-6249-92EC-7623C45D2C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1838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9.png"/><Relationship Id="rId5" Type="http://schemas.openxmlformats.org/officeDocument/2006/relationships/image" Target="../media/image8.gif"/><Relationship Id="rId4" Type="http://schemas.openxmlformats.org/officeDocument/2006/relationships/image" Target="../media/image5.png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0" y="4497169"/>
            <a:ext cx="1781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K. Long, </a:t>
            </a:r>
            <a:br>
              <a:rPr lang="en-US" b="1" dirty="0">
                <a:solidFill>
                  <a:schemeClr val="bg1"/>
                </a:solidFill>
              </a:rPr>
            </a:br>
            <a:fld id="{B19FB069-7A70-CF49-A3CF-C9513262B04A}" type="datetime3">
              <a:rPr lang="en-GB" b="1" smtClean="0">
                <a:solidFill>
                  <a:schemeClr val="bg1"/>
                </a:solidFill>
              </a:rPr>
              <a:t>22 February, 2023</a:t>
            </a:fld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10" name="Picture 9" descr="image001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0292" y="0"/>
            <a:ext cx="1213708" cy="3598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664F84E-BA51-D147-A307-2CBDFB6CC45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812073" y="0"/>
            <a:ext cx="5519854" cy="5143500"/>
          </a:xfrm>
          <a:prstGeom prst="rect">
            <a:avLst/>
          </a:prstGeom>
        </p:spPr>
      </p:pic>
      <p:pic>
        <p:nvPicPr>
          <p:cNvPr id="2" name="Picture 2" descr="STFC logo">
            <a:extLst>
              <a:ext uri="{FF2B5EF4-FFF2-40B4-BE49-F238E27FC236}">
                <a16:creationId xmlns:a16="http://schemas.microsoft.com/office/drawing/2014/main" id="{80108CD7-A712-A2BD-D482-36096E83DCB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252" y="4752871"/>
            <a:ext cx="1403583" cy="35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3692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54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1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57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339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51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35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12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03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145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044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66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68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7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38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87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153866" y="511791"/>
            <a:ext cx="8881744" cy="4387979"/>
          </a:xfrm>
          <a:prstGeom prst="rect">
            <a:avLst/>
          </a:prstGeom>
          <a:ln w="28575">
            <a:noFill/>
            <a:miter lim="800000"/>
          </a:ln>
        </p:spPr>
        <p:txBody>
          <a:bodyPr>
            <a:normAutofit/>
          </a:bodyPr>
          <a:lstStyle>
            <a:lvl1pPr marL="257175" indent="-257175">
              <a:buClr>
                <a:srgbClr val="FF7F3F"/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rgbClr val="FF7F3F"/>
              </a:buClr>
              <a:defRPr/>
            </a:lvl2pPr>
            <a:lvl3pPr>
              <a:buClr>
                <a:srgbClr val="FF7F3F"/>
              </a:buClr>
              <a:defRPr/>
            </a:lvl3pPr>
            <a:lvl4pPr>
              <a:buClr>
                <a:srgbClr val="FF7F3F"/>
              </a:buClr>
              <a:defRPr/>
            </a:lvl4pPr>
            <a:lvl5pPr>
              <a:buClr>
                <a:srgbClr val="FF7F3F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5665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solidFill>
            <a:srgbClr val="FFFF00"/>
          </a:solidFill>
        </p:spPr>
        <p:txBody>
          <a:bodyPr anchor="b" anchorCtr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 userDrawn="1"/>
        </p:nvSpPr>
        <p:spPr>
          <a:xfrm>
            <a:off x="0" y="4809657"/>
            <a:ext cx="2853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K. Long, </a:t>
            </a:r>
            <a:fld id="{B19FB069-7A70-CF49-A3CF-C9513262B04A}" type="datetime3">
              <a:rPr lang="en-GB" b="1" smtClean="0">
                <a:solidFill>
                  <a:schemeClr val="bg1"/>
                </a:solidFill>
              </a:rPr>
              <a:t>22 February, 2023</a:t>
            </a:fld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10" name="Picture 9" descr="image001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3708" cy="359893"/>
          </a:xfrm>
          <a:prstGeom prst="rect">
            <a:avLst/>
          </a:prstGeom>
        </p:spPr>
      </p:pic>
      <p:pic>
        <p:nvPicPr>
          <p:cNvPr id="11" name="Picture 10" descr="2473_web_1.jp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07302" y="0"/>
            <a:ext cx="1636697" cy="355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3667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830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986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63098"/>
            <a:ext cx="4495800" cy="458040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916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5205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3914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860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337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6948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2729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2482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B4ABF-504A-4EF2-B3C8-C1E16ECE37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E71D2A-C71C-4047-B2FC-38E09593B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E1870-DC89-4370-9E55-9F9C28C6C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A4308-6A21-40C2-90AA-110FD4751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E4337-B6BF-4E15-870A-3F2239721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9132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19AE0-F31B-462B-AE16-0CA3D07FF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2BF5-9747-46D5-8A8E-3BABC9232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75F6A-58B8-4A4C-80EC-5FC054BC2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C5EF3-4DDC-4454-B206-5849DE26E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CFC63-B51D-4095-A899-062C37C90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4868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EB964-7A51-4BB2-83F6-D9A6D7AC6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61977A-7607-4224-B6FD-4CE4323470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C2F7CD-A664-414D-8393-69F6D6833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3FA8E-20D8-4A04-82AB-BF545E0BF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85335-4374-4ED3-9B99-EA1854FC5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7576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427D3-FBB0-4055-8B6D-1C8039DD2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1C23C-D0BD-4147-B12A-DA9F7856A4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50F991-6A86-4361-B720-B44842D29C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484FCA-3E19-4FC7-8C86-6136BE1BA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F603AF-452F-4E31-9710-AAC4A2589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B76082-F71E-41FB-B9E4-62B1DB017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085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32C88-D269-4E05-9E3C-3D39CF330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3B10E0-D51C-4407-AA75-AD62D8B633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F2B57E-258C-4AF2-AC7C-293E20321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5F3099-F5A5-4030-848A-DAA900B531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769933-DCE0-4DB6-B3C8-28B17DB3D1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8244D9-3613-4730-82CD-3137BE857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CA5737-8D1A-49AF-BFA5-1DAD623B9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82AE3C-2715-4340-954B-6D4DECAC2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1367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FA4C7-D29E-493B-85A6-BE30CFFF3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9497EC-1FD1-4DC1-915F-68EE70AEE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213A1E-EC9A-41FF-86F6-ADFEFE523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F66F88-0FB3-4E24-9458-57FC5FE37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9883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48644B-50C8-423B-A020-27105E3BE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43CBAD-6105-4B05-818E-E1FCBC5EF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9F0900-F731-4E83-91A7-549A8E0A3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7937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E25DF-9958-4407-B116-2192EF18D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B2971-86A6-454D-89F1-578DCEBDC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843548-3C7F-4D81-A9B8-5F7101785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32AAF-2A75-4873-BEAE-F342678B0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53C77E-1845-411B-9C26-462E6F0E0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2B20E-FFC3-4F35-A663-2B725818F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977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45EF4-340C-435F-8AA1-8017888F5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C96D8F-05DE-4B2A-B7DA-99CAB9F920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18A8A0-89EC-460C-9BB0-0DB083AA45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446265-4D27-4EBB-B61A-E4106740F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B4E81E-B58A-425F-8371-828AD7562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556C6-74D2-4061-9B6C-48CE22C6B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5740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9CF6B-37C3-45BC-9CE9-16749488A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FA0A20-BDE9-4B30-831B-840562B51A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DCAE3-EDCB-41E0-A478-CA88852FC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1D7D2-6A10-4337-AB11-F1BB1A6BA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961A8-0312-4DA6-9A91-C9902C0B7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2999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2E8256-D8ED-4EEF-AA3A-47C973C40C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D8BF2B-B805-49E2-A189-34A6AFFB98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785CE-A6F3-41C2-BAB5-D5B00350C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90877-2A1D-4FA7-8F7A-6B888DABE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B387E-9F3B-4840-9E02-90C2A705B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593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B5725-3BBB-FC4D-83EF-96A6349A2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r">
              <a:defRPr sz="4500" b="1">
                <a:solidFill>
                  <a:srgbClr val="00206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21587B-48A1-CD40-8B83-E32856794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>
            <a:normAutofit/>
          </a:bodyPr>
          <a:lstStyle>
            <a:lvl1pPr marL="0" indent="0" algn="r">
              <a:buNone/>
              <a:defRPr sz="2100" b="1">
                <a:solidFill>
                  <a:schemeClr val="bg2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Picture 6" descr="image001.png">
            <a:extLst>
              <a:ext uri="{FF2B5EF4-FFF2-40B4-BE49-F238E27FC236}">
                <a16:creationId xmlns:a16="http://schemas.microsoft.com/office/drawing/2014/main" id="{7C753095-58DF-1E47-9C0D-3CE3DFE4D73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0281" cy="2699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1DAF38-58B9-814D-B265-B4CEB098D14D}"/>
              </a:ext>
            </a:extLst>
          </p:cNvPr>
          <p:cNvSpPr txBox="1"/>
          <p:nvPr userDrawn="1"/>
        </p:nvSpPr>
        <p:spPr>
          <a:xfrm>
            <a:off x="3598393" y="4889585"/>
            <a:ext cx="1818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200" b="1" dirty="0">
                <a:solidFill>
                  <a:schemeClr val="tx1"/>
                </a:solidFill>
              </a:rPr>
              <a:t>K. Long, </a:t>
            </a:r>
            <a:fld id="{B19FB069-7A70-CF49-A3CF-C9513262B04A}" type="datetime3">
              <a:rPr lang="en-GB" sz="1200" b="1" smtClean="0">
                <a:solidFill>
                  <a:schemeClr val="tx1"/>
                </a:solidFill>
              </a:rPr>
              <a:t>22 February, 2023</a:t>
            </a:fld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3623A61B-8043-9E43-99F2-D218C14E5C9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916476" y="4554429"/>
            <a:ext cx="1227524" cy="584535"/>
          </a:xfrm>
          <a:prstGeom prst="rect">
            <a:avLst/>
          </a:prstGeom>
        </p:spPr>
      </p:pic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6D638904-28E6-6D4D-8E2F-98175B8EC10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025775" y="-13022"/>
            <a:ext cx="1099937" cy="282942"/>
          </a:xfrm>
          <a:prstGeom prst="rect">
            <a:avLst/>
          </a:prstGeom>
        </p:spPr>
      </p:pic>
      <p:pic>
        <p:nvPicPr>
          <p:cNvPr id="10" name="Picture 9" descr="Logo&#10;&#10;Description automatically generated with medium confidence">
            <a:extLst>
              <a:ext uri="{FF2B5EF4-FFF2-40B4-BE49-F238E27FC236}">
                <a16:creationId xmlns:a16="http://schemas.microsoft.com/office/drawing/2014/main" id="{7FB27F37-5029-264F-83A9-85FFD872F8F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4625340"/>
            <a:ext cx="1523571" cy="51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1356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76B9-B307-5547-9D41-EE174839C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480059"/>
          </a:xfrm>
        </p:spPr>
        <p:txBody>
          <a:bodyPr>
            <a:noAutofit/>
          </a:bodyPr>
          <a:lstStyle>
            <a:lvl1pPr algn="r">
              <a:defRPr sz="3000" b="1">
                <a:solidFill>
                  <a:srgbClr val="C0000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AF3D8-FCDB-8A48-A784-F89A834E2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0060"/>
            <a:ext cx="9144000" cy="4655820"/>
          </a:xfrm>
        </p:spPr>
        <p:txBody>
          <a:bodyPr/>
          <a:lstStyle>
            <a:lvl1pPr>
              <a:defRPr sz="2700" b="1">
                <a:solidFill>
                  <a:schemeClr val="accent1">
                    <a:lumMod val="75000"/>
                  </a:schemeClr>
                </a:solidFill>
              </a:defRPr>
            </a:lvl1pPr>
            <a:lvl2pPr>
              <a:defRPr sz="2400" b="1">
                <a:solidFill>
                  <a:schemeClr val="accent1"/>
                </a:solidFill>
              </a:defRPr>
            </a:lvl2pPr>
            <a:lvl3pPr>
              <a:defRPr sz="2100" b="1">
                <a:solidFill>
                  <a:schemeClr val="accent2"/>
                </a:solidFill>
              </a:defRPr>
            </a:lvl3pPr>
            <a:lvl4pPr>
              <a:defRPr sz="1800" b="1">
                <a:solidFill>
                  <a:schemeClr val="accent4"/>
                </a:solidFill>
              </a:defRPr>
            </a:lvl4pPr>
            <a:lvl5pPr>
              <a:defRPr sz="1500" b="1">
                <a:solidFill>
                  <a:schemeClr val="accent6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B9E92-2D1E-6240-8373-27BDDD5B5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917671"/>
            <a:ext cx="2057400" cy="217646"/>
          </a:xfrm>
        </p:spPr>
        <p:txBody>
          <a:bodyPr/>
          <a:lstStyle>
            <a:lvl1pPr>
              <a:defRPr sz="825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C428AF43-ECB0-2D42-8C54-5AF8A4A6F92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379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A4A06-1A91-1943-B51A-D89D1D983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>
            <a:normAutofit/>
          </a:bodyPr>
          <a:lstStyle>
            <a:lvl1pPr>
              <a:defRPr sz="3300" b="1">
                <a:solidFill>
                  <a:srgbClr val="C0000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1FAA7-C043-354A-A358-5CFD35EED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376AA-06DB-4046-8C16-EC8D1649F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869657"/>
            <a:ext cx="2057400" cy="273844"/>
          </a:xfrm>
        </p:spPr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3515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EFC03-EF36-714D-B45D-98DBE52BC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6194F-01C3-0A41-B5EE-CC458FDC0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DEDD8B-68A2-1645-9D26-2235D0A527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23699-8D32-AE49-BA22-27F3AC082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AC631-0972-F440-B2B3-215293F28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707CAF-F107-D74E-89ED-FEE245417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08837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3C7B1-BBA9-184B-89C6-3DD51557F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1DABB-21DD-E54F-AAFB-A6898BB7B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0EBBFD-A6D6-904E-9B92-67C813C2B5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63A777-7C7D-DD40-BE58-DD1490308D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0B208D-AE21-F141-B476-10382A925E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5F8752-2A13-6B46-869B-9E6CB1911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5A9EE-2FF3-CD4A-B0C4-D6B104BED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7DB3A0-754C-E348-BAB3-FF4B744EE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966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F0F02-EC1E-9A4A-9EEF-64B39356E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824AD6-0C3D-0E43-B870-D1CC0828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65CC9-FA18-294A-B371-A3F5B095C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C659D4-47A9-3F47-8024-B06237F61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26312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AE2210-2BCB-0041-96A8-224F79F1F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C67F05-E7E1-8749-9491-A4E9D08BF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B9F0D-7D99-084F-9553-87B4A1BFD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5547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3B9C-67C3-9844-BF1B-476953FE8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B53CC-7C9D-EF48-B305-3E1E4A126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78FD12-DDD6-7846-B50B-364E220515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BE2823-FAE6-0943-914F-0E7001E76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E349B2-2E3A-6743-A29D-A95C1145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5BF894-F59E-EA41-AEBE-B41624A80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84365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07BA3-2239-984F-B148-89F4A8747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F77758-9BA9-BF44-AEAE-915EE2E6FC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7A5466-F14B-4743-ACAE-3162C62918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FDA245-2A96-8248-B711-7D76E6E20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A4554-968C-E446-9200-0D3A2C3FD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2D0DE-ECD4-D348-9EF2-C75CA8541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5776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785B0-BE4E-CD49-A4DA-6AD90DEA5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9483BF-910A-054A-9FAC-0B27251F7C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E9D18-4E71-7A41-AD75-6101BD6E0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7E5A4-7C58-7448-B8B0-8B692D3AE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4ED69-253A-2C46-9FF9-2BBC61DF7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44194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D62473-7246-B545-9BC0-42B8540953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EB4A34-12F1-6B49-98C8-A5C712E400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01029-BF4B-554E-9213-190417BBC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6C1C5-92E2-5D4D-9F4C-12114CF13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73916-8C01-E94A-BD99-D1D422EAA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07064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D748B-6216-7639-2CFC-B7D8743899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E70C8-3179-5D18-EBD1-D406476F38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3D9D9-7258-A57D-2F18-6567FD239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D0538-7E70-FB4F-A855-DB1C5328C062}" type="datetime1">
              <a:rPr lang="de-CH" smtClean="0"/>
              <a:t>22.02.23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6E457-7DC8-3BC4-E9E9-CB0BDE9C0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757CE-E9A3-DD04-F4D1-82B8123A6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6591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470-D930-68BE-52E0-65531B3D3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44360-A459-DC8E-0E9E-0FB843FDE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E90C2-EFF7-CCEA-BACB-3A222B4A1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7D84B-29FF-2342-884C-1A5DA9C56D29}" type="datetime1">
              <a:rPr lang="de-CH" smtClean="0"/>
              <a:t>22.02.23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92815-73FE-1E94-8FE6-9D5A70532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3A5EF-1C98-71EE-3520-58A11911C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88509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944DC-E40D-A492-F06B-34AE11B07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A20986-57D4-6FA2-04D6-5E3676C61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B354D-A2D9-1082-8AF5-4EA45C929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1A706-78FB-B54A-8698-C24A955140D8}" type="datetime1">
              <a:rPr lang="de-CH" smtClean="0"/>
              <a:t>22.02.23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F015E-8923-15CB-064A-A67DE8BF9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78F051-B54C-EC96-7503-697D9E0AE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83692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6F07D-C256-768F-A8B7-EA021E92A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FE35C-75A9-D54D-CBE4-2EE9339048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DC6912-981D-E72F-49FD-D916E4410A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8FFC2D-0993-1CDA-CAA0-33E71B51F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3735D-ABCC-9544-A7BC-442BAED7B923}" type="datetime1">
              <a:rPr lang="de-CH" smtClean="0"/>
              <a:t>22.02.23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5E6C5-EBFF-1AA3-5DF1-58696DFDE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E57BD-15CB-F595-CCD3-58ACFF3A4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9028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D2305-6062-40BC-3069-663B52CA5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C9F81-BFC9-C291-7320-A1EDF56887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5B8845-3D64-8C72-70D8-43207EE2D1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46B15B-0D74-FE4E-8045-9494B111F5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3F225F-FD95-0E4A-0BF2-E66B2D8D79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C56DBB-B52D-9493-36D5-B82C0E233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C4BC-BDB2-1E42-8A98-3AAB980680B8}" type="datetime1">
              <a:rPr lang="de-CH" smtClean="0"/>
              <a:t>22.02.23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A8AA68-DB0E-FE68-64B4-CA9AEBF1A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F11F8-92A9-261D-CE48-49C11AA6D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3944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749CA-46EA-C927-5DCA-93AA46B88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5064BC-CC80-9706-1D9E-5518B4D9A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AE07F-69B5-A64C-B60B-B536E29AD0C5}" type="datetime1">
              <a:rPr lang="de-CH" smtClean="0"/>
              <a:t>22.02.23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52A6F0-7DE6-8C9B-2964-8214865AB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DB902-A427-867D-AC27-D24F3FF08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57540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FAD593-E84C-166C-B30F-DBD9A3EAD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02A71-B1E1-324E-A6FD-1C91FB85E781}" type="datetime1">
              <a:rPr lang="de-CH" smtClean="0"/>
              <a:t>22.02.23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C49FC6-E9C9-A6B3-6F5E-C20A15AE8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5CFFEB-4910-2294-B866-27250C2D3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8943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CD1F6-458A-A8D7-37FE-0C933AAEC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635A8-A0E9-E66F-E625-CFA7C1D9E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DF5467-5BB7-7879-2C6D-6F4F6EB05F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82E787-C6D0-4887-C296-D8E559CCB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1B1F5-7D45-6D41-9759-29E6DCC2771A}" type="datetime1">
              <a:rPr lang="de-CH" smtClean="0"/>
              <a:t>22.02.23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40BEED-DCE9-D65B-77B1-3B405801C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8BFB7-843A-0629-6AE9-32A62ACC6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535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C293-93A4-08BA-722D-C4E95A334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1D6BAC-CCAB-62DD-9C80-D4B834A84D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439AE7-D1B4-906C-480C-5D88424130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693E0-42C0-8366-642E-7B42B3D07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2339-A5A5-BE43-B7EC-8D44E10A9C40}" type="datetime1">
              <a:rPr lang="de-CH" smtClean="0"/>
              <a:t>22.02.23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67DD32-AD4A-3D6F-B568-0B93465BE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52C835-ED3F-C864-0521-6BF97557A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913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2DED-B0E8-7BDA-C109-8D5171C1D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3B9359-6335-CFDE-CF86-124DB051F7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65C9F-356A-5291-FA94-B3619F68D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3AE7-3B04-B840-BED6-38B4503C4048}" type="datetime1">
              <a:rPr lang="de-CH" smtClean="0"/>
              <a:t>22.02.23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2FEAE-49A5-5212-FEBE-93AA8C4E1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5D239-5F8E-5755-EEEC-89864F159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64205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F6A2D5-438B-C934-5961-CB103341DE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750D69-C851-559F-68BF-E5741BA41D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8F08C-C82C-2E2F-6023-F00481281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98089-4B3D-FE4B-B7F0-4CCE8AA9FF64}" type="datetime1">
              <a:rPr lang="de-CH" smtClean="0"/>
              <a:t>22.02.23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6A1C7-6085-EBD5-D05D-681554E27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ECB82-860E-BC7D-B7CC-43E26C5AF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87030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B5725-3BBB-FC4D-83EF-96A6349A2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r">
              <a:defRPr sz="4500" b="1">
                <a:solidFill>
                  <a:srgbClr val="00206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21587B-48A1-CD40-8B83-E32856794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>
            <a:normAutofit/>
          </a:bodyPr>
          <a:lstStyle>
            <a:lvl1pPr marL="0" indent="0" algn="r">
              <a:buNone/>
              <a:defRPr sz="2100" b="1">
                <a:solidFill>
                  <a:schemeClr val="bg2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Picture 6" descr="image001.png">
            <a:extLst>
              <a:ext uri="{FF2B5EF4-FFF2-40B4-BE49-F238E27FC236}">
                <a16:creationId xmlns:a16="http://schemas.microsoft.com/office/drawing/2014/main" id="{7C753095-58DF-1E47-9C0D-3CE3DFE4D73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719" y="0"/>
            <a:ext cx="910281" cy="269920"/>
          </a:xfrm>
          <a:prstGeom prst="rect">
            <a:avLst/>
          </a:prstGeom>
        </p:spPr>
      </p:pic>
      <p:pic>
        <p:nvPicPr>
          <p:cNvPr id="8" name="Picture 7" descr="2473_web_1.jpg">
            <a:extLst>
              <a:ext uri="{FF2B5EF4-FFF2-40B4-BE49-F238E27FC236}">
                <a16:creationId xmlns:a16="http://schemas.microsoft.com/office/drawing/2014/main" id="{41FBA838-32E3-7E45-A610-0CDAB6193A8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478" y="269969"/>
            <a:ext cx="1227523" cy="2662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1DAF38-58B9-814D-B265-B4CEB098D14D}"/>
              </a:ext>
            </a:extLst>
          </p:cNvPr>
          <p:cNvSpPr txBox="1"/>
          <p:nvPr userDrawn="1"/>
        </p:nvSpPr>
        <p:spPr>
          <a:xfrm>
            <a:off x="3209901" y="12349"/>
            <a:ext cx="24184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200" b="1" dirty="0">
                <a:solidFill>
                  <a:schemeClr val="tx1"/>
                </a:solidFill>
              </a:rPr>
              <a:t>A. </a:t>
            </a:r>
            <a:r>
              <a:rPr lang="en-US" sz="1200" b="1" dirty="0" err="1">
                <a:solidFill>
                  <a:schemeClr val="tx1"/>
                </a:solidFill>
              </a:rPr>
              <a:t>Giacca</a:t>
            </a:r>
            <a:r>
              <a:rPr lang="en-US" sz="1200" b="1" dirty="0">
                <a:solidFill>
                  <a:schemeClr val="tx1"/>
                </a:solidFill>
              </a:rPr>
              <a:t>, K. Long, </a:t>
            </a:r>
            <a:fld id="{B19FB069-7A70-CF49-A3CF-C9513262B04A}" type="datetime3">
              <a:rPr lang="en-GB" sz="1200" b="1" smtClean="0">
                <a:solidFill>
                  <a:schemeClr val="tx1"/>
                </a:solidFill>
              </a:rPr>
              <a:t>22 February, 2023</a:t>
            </a:fld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3623A61B-8043-9E43-99F2-D218C14E5C9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916476" y="4554429"/>
            <a:ext cx="1227524" cy="584535"/>
          </a:xfrm>
          <a:prstGeom prst="rect">
            <a:avLst/>
          </a:prstGeom>
        </p:spPr>
      </p:pic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A5EEBD2-382F-EB4F-AF1A-2B5F9DCC45D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810" y="4602951"/>
            <a:ext cx="1604010" cy="540550"/>
          </a:xfrm>
          <a:prstGeom prst="rect">
            <a:avLst/>
          </a:prstGeom>
        </p:spPr>
      </p:pic>
      <p:pic>
        <p:nvPicPr>
          <p:cNvPr id="1026" name="Picture 2" descr="Department of Oncology">
            <a:extLst>
              <a:ext uri="{FF2B5EF4-FFF2-40B4-BE49-F238E27FC236}">
                <a16:creationId xmlns:a16="http://schemas.microsoft.com/office/drawing/2014/main" id="{83FB8F6A-544C-4045-9EA0-78A022AB4B4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" y="-436"/>
            <a:ext cx="1221635" cy="45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1784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76B9-B307-5547-9D41-EE174839C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480059"/>
          </a:xfrm>
        </p:spPr>
        <p:txBody>
          <a:bodyPr>
            <a:noAutofit/>
          </a:bodyPr>
          <a:lstStyle>
            <a:lvl1pPr algn="r">
              <a:defRPr sz="3000" b="1">
                <a:solidFill>
                  <a:srgbClr val="C0000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AF3D8-FCDB-8A48-A784-F89A834E2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0060"/>
            <a:ext cx="9144000" cy="4655820"/>
          </a:xfrm>
        </p:spPr>
        <p:txBody>
          <a:bodyPr/>
          <a:lstStyle>
            <a:lvl1pPr>
              <a:defRPr sz="2700" b="1">
                <a:solidFill>
                  <a:schemeClr val="accent1">
                    <a:lumMod val="75000"/>
                  </a:schemeClr>
                </a:solidFill>
              </a:defRPr>
            </a:lvl1pPr>
            <a:lvl2pPr>
              <a:defRPr sz="2400" b="1">
                <a:solidFill>
                  <a:schemeClr val="accent1"/>
                </a:solidFill>
              </a:defRPr>
            </a:lvl2pPr>
            <a:lvl3pPr>
              <a:defRPr sz="2100" b="1">
                <a:solidFill>
                  <a:schemeClr val="accent2"/>
                </a:solidFill>
              </a:defRPr>
            </a:lvl3pPr>
            <a:lvl4pPr>
              <a:defRPr sz="1800" b="1">
                <a:solidFill>
                  <a:schemeClr val="accent4"/>
                </a:solidFill>
              </a:defRPr>
            </a:lvl4pPr>
            <a:lvl5pPr>
              <a:defRPr sz="1500" b="1">
                <a:solidFill>
                  <a:schemeClr val="accent6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B9E92-2D1E-6240-8373-27BDDD5B5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917671"/>
            <a:ext cx="2057400" cy="217646"/>
          </a:xfrm>
        </p:spPr>
        <p:txBody>
          <a:bodyPr/>
          <a:lstStyle>
            <a:lvl1pPr>
              <a:defRPr sz="825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C428AF43-ECB0-2D42-8C54-5AF8A4A6F92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45065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A4A06-1A91-1943-B51A-D89D1D983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>
            <a:normAutofit/>
          </a:bodyPr>
          <a:lstStyle>
            <a:lvl1pPr>
              <a:defRPr sz="3300" b="1">
                <a:solidFill>
                  <a:srgbClr val="C00000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1FAA7-C043-354A-A358-5CFD35EED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376AA-06DB-4046-8C16-EC8D1649F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869657"/>
            <a:ext cx="2057400" cy="273844"/>
          </a:xfrm>
        </p:spPr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10038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EFC03-EF36-714D-B45D-98DBE52BC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6194F-01C3-0A41-B5EE-CC458FDC0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DEDD8B-68A2-1645-9D26-2235D0A527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23699-8D32-AE49-BA22-27F3AC082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AC631-0972-F440-B2B3-215293F28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707CAF-F107-D74E-89ED-FEE245417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3300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3C7B1-BBA9-184B-89C6-3DD51557F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1DABB-21DD-E54F-AAFB-A6898BB7B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0EBBFD-A6D6-904E-9B92-67C813C2B5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63A777-7C7D-DD40-BE58-DD1490308D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0B208D-AE21-F141-B476-10382A925E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5F8752-2A13-6B46-869B-9E6CB1911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5A9EE-2FF3-CD4A-B0C4-D6B104BED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7DB3A0-754C-E348-BAB3-FF4B744EE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13785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F0F02-EC1E-9A4A-9EEF-64B39356E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824AD6-0C3D-0E43-B870-D1CC0828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65CC9-FA18-294A-B371-A3F5B095C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C659D4-47A9-3F47-8024-B06237F61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49269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AE2210-2BCB-0041-96A8-224F79F1F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C67F05-E7E1-8749-9491-A4E9D08BF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B9F0D-7D99-084F-9553-87B4A1BFD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48460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3B9C-67C3-9844-BF1B-476953FE8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B53CC-7C9D-EF48-B305-3E1E4A126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78FD12-DDD6-7846-B50B-364E220515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BE2823-FAE6-0943-914F-0E7001E76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E349B2-2E3A-6743-A29D-A95C1145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5BF894-F59E-EA41-AEBE-B41624A80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99149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07BA3-2239-984F-B148-89F4A8747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F77758-9BA9-BF44-AEAE-915EE2E6FC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7A5466-F14B-4743-ACAE-3162C62918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FDA245-2A96-8248-B711-7D76E6E20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A4554-968C-E446-9200-0D3A2C3FD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2D0DE-ECD4-D348-9EF2-C75CA8541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90790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785B0-BE4E-CD49-A4DA-6AD90DEA5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9483BF-910A-054A-9FAC-0B27251F7C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E9D18-4E71-7A41-AD75-6101BD6E0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7E5A4-7C58-7448-B8B0-8B692D3AE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4ED69-253A-2C46-9FF9-2BBC61DF7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31093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D62473-7246-B545-9BC0-42B8540953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EB4A34-12F1-6B49-98C8-A5C712E400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01029-BF4B-554E-9213-190417BBC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6C1C5-92E2-5D4D-9F4C-12114CF13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73916-8C01-E94A-BD99-D1D422EAA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03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63098"/>
            <a:ext cx="9144000" cy="4580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4930092"/>
            <a:ext cx="2133600" cy="213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A1DC3ABC-92C2-B748-ABF3-8546144348B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681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hdr="0" ftr="0" dt="0"/>
  <p:txStyles>
    <p:titleStyle>
      <a:lvl1pPr algn="r" defTabSz="457200" rtl="0" eaLnBrk="1" latinLnBrk="0" hangingPunct="1">
        <a:spcBef>
          <a:spcPct val="0"/>
        </a:spcBef>
        <a:buNone/>
        <a:defRPr sz="4400" b="1" kern="1200">
          <a:solidFill>
            <a:srgbClr val="FFF50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1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1" kern="1200">
          <a:solidFill>
            <a:srgbClr val="FF8000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1" kern="1200">
          <a:solidFill>
            <a:srgbClr val="00FF00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1" kern="1200">
          <a:solidFill>
            <a:srgbClr val="00FFFF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1" kern="1200">
          <a:solidFill>
            <a:srgbClr val="FF000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63098"/>
            <a:ext cx="9144000" cy="4580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10400" y="4930092"/>
            <a:ext cx="2133600" cy="213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A1DC3ABC-92C2-B748-ABF3-8546144348B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666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hf hdr="0" ftr="0" dt="0"/>
  <p:txStyles>
    <p:titleStyle>
      <a:lvl1pPr algn="r" defTabSz="457200" rtl="0" eaLnBrk="1" latinLnBrk="0" hangingPunct="1">
        <a:spcBef>
          <a:spcPct val="0"/>
        </a:spcBef>
        <a:buNone/>
        <a:defRPr sz="4400" b="1" kern="1200">
          <a:solidFill>
            <a:srgbClr val="FFF50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1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1" kern="1200">
          <a:solidFill>
            <a:srgbClr val="FF8000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1" kern="1200">
          <a:solidFill>
            <a:srgbClr val="00FF00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1" kern="1200">
          <a:solidFill>
            <a:srgbClr val="00FFFF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1" kern="1200">
          <a:solidFill>
            <a:srgbClr val="FF000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A26AC8-9F1C-4778-AACD-A03D23414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D6AEBB-F8DC-4507-AE57-CAF834A92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8A59F-00F7-4C3C-8B9F-C8588006E8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C44FB-8743-440F-8870-DA473D79069C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6BE07-4D3E-4B68-9172-F64E9443A4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6BBEA-9C66-4FA5-83E5-802BE33379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02B8E-A586-47F5-9BCC-34416D540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796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70A46D-8534-1941-896D-8E002B3D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76DC3B-1027-5441-84BC-18C39DC3A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904AA-4F87-3F41-A276-1F8BB69E87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E5577-9D3A-5740-895E-D28D2517BFB7}" type="datetimeFigureOut">
              <a:rPr lang="en-US" smtClean="0"/>
              <a:t>2/22/23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271B-446B-EA4F-822F-CB42D41F16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C8A42-D138-4942-89C5-84E4216646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79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00000"/>
            </a:gs>
            <a:gs pos="13000">
              <a:srgbClr val="601851"/>
            </a:gs>
            <a:gs pos="100000">
              <a:srgbClr val="002279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D4167B-98B9-3315-585E-404413A05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DBD19-02EC-0550-ED1C-F1D6B393C4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0FE0E-0BEF-EB58-3DFF-11467F045A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7AA84E-EE46-D246-B4A0-D561F1AE55DA}" type="datetime1">
              <a:rPr lang="de-CH" smtClean="0"/>
              <a:t>22.02.23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A0A29-549A-DEBB-2E83-0178B876F6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9A6AA-C732-8B0E-4B77-D89CF6D270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2FBF8-239E-F94C-98AC-3D394B957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19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70A46D-8534-1941-896D-8E002B3D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76DC3B-1027-5441-84BC-18C39DC3A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904AA-4F87-3F41-A276-1F8BB69E87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271B-446B-EA4F-822F-CB42D41F16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C8A42-D138-4942-89C5-84E4216646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8AF43-ECB0-2D42-8C54-5AF8A4A6F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02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emf"/><Relationship Id="rId5" Type="http://schemas.openxmlformats.org/officeDocument/2006/relationships/image" Target="../media/image21.emf"/><Relationship Id="rId4" Type="http://schemas.openxmlformats.org/officeDocument/2006/relationships/image" Target="../media/image20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1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2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cap.hep.ph.ic.ac.uk/trac/raw-attachment/wiki/Communication/Notes/CCAP-TN-01.pdf" TargetMode="External"/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4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9.png"/><Relationship Id="rId5" Type="http://schemas.openxmlformats.org/officeDocument/2006/relationships/image" Target="../media/image58.tiff"/><Relationship Id="rId4" Type="http://schemas.openxmlformats.org/officeDocument/2006/relationships/image" Target="../media/image57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emf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8.gif"/><Relationship Id="rId5" Type="http://schemas.openxmlformats.org/officeDocument/2006/relationships/image" Target="../media/image72.jpg"/><Relationship Id="rId4" Type="http://schemas.openxmlformats.org/officeDocument/2006/relationships/image" Target="../media/image71.tif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tiff"/><Relationship Id="rId3" Type="http://schemas.openxmlformats.org/officeDocument/2006/relationships/image" Target="../media/image73.emf"/><Relationship Id="rId7" Type="http://schemas.openxmlformats.org/officeDocument/2006/relationships/image" Target="../media/image77.tiff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6.tiff"/><Relationship Id="rId5" Type="http://schemas.openxmlformats.org/officeDocument/2006/relationships/image" Target="../media/image75.tiff"/><Relationship Id="rId4" Type="http://schemas.openxmlformats.org/officeDocument/2006/relationships/image" Target="../media/image74.tif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0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510.PNG"/><Relationship Id="rId7" Type="http://schemas.openxmlformats.org/officeDocument/2006/relationships/image" Target="../media/image8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emf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png"/><Relationship Id="rId4" Type="http://schemas.openxmlformats.org/officeDocument/2006/relationships/image" Target="../media/image97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emf"/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png"/><Relationship Id="rId5" Type="http://schemas.openxmlformats.org/officeDocument/2006/relationships/image" Target="../media/image100.emf"/><Relationship Id="rId4" Type="http://schemas.openxmlformats.org/officeDocument/2006/relationships/image" Target="../media/image99.emf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emf"/><Relationship Id="rId1" Type="http://schemas.openxmlformats.org/officeDocument/2006/relationships/slideLayout" Target="../slideLayouts/slideLayout4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06.png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5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110.png"/><Relationship Id="rId7" Type="http://schemas.openxmlformats.org/officeDocument/2006/relationships/image" Target="../media/image1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12.png"/><Relationship Id="rId5" Type="http://schemas.openxmlformats.org/officeDocument/2006/relationships/image" Target="../media/image1110.png"/><Relationship Id="rId10" Type="http://schemas.openxmlformats.org/officeDocument/2006/relationships/image" Target="../media/image116.png"/><Relationship Id="rId4" Type="http://schemas.openxmlformats.org/officeDocument/2006/relationships/image" Target="../media/image111.png"/><Relationship Id="rId9" Type="http://schemas.openxmlformats.org/officeDocument/2006/relationships/image" Target="../media/image115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emf"/><Relationship Id="rId1" Type="http://schemas.openxmlformats.org/officeDocument/2006/relationships/slideLayout" Target="../slideLayouts/slideLayout5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2.xml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12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5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30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30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tiff"/><Relationship Id="rId3" Type="http://schemas.openxmlformats.org/officeDocument/2006/relationships/image" Target="../media/image129.jpeg"/><Relationship Id="rId7" Type="http://schemas.openxmlformats.org/officeDocument/2006/relationships/image" Target="../media/image133.tiff"/><Relationship Id="rId2" Type="http://schemas.openxmlformats.org/officeDocument/2006/relationships/image" Target="../media/image128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2.png"/><Relationship Id="rId5" Type="http://schemas.openxmlformats.org/officeDocument/2006/relationships/image" Target="../media/image131.emf"/><Relationship Id="rId4" Type="http://schemas.openxmlformats.org/officeDocument/2006/relationships/image" Target="../media/image130.jpeg"/><Relationship Id="rId9" Type="http://schemas.openxmlformats.org/officeDocument/2006/relationships/image" Target="../media/image13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7" Type="http://schemas.openxmlformats.org/officeDocument/2006/relationships/image" Target="../media/image135.png"/><Relationship Id="rId2" Type="http://schemas.openxmlformats.org/officeDocument/2006/relationships/image" Target="../media/image128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.tiff"/><Relationship Id="rId5" Type="http://schemas.openxmlformats.org/officeDocument/2006/relationships/image" Target="../media/image138.png"/><Relationship Id="rId4" Type="http://schemas.openxmlformats.org/officeDocument/2006/relationships/image" Target="../media/image137.emf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8197B-2EF2-D2D0-28E2-231CA9F56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5232" y="1990527"/>
            <a:ext cx="2522271" cy="85000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257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AAEB7-D547-4649-842A-A262304BA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470D7-5858-7C49-9B9D-9373DD1E1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40154"/>
            <a:ext cx="9144000" cy="4580402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dirty="0"/>
              <a:t>Challenges and opportunities</a:t>
            </a:r>
          </a:p>
          <a:p>
            <a:pPr>
              <a:lnSpc>
                <a:spcPct val="170000"/>
              </a:lnSpc>
            </a:pPr>
            <a:r>
              <a:rPr lang="en-US" dirty="0"/>
              <a:t>Radiobiology</a:t>
            </a:r>
          </a:p>
          <a:p>
            <a:pPr>
              <a:lnSpc>
                <a:spcPct val="170000"/>
              </a:lnSpc>
            </a:pPr>
            <a:r>
              <a:rPr lang="en-US" dirty="0" err="1"/>
              <a:t>LhARA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US" dirty="0"/>
              <a:t>Conclusions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52D3D7-09B7-E24D-B1ED-9826E3531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428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and 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Laser-hybrid Accelerator for Radiobiological Applications (</a:t>
            </a:r>
            <a:r>
              <a:rPr lang="en-US" dirty="0" err="1"/>
              <a:t>LhARA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48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E675-1635-F349-8098-78A218DB9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Radiotherapy; 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9AF6-63A7-5F45-875B-A35F077A3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21" y="647700"/>
            <a:ext cx="9095555" cy="449580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Cancer: second most common cause of death globally</a:t>
            </a:r>
          </a:p>
          <a:p>
            <a:pPr lvl="1"/>
            <a:r>
              <a:rPr lang="en-US" dirty="0"/>
              <a:t>Radiotherapy </a:t>
            </a:r>
            <a:r>
              <a:rPr lang="en-GB" dirty="0"/>
              <a:t>indicated in half of all cancer patients</a:t>
            </a:r>
          </a:p>
          <a:p>
            <a:pPr lvl="3"/>
            <a:endParaRPr lang="en-GB" dirty="0"/>
          </a:p>
          <a:p>
            <a:r>
              <a:rPr lang="en-GB" dirty="0"/>
              <a:t>Significant growth in global demand anticipated:</a:t>
            </a:r>
          </a:p>
          <a:p>
            <a:pPr lvl="1"/>
            <a:r>
              <a:rPr lang="en-GB" dirty="0"/>
              <a:t>14.1 million </a:t>
            </a:r>
            <a:r>
              <a:rPr lang="en-GB" dirty="0">
                <a:solidFill>
                  <a:srgbClr val="00FF00"/>
                </a:solidFill>
              </a:rPr>
              <a:t>new cases </a:t>
            </a:r>
            <a:r>
              <a:rPr lang="en-GB" dirty="0"/>
              <a:t>in 2012 ⇢ 24.6 million by 2030</a:t>
            </a:r>
          </a:p>
          <a:p>
            <a:pPr lvl="1"/>
            <a:r>
              <a:rPr lang="en-GB" dirty="0"/>
              <a:t>8.2 million </a:t>
            </a:r>
            <a:r>
              <a:rPr lang="en-GB" dirty="0">
                <a:solidFill>
                  <a:srgbClr val="00FF00"/>
                </a:solidFill>
              </a:rPr>
              <a:t>cancer deaths </a:t>
            </a:r>
            <a:r>
              <a:rPr lang="en-GB" dirty="0"/>
              <a:t>in 2012 ⇢ 13.0 million by 2030</a:t>
            </a:r>
          </a:p>
          <a:p>
            <a:pPr lvl="3"/>
            <a:endParaRPr lang="en-GB" dirty="0"/>
          </a:p>
          <a:p>
            <a:r>
              <a:rPr lang="en-GB" dirty="0"/>
              <a:t>Scale-up in provision essential:</a:t>
            </a:r>
          </a:p>
          <a:p>
            <a:pPr lvl="1"/>
            <a:r>
              <a:rPr lang="en-GB" dirty="0"/>
              <a:t>Projections above based on reported cases (i.e. high-income countries)</a:t>
            </a:r>
          </a:p>
          <a:p>
            <a:pPr lvl="1"/>
            <a:r>
              <a:rPr lang="en-GB" dirty="0"/>
              <a:t>Opportunity: </a:t>
            </a:r>
            <a:r>
              <a:rPr lang="en-GB" dirty="0">
                <a:solidFill>
                  <a:srgbClr val="00FF00"/>
                </a:solidFill>
              </a:rPr>
              <a:t>save</a:t>
            </a:r>
            <a:r>
              <a:rPr lang="en-GB" dirty="0"/>
              <a:t> 26.9 million </a:t>
            </a:r>
            <a:r>
              <a:rPr lang="en-GB" dirty="0">
                <a:solidFill>
                  <a:srgbClr val="00FF00"/>
                </a:solidFill>
              </a:rPr>
              <a:t>lives</a:t>
            </a:r>
            <a:r>
              <a:rPr lang="en-GB" dirty="0"/>
              <a:t> in low/middle income countries by 2035</a:t>
            </a:r>
          </a:p>
          <a:p>
            <a:pPr lvl="3"/>
            <a:endParaRPr lang="en-GB" dirty="0"/>
          </a:p>
          <a:p>
            <a:r>
              <a:rPr lang="en-GB" dirty="0"/>
              <a:t>Provision on this scale requires:</a:t>
            </a:r>
          </a:p>
          <a:p>
            <a:pPr lvl="1"/>
            <a:r>
              <a:rPr lang="en-GB" dirty="0"/>
              <a:t>Development of new and novel techniques … integrated in a </a:t>
            </a:r>
          </a:p>
          <a:p>
            <a:pPr lvl="1"/>
            <a:r>
              <a:rPr lang="en-GB" dirty="0"/>
              <a:t>Cost-effective </a:t>
            </a:r>
            <a:r>
              <a:rPr lang="en-GB" i="1" dirty="0"/>
              <a:t>system </a:t>
            </a:r>
            <a:r>
              <a:rPr lang="en-GB" dirty="0"/>
              <a:t>to allow a distributed network of </a:t>
            </a:r>
            <a:r>
              <a:rPr lang="en-US" dirty="0"/>
              <a:t>RT facilities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20282-39A1-9845-A57E-DABA3116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A855D0-6A58-8948-885C-9B21479DE2D3}"/>
              </a:ext>
            </a:extLst>
          </p:cNvPr>
          <p:cNvSpPr txBox="1"/>
          <p:nvPr/>
        </p:nvSpPr>
        <p:spPr>
          <a:xfrm rot="16200000">
            <a:off x="7473735" y="2346385"/>
            <a:ext cx="3063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chemeClr val="bg1"/>
                </a:solidFill>
              </a:rPr>
              <a:t>Atun</a:t>
            </a:r>
            <a:r>
              <a:rPr lang="en-US" sz="1200" b="1" dirty="0">
                <a:solidFill>
                  <a:schemeClr val="bg1"/>
                </a:solidFill>
              </a:rPr>
              <a:t>, Lancet Oncol. 2015 Sep;16(10):1153-86</a:t>
            </a:r>
          </a:p>
        </p:txBody>
      </p:sp>
    </p:spTree>
    <p:extLst>
      <p:ext uri="{BB962C8B-B14F-4D97-AF65-F5344CB8AC3E}">
        <p14:creationId xmlns:p14="http://schemas.microsoft.com/office/powerpoint/2010/main" val="317634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9B371-1B63-C44C-9BCF-0793E3BB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benefit of particles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BA3E7-0B5B-2648-AB18-4F168DCE2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5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3D9C4F-8DA2-1D44-9022-B02A2C986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84" y="563098"/>
            <a:ext cx="7484758" cy="4580402"/>
          </a:xfrm>
        </p:spPr>
        <p:txBody>
          <a:bodyPr>
            <a:normAutofit fontScale="92500" lnSpcReduction="20000"/>
          </a:bodyPr>
          <a:lstStyle/>
          <a:p>
            <a:pPr marL="180975" indent="-180975"/>
            <a:r>
              <a:rPr lang="en-US" sz="2800" dirty="0" err="1"/>
              <a:t>Maximise</a:t>
            </a:r>
            <a:r>
              <a:rPr lang="en-US" sz="2800" dirty="0"/>
              <a:t> therapeutic benefit by:</a:t>
            </a:r>
          </a:p>
          <a:p>
            <a:pPr marL="404813" lvl="1" indent="-212725"/>
            <a:r>
              <a:rPr lang="en-US" sz="2400" dirty="0" err="1"/>
              <a:t>Maximising</a:t>
            </a:r>
            <a:r>
              <a:rPr lang="en-US" sz="2400" dirty="0"/>
              <a:t> damage to </a:t>
            </a:r>
            <a:r>
              <a:rPr lang="en-US" sz="2400" dirty="0" err="1"/>
              <a:t>tumour</a:t>
            </a:r>
            <a:endParaRPr lang="en-US" sz="2400" dirty="0"/>
          </a:p>
          <a:p>
            <a:pPr marL="404813" lvl="1" indent="-212725"/>
            <a:r>
              <a:rPr lang="en-US" sz="2400" dirty="0" err="1"/>
              <a:t>Minimising</a:t>
            </a:r>
            <a:r>
              <a:rPr lang="en-US" sz="2400" dirty="0"/>
              <a:t> damage to healthy tissue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pPr marL="180975" indent="-180975"/>
            <a:r>
              <a:rPr lang="en-US" sz="2800" dirty="0"/>
              <a:t>X-ray therapy:</a:t>
            </a:r>
          </a:p>
          <a:p>
            <a:pPr marL="404813" lvl="1" indent="-212725"/>
            <a:r>
              <a:rPr lang="en-US" sz="2400" dirty="0"/>
              <a:t>Modality used in most radiotherapy</a:t>
            </a:r>
          </a:p>
          <a:p>
            <a:pPr marL="404813" lvl="1" indent="-212725"/>
            <a:r>
              <a:rPr lang="en-US" sz="2400" dirty="0"/>
              <a:t>Dose falls exponentially with depth</a:t>
            </a:r>
          </a:p>
          <a:p>
            <a:pPr marL="404813" lvl="1" indent="-212725"/>
            <a:r>
              <a:rPr lang="en-US" sz="2400" dirty="0"/>
              <a:t>Proximity of sensitive organs limits dose to </a:t>
            </a:r>
            <a:r>
              <a:rPr lang="en-US" sz="2400" dirty="0" err="1"/>
              <a:t>tumour</a:t>
            </a:r>
            <a:endParaRPr lang="en-US" sz="2400" dirty="0"/>
          </a:p>
          <a:p>
            <a:pPr lvl="1"/>
            <a:endParaRPr lang="en-US" sz="2400" dirty="0"/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42D1B8C-9B96-CA45-B3FB-F1AFCC11C7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3183" y="1662989"/>
            <a:ext cx="4118048" cy="22133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49390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4C3A-E715-154E-BBF6-317749ED2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Particle-beam therapy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A2A47-0014-C84A-9962-5CF576048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09CEE9-B4CC-9544-B63B-26FDD798F7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16" r="10654" b="4212"/>
          <a:stretch/>
        </p:blipFill>
        <p:spPr>
          <a:xfrm>
            <a:off x="26555" y="23068"/>
            <a:ext cx="4577013" cy="506249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86A580-FBD4-EE47-9DA9-4312A5C9A7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8471" y="761164"/>
            <a:ext cx="4417379" cy="266470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6061F3E-91AD-C546-B69D-DB78FE025129}"/>
              </a:ext>
            </a:extLst>
          </p:cNvPr>
          <p:cNvSpPr txBox="1">
            <a:spLocks/>
          </p:cNvSpPr>
          <p:nvPr/>
        </p:nvSpPr>
        <p:spPr>
          <a:xfrm>
            <a:off x="4744359" y="3629224"/>
            <a:ext cx="4258850" cy="1266612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Proton and ion-beam therapy:</a:t>
            </a:r>
          </a:p>
          <a:p>
            <a:pPr marL="266700" lvl="1" indent="-168275"/>
            <a:r>
              <a:rPr lang="en-US" dirty="0"/>
              <a:t>Bulk of dose deposited in Bragg peak</a:t>
            </a:r>
          </a:p>
          <a:p>
            <a:pPr marL="266700" lvl="1" indent="-168275"/>
            <a:r>
              <a:rPr lang="en-US" dirty="0"/>
              <a:t>Significant normal-tissue sparing (entry)</a:t>
            </a:r>
          </a:p>
          <a:p>
            <a:pPr marL="266700" lvl="1" indent="-168275"/>
            <a:r>
              <a:rPr lang="en-US" dirty="0"/>
              <a:t>Almost no dose beyond the Bragg peak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02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BFEAB-A427-9347-8922-AA4D96E83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need for a step-change in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54E7E-7ECC-0342-83E6-B1E924417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Growing recognition of benefits of PBT worldwide: </a:t>
            </a:r>
          </a:p>
          <a:p>
            <a:pPr lvl="1"/>
            <a:r>
              <a:rPr lang="en-US" dirty="0"/>
              <a:t>70 PBT </a:t>
            </a:r>
            <a:r>
              <a:rPr lang="en-US" dirty="0" err="1"/>
              <a:t>centres</a:t>
            </a:r>
            <a:r>
              <a:rPr lang="en-US" dirty="0"/>
              <a:t> in operation; </a:t>
            </a:r>
            <a:br>
              <a:rPr lang="en-US" dirty="0"/>
            </a:br>
            <a:r>
              <a:rPr lang="en-US" dirty="0"/>
              <a:t>40 under construction</a:t>
            </a:r>
          </a:p>
          <a:p>
            <a:r>
              <a:rPr lang="en-US" dirty="0"/>
              <a:t>‘Incremental’ development </a:t>
            </a:r>
            <a:br>
              <a:rPr lang="en-US" dirty="0"/>
            </a:br>
            <a:r>
              <a:rPr lang="en-US" dirty="0"/>
              <a:t>of technique</a:t>
            </a:r>
          </a:p>
          <a:p>
            <a:pPr lvl="1"/>
            <a:r>
              <a:rPr lang="en-US" dirty="0"/>
              <a:t>Existing suppliers</a:t>
            </a:r>
          </a:p>
          <a:p>
            <a:pPr lvl="1"/>
            <a:r>
              <a:rPr lang="en-US" dirty="0"/>
              <a:t>New initiatives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i="1" dirty="0">
                <a:solidFill>
                  <a:srgbClr val="FFFF00"/>
                </a:solidFill>
              </a:rPr>
              <a:t>Exciting indications of benefits of novel beams …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334A25-D96E-4047-B846-9D550FF1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7</a:t>
            </a:fld>
            <a:endParaRPr lang="en-US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E04F4A3A-F6AD-B046-B281-6CF9E5ED8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863" y="2054164"/>
            <a:ext cx="4481704" cy="205772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2167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AAA11F-6B67-B841-9CBB-58AAD858A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Particle beam therapy today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71D2E7-3EB8-4B45-9892-DF11EF947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Cyclotron based:</a:t>
            </a:r>
          </a:p>
          <a:p>
            <a:pPr lvl="1"/>
            <a:r>
              <a:rPr lang="en-US" dirty="0"/>
              <a:t>Limitations:</a:t>
            </a:r>
          </a:p>
          <a:p>
            <a:pPr lvl="2"/>
            <a:r>
              <a:rPr lang="en-US" dirty="0"/>
              <a:t>Energy modulation</a:t>
            </a:r>
          </a:p>
          <a:p>
            <a:pPr lvl="2"/>
            <a:r>
              <a:rPr lang="en-US" dirty="0"/>
              <a:t>Instantaneous dose rate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Synchrotron based:</a:t>
            </a:r>
          </a:p>
          <a:p>
            <a:pPr lvl="1"/>
            <a:r>
              <a:rPr lang="en-US" dirty="0" err="1"/>
              <a:t>Limitiations</a:t>
            </a:r>
            <a:r>
              <a:rPr lang="en-US" dirty="0"/>
              <a:t>:</a:t>
            </a:r>
          </a:p>
          <a:p>
            <a:pPr lvl="2"/>
            <a:r>
              <a:rPr lang="en-US" dirty="0"/>
              <a:t>Complexity</a:t>
            </a:r>
          </a:p>
          <a:p>
            <a:pPr lvl="2"/>
            <a:r>
              <a:rPr lang="en-US" dirty="0"/>
              <a:t>Instantaneous dose rate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129E95-7306-1C4E-859F-C468F4566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8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C26E3F-8525-4F4B-A236-DD7550E507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67" t="19162" r="4000" b="25205"/>
          <a:stretch/>
        </p:blipFill>
        <p:spPr>
          <a:xfrm>
            <a:off x="3928312" y="644178"/>
            <a:ext cx="5012304" cy="23031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B27017-EF9B-1A4E-B7C9-AC1DF78D3E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15" t="18222" r="6855" b="33334"/>
          <a:stretch/>
        </p:blipFill>
        <p:spPr>
          <a:xfrm>
            <a:off x="3928312" y="3022567"/>
            <a:ext cx="5012304" cy="20347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68C80C-1872-1244-9D68-F2EEE986757A}"/>
              </a:ext>
            </a:extLst>
          </p:cNvPr>
          <p:cNvSpPr txBox="1"/>
          <p:nvPr/>
        </p:nvSpPr>
        <p:spPr>
          <a:xfrm>
            <a:off x="3928312" y="2646390"/>
            <a:ext cx="2639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Christie Hospital Manchester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044C2-69BD-3B4B-BD80-EDFDF88C5335}"/>
              </a:ext>
            </a:extLst>
          </p:cNvPr>
          <p:cNvSpPr txBox="1"/>
          <p:nvPr/>
        </p:nvSpPr>
        <p:spPr>
          <a:xfrm>
            <a:off x="7611298" y="3078190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 b="1" dirty="0" err="1"/>
              <a:t>MedAustron</a:t>
            </a:r>
            <a:br>
              <a:rPr lang="en-US" sz="1600" b="1" dirty="0"/>
            </a:br>
            <a:r>
              <a:rPr lang="en-US" sz="1600" b="1" dirty="0"/>
              <a:t>Austria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9AC466E-DDD1-E446-9860-B39181794FF6}"/>
              </a:ext>
            </a:extLst>
          </p:cNvPr>
          <p:cNvGrpSpPr/>
          <p:nvPr/>
        </p:nvGrpSpPr>
        <p:grpSpPr>
          <a:xfrm>
            <a:off x="2388020" y="2410448"/>
            <a:ext cx="4622380" cy="2328539"/>
            <a:chOff x="2388020" y="2410448"/>
            <a:chExt cx="4622380" cy="2328539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8DCF9A7-7884-7E45-ACE2-C8E71A29D3F7}"/>
                </a:ext>
              </a:extLst>
            </p:cNvPr>
            <p:cNvSpPr/>
            <p:nvPr/>
          </p:nvSpPr>
          <p:spPr>
            <a:xfrm>
              <a:off x="4844052" y="3340937"/>
              <a:ext cx="2151234" cy="139805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Content Placeholder 3">
              <a:extLst>
                <a:ext uri="{FF2B5EF4-FFF2-40B4-BE49-F238E27FC236}">
                  <a16:creationId xmlns:a16="http://schemas.microsoft.com/office/drawing/2014/main" id="{4A02327B-A43E-4D42-A6CD-8B73C08321A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88020" y="2410448"/>
              <a:ext cx="890295" cy="483892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6B3E834-F72C-7941-A0DC-74C43BB51F0B}"/>
                </a:ext>
              </a:extLst>
            </p:cNvPr>
            <p:cNvCxnSpPr/>
            <p:nvPr/>
          </p:nvCxnSpPr>
          <p:spPr>
            <a:xfrm>
              <a:off x="3278315" y="2410448"/>
              <a:ext cx="3732085" cy="930489"/>
            </a:xfrm>
            <a:prstGeom prst="line">
              <a:avLst/>
            </a:prstGeom>
            <a:ln w="9525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75F2997-A328-6340-864B-891B0EBDAC42}"/>
                </a:ext>
              </a:extLst>
            </p:cNvPr>
            <p:cNvCxnSpPr/>
            <p:nvPr/>
          </p:nvCxnSpPr>
          <p:spPr>
            <a:xfrm>
              <a:off x="2388020" y="2894340"/>
              <a:ext cx="2456032" cy="1844647"/>
            </a:xfrm>
            <a:prstGeom prst="line">
              <a:avLst/>
            </a:prstGeom>
            <a:ln w="9525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38806D27-5C62-894E-A998-01DDE77316A6}"/>
              </a:ext>
            </a:extLst>
          </p:cNvPr>
          <p:cNvSpPr txBox="1"/>
          <p:nvPr/>
        </p:nvSpPr>
        <p:spPr>
          <a:xfrm>
            <a:off x="99959" y="2062077"/>
            <a:ext cx="2276842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sym typeface="Symbol" panose="05050102010706020507" pitchFamily="18" charset="2"/>
              </a:rPr>
              <a:t> </a:t>
            </a:r>
            <a:r>
              <a:rPr lang="en-US" sz="1600" b="1" dirty="0">
                <a:solidFill>
                  <a:schemeClr val="bg1"/>
                </a:solidFill>
              </a:rPr>
              <a:t>reduce footprint,</a:t>
            </a:r>
            <a:br>
              <a:rPr lang="en-US" sz="1600" b="1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     cost and complexity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	</a:t>
            </a:r>
            <a:r>
              <a:rPr lang="en-US" sz="1600" b="1" dirty="0">
                <a:solidFill>
                  <a:srgbClr val="92D050"/>
                </a:solidFill>
              </a:rPr>
              <a:t>‘</a:t>
            </a:r>
            <a:r>
              <a:rPr lang="en-US" sz="1600" b="1" i="1" dirty="0">
                <a:solidFill>
                  <a:srgbClr val="92D050"/>
                </a:solidFill>
              </a:rPr>
              <a:t>PBT for the many</a:t>
            </a:r>
            <a:r>
              <a:rPr lang="en-US" sz="1600" b="1" dirty="0">
                <a:solidFill>
                  <a:srgbClr val="92D050"/>
                </a:solidFill>
              </a:rPr>
              <a:t>’!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676ED61-F786-6E41-AA75-F8150768CC4D}"/>
              </a:ext>
            </a:extLst>
          </p:cNvPr>
          <p:cNvSpPr txBox="1"/>
          <p:nvPr/>
        </p:nvSpPr>
        <p:spPr>
          <a:xfrm>
            <a:off x="99960" y="2896877"/>
            <a:ext cx="2276842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sym typeface="Symbol" panose="05050102010706020507" pitchFamily="18" charset="2"/>
              </a:rPr>
              <a:t> i</a:t>
            </a:r>
            <a:r>
              <a:rPr lang="en-US" sz="1600" b="1" dirty="0">
                <a:solidFill>
                  <a:schemeClr val="bg1"/>
                </a:solidFill>
              </a:rPr>
              <a:t>ncrease flexibility</a:t>
            </a:r>
          </a:p>
          <a:p>
            <a:pPr marL="273050"/>
            <a:r>
              <a:rPr lang="en-US" sz="1600" b="1" dirty="0">
                <a:solidFill>
                  <a:srgbClr val="92D050"/>
                </a:solidFill>
              </a:rPr>
              <a:t>optimize treatments</a:t>
            </a:r>
          </a:p>
        </p:txBody>
      </p:sp>
    </p:spTree>
    <p:extLst>
      <p:ext uri="{BB962C8B-B14F-4D97-AF65-F5344CB8AC3E}">
        <p14:creationId xmlns:p14="http://schemas.microsoft.com/office/powerpoint/2010/main" val="1088504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248FF-3214-ED81-7DC1-37A7AABBB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9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632527-E75A-1A36-435B-D9563DDFACC3}"/>
              </a:ext>
            </a:extLst>
          </p:cNvPr>
          <p:cNvSpPr txBox="1"/>
          <p:nvPr/>
        </p:nvSpPr>
        <p:spPr>
          <a:xfrm>
            <a:off x="0" y="215426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Historical interlude</a:t>
            </a:r>
          </a:p>
        </p:txBody>
      </p:sp>
    </p:spTree>
    <p:extLst>
      <p:ext uri="{BB962C8B-B14F-4D97-AF65-F5344CB8AC3E}">
        <p14:creationId xmlns:p14="http://schemas.microsoft.com/office/powerpoint/2010/main" val="3551346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716E0C1-55D4-E611-3023-F03317496B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103" y="618099"/>
            <a:ext cx="1318235" cy="1796837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2CC7B2-C3CF-5003-AAA7-19940D9F8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Hadron beams for radiation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E191C-9348-5B43-7283-4288BC3F9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820599"/>
            <a:ext cx="9143999" cy="132290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Wilson, then at Harvard designing 150 MeV cyclotron:</a:t>
            </a:r>
          </a:p>
          <a:p>
            <a:pPr lvl="1"/>
            <a:r>
              <a:rPr lang="en-US" dirty="0"/>
              <a:t>Identified benefits and properties of proton beams for RT</a:t>
            </a:r>
          </a:p>
          <a:p>
            <a:pPr lvl="1"/>
            <a:r>
              <a:rPr lang="en-US" dirty="0"/>
              <a:t>Pointed out potential of ions (carbon) and electrons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9476C5-B000-F6C6-23B1-62E5ED35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459E4E-7CBF-AE8D-9488-5E87A7ACF8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92" y="618099"/>
            <a:ext cx="1790700" cy="2235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B02C10-24A3-8AC4-A00C-5EF82B8BF295}"/>
              </a:ext>
            </a:extLst>
          </p:cNvPr>
          <p:cNvSpPr txBox="1"/>
          <p:nvPr/>
        </p:nvSpPr>
        <p:spPr>
          <a:xfrm>
            <a:off x="192900" y="2814554"/>
            <a:ext cx="15824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EEECE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Robert R. Wilson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E0559E-3011-55F9-C03C-A4190FCF98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4398" y="1778103"/>
            <a:ext cx="2941105" cy="194223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570018F-628D-85DD-55AE-00670D4CB4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9611" y="1778103"/>
            <a:ext cx="2676138" cy="194223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535A505-0782-E50D-7058-8782C24D13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47698" y="725346"/>
            <a:ext cx="3213100" cy="952500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8EC2BCF-D44E-ACDB-0AE1-A8ECCE482E8C}"/>
              </a:ext>
            </a:extLst>
          </p:cNvPr>
          <p:cNvCxnSpPr/>
          <p:nvPr/>
        </p:nvCxnSpPr>
        <p:spPr>
          <a:xfrm flipH="1">
            <a:off x="3541362" y="2783558"/>
            <a:ext cx="534692" cy="0"/>
          </a:xfrm>
          <a:prstGeom prst="straightConnector1">
            <a:avLst/>
          </a:prstGeom>
          <a:ln w="9525"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53B79F9-0C19-57F1-AF60-35D57CDA0484}"/>
              </a:ext>
            </a:extLst>
          </p:cNvPr>
          <p:cNvCxnSpPr>
            <a:cxnSpLocks/>
          </p:cNvCxnSpPr>
          <p:nvPr/>
        </p:nvCxnSpPr>
        <p:spPr>
          <a:xfrm>
            <a:off x="4206205" y="3346663"/>
            <a:ext cx="534692" cy="0"/>
          </a:xfrm>
          <a:prstGeom prst="straightConnector1">
            <a:avLst/>
          </a:prstGeom>
          <a:ln w="9525"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5919945-7C28-8107-2C7D-062BEAA932C7}"/>
              </a:ext>
            </a:extLst>
          </p:cNvPr>
          <p:cNvSpPr txBox="1"/>
          <p:nvPr/>
        </p:nvSpPr>
        <p:spPr>
          <a:xfrm>
            <a:off x="2329572" y="1056541"/>
            <a:ext cx="18181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Radiology 47:487–91 (1946)</a:t>
            </a:r>
          </a:p>
        </p:txBody>
      </p:sp>
    </p:spTree>
    <p:extLst>
      <p:ext uri="{BB962C8B-B14F-4D97-AF65-F5344CB8AC3E}">
        <p14:creationId xmlns:p14="http://schemas.microsoft.com/office/powerpoint/2010/main" val="266903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8D484-9D34-550F-E556-FFBF457F0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Evolving state of the art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697DD-EA09-7F6C-64DA-25AD039A4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52" name="Picture 4" descr="Figure 1.">
            <a:extLst>
              <a:ext uri="{FF2B5EF4-FFF2-40B4-BE49-F238E27FC236}">
                <a16:creationId xmlns:a16="http://schemas.microsoft.com/office/drawing/2014/main" id="{17656339-A658-372C-1E7A-719CA7EE54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97"/>
          <a:stretch/>
        </p:blipFill>
        <p:spPr bwMode="auto">
          <a:xfrm>
            <a:off x="2998132" y="563098"/>
            <a:ext cx="3945109" cy="448477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5E95E3-8194-7F3C-68DE-D3654EA46A26}"/>
              </a:ext>
            </a:extLst>
          </p:cNvPr>
          <p:cNvSpPr txBox="1"/>
          <p:nvPr/>
        </p:nvSpPr>
        <p:spPr>
          <a:xfrm>
            <a:off x="278576" y="4114799"/>
            <a:ext cx="1625958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Cyclotron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Laurence; 1932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B6AA6CC-B8DE-A61D-BC00-A368D7E3BA0F}"/>
              </a:ext>
            </a:extLst>
          </p:cNvPr>
          <p:cNvGrpSpPr/>
          <p:nvPr/>
        </p:nvGrpSpPr>
        <p:grpSpPr>
          <a:xfrm>
            <a:off x="1905000" y="4437965"/>
            <a:ext cx="1868837" cy="0"/>
            <a:chOff x="1905000" y="4437965"/>
            <a:chExt cx="1868837" cy="0"/>
          </a:xfrm>
        </p:grpSpPr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57FC10CE-80C1-9177-2158-73A868B837C5}"/>
                </a:ext>
              </a:extLst>
            </p:cNvPr>
            <p:cNvCxnSpPr>
              <a:cxnSpLocks/>
            </p:cNvCxnSpPr>
            <p:nvPr/>
          </p:nvCxnSpPr>
          <p:spPr>
            <a:xfrm>
              <a:off x="1905000" y="4437965"/>
              <a:ext cx="1868837" cy="0"/>
            </a:xfrm>
            <a:prstGeom prst="straightConnector1">
              <a:avLst/>
            </a:prstGeom>
            <a:ln w="9525">
              <a:solidFill>
                <a:schemeClr val="bg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30243CCE-32DF-82C2-7D20-B7AAC14C40EC}"/>
                </a:ext>
              </a:extLst>
            </p:cNvPr>
            <p:cNvCxnSpPr>
              <a:cxnSpLocks/>
            </p:cNvCxnSpPr>
            <p:nvPr/>
          </p:nvCxnSpPr>
          <p:spPr>
            <a:xfrm>
              <a:off x="2998132" y="4437965"/>
              <a:ext cx="775705" cy="0"/>
            </a:xfrm>
            <a:prstGeom prst="straightConnector1">
              <a:avLst/>
            </a:prstGeom>
            <a:ln w="9525">
              <a:solidFill>
                <a:srgbClr val="FF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D48BF09-1411-9907-568F-73A59FB92465}"/>
              </a:ext>
            </a:extLst>
          </p:cNvPr>
          <p:cNvCxnSpPr>
            <a:cxnSpLocks/>
          </p:cNvCxnSpPr>
          <p:nvPr/>
        </p:nvCxnSpPr>
        <p:spPr>
          <a:xfrm>
            <a:off x="2529578" y="4179192"/>
            <a:ext cx="1868837" cy="0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DF189C5-6172-5CF2-7A36-871349656A08}"/>
              </a:ext>
            </a:extLst>
          </p:cNvPr>
          <p:cNvCxnSpPr>
            <a:cxnSpLocks/>
          </p:cNvCxnSpPr>
          <p:nvPr/>
        </p:nvCxnSpPr>
        <p:spPr>
          <a:xfrm>
            <a:off x="2998132" y="4179192"/>
            <a:ext cx="1400283" cy="0"/>
          </a:xfrm>
          <a:prstGeom prst="straightConnector1">
            <a:avLst/>
          </a:prstGeom>
          <a:ln w="9525">
            <a:solidFill>
              <a:srgbClr val="0070C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85B5565C-56B9-1991-C331-A77B5720AF35}"/>
              </a:ext>
            </a:extLst>
          </p:cNvPr>
          <p:cNvSpPr txBox="1"/>
          <p:nvPr/>
        </p:nvSpPr>
        <p:spPr>
          <a:xfrm>
            <a:off x="41157" y="3306886"/>
            <a:ext cx="226036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Synchrotron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Goward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Barnes; 1946</a:t>
            </a:r>
          </a:p>
        </p:txBody>
      </p:sp>
      <p:cxnSp>
        <p:nvCxnSpPr>
          <p:cNvPr id="26" name="Elbow Connector 25">
            <a:extLst>
              <a:ext uri="{FF2B5EF4-FFF2-40B4-BE49-F238E27FC236}">
                <a16:creationId xmlns:a16="http://schemas.microsoft.com/office/drawing/2014/main" id="{1FCC3080-D044-5748-35C5-9DAD36217F3A}"/>
              </a:ext>
            </a:extLst>
          </p:cNvPr>
          <p:cNvCxnSpPr>
            <a:stCxn id="27" idx="3"/>
          </p:cNvCxnSpPr>
          <p:nvPr/>
        </p:nvCxnSpPr>
        <p:spPr>
          <a:xfrm>
            <a:off x="2301519" y="3630052"/>
            <a:ext cx="228059" cy="549140"/>
          </a:xfrm>
          <a:prstGeom prst="bentConnector2">
            <a:avLst/>
          </a:prstGeom>
          <a:ln w="9525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CAAC9870-32A3-3276-51FB-D8CAD7842E76}"/>
              </a:ext>
            </a:extLst>
          </p:cNvPr>
          <p:cNvSpPr txBox="1"/>
          <p:nvPr/>
        </p:nvSpPr>
        <p:spPr>
          <a:xfrm>
            <a:off x="7095379" y="2711430"/>
            <a:ext cx="1881987" cy="646331"/>
          </a:xfrm>
          <a:prstGeom prst="rect">
            <a:avLst/>
          </a:prstGeom>
          <a:noFill/>
          <a:ln>
            <a:solidFill>
              <a:srgbClr val="00FFFF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Biological studies; 1948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66191BD-4D86-07D3-7ECA-1998AFA108B0}"/>
              </a:ext>
            </a:extLst>
          </p:cNvPr>
          <p:cNvSpPr txBox="1"/>
          <p:nvPr/>
        </p:nvSpPr>
        <p:spPr>
          <a:xfrm>
            <a:off x="7095379" y="1673764"/>
            <a:ext cx="1881987" cy="923330"/>
          </a:xfrm>
          <a:prstGeom prst="rect">
            <a:avLst/>
          </a:prstGeom>
          <a:noFill/>
          <a:ln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Clinical studies (pituitary gland);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1954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ED14CCB-B4F6-B38D-4369-EF33E43CBA11}"/>
              </a:ext>
            </a:extLst>
          </p:cNvPr>
          <p:cNvSpPr txBox="1"/>
          <p:nvPr/>
        </p:nvSpPr>
        <p:spPr>
          <a:xfrm>
            <a:off x="7102627" y="651873"/>
            <a:ext cx="1881987" cy="9233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Cancer therapy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(Mass Gen Hosp)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1974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69536CFB-544E-674F-73EE-77548EC79011}"/>
              </a:ext>
            </a:extLst>
          </p:cNvPr>
          <p:cNvCxnSpPr>
            <a:cxnSpLocks/>
          </p:cNvCxnSpPr>
          <p:nvPr/>
        </p:nvCxnSpPr>
        <p:spPr>
          <a:xfrm>
            <a:off x="5564135" y="1113538"/>
            <a:ext cx="1538492" cy="0"/>
          </a:xfrm>
          <a:prstGeom prst="straightConnector1">
            <a:avLst/>
          </a:prstGeom>
          <a:ln w="952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B545314-2F83-8F06-1859-6E97795F6D23}"/>
              </a:ext>
            </a:extLst>
          </p:cNvPr>
          <p:cNvCxnSpPr>
            <a:cxnSpLocks/>
          </p:cNvCxnSpPr>
          <p:nvPr/>
        </p:nvCxnSpPr>
        <p:spPr>
          <a:xfrm>
            <a:off x="4767359" y="2137380"/>
            <a:ext cx="2328020" cy="0"/>
          </a:xfrm>
          <a:prstGeom prst="straightConnector1">
            <a:avLst/>
          </a:prstGeom>
          <a:ln w="9525">
            <a:solidFill>
              <a:srgbClr val="00F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A63261C-B210-16A0-C1F7-018449F523AE}"/>
              </a:ext>
            </a:extLst>
          </p:cNvPr>
          <p:cNvCxnSpPr>
            <a:cxnSpLocks/>
          </p:cNvCxnSpPr>
          <p:nvPr/>
        </p:nvCxnSpPr>
        <p:spPr>
          <a:xfrm>
            <a:off x="4443125" y="3063031"/>
            <a:ext cx="2652254" cy="0"/>
          </a:xfrm>
          <a:prstGeom prst="straightConnector1">
            <a:avLst/>
          </a:prstGeom>
          <a:ln w="9525">
            <a:solidFill>
              <a:srgbClr val="00FFFF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86C308F-2D4E-BB76-6098-85F28EEB8461}"/>
              </a:ext>
            </a:extLst>
          </p:cNvPr>
          <p:cNvCxnSpPr/>
          <p:nvPr/>
        </p:nvCxnSpPr>
        <p:spPr>
          <a:xfrm flipV="1">
            <a:off x="4443125" y="3063031"/>
            <a:ext cx="0" cy="1772856"/>
          </a:xfrm>
          <a:prstGeom prst="line">
            <a:avLst/>
          </a:prstGeom>
          <a:ln w="9525">
            <a:solidFill>
              <a:srgbClr val="00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DDDF199-39AC-3A52-0CF2-D23595E65F7D}"/>
              </a:ext>
            </a:extLst>
          </p:cNvPr>
          <p:cNvCxnSpPr>
            <a:cxnSpLocks/>
          </p:cNvCxnSpPr>
          <p:nvPr/>
        </p:nvCxnSpPr>
        <p:spPr>
          <a:xfrm flipV="1">
            <a:off x="4767359" y="2137380"/>
            <a:ext cx="0" cy="2698507"/>
          </a:xfrm>
          <a:prstGeom prst="line">
            <a:avLst/>
          </a:prstGeom>
          <a:ln w="9525">
            <a:solidFill>
              <a:srgbClr val="00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257A9D7E-2A31-C1B2-F26A-0834AFA2E06C}"/>
              </a:ext>
            </a:extLst>
          </p:cNvPr>
          <p:cNvCxnSpPr>
            <a:cxnSpLocks/>
          </p:cNvCxnSpPr>
          <p:nvPr/>
        </p:nvCxnSpPr>
        <p:spPr>
          <a:xfrm flipV="1">
            <a:off x="5564135" y="1113538"/>
            <a:ext cx="0" cy="3722349"/>
          </a:xfrm>
          <a:prstGeom prst="line">
            <a:avLst/>
          </a:prstGeom>
          <a:ln w="95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908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Radiobiology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Laser-hybrid Accelerator for Radiobiological Applications (</a:t>
            </a:r>
            <a:r>
              <a:rPr lang="en-US" dirty="0" err="1"/>
              <a:t>LhARA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309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E75E7-4BD4-DC44-A58D-B500137BB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case for fundamental radiobiology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C72E5-A593-DA46-A910-0B734A53D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3040"/>
            <a:ext cx="5975088" cy="450046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Relative biological effectiveness:</a:t>
            </a:r>
          </a:p>
          <a:p>
            <a:pPr lvl="1"/>
            <a:r>
              <a:rPr lang="en-US" dirty="0"/>
              <a:t>Defined relative to reference X-ray beam</a:t>
            </a:r>
          </a:p>
          <a:p>
            <a:pPr lvl="1"/>
            <a:r>
              <a:rPr lang="en-US" dirty="0"/>
              <a:t>Known to depend on:</a:t>
            </a:r>
          </a:p>
          <a:p>
            <a:pPr lvl="2"/>
            <a:r>
              <a:rPr lang="en-US" dirty="0"/>
              <a:t>Energy, ion species</a:t>
            </a:r>
          </a:p>
          <a:p>
            <a:pPr lvl="2"/>
            <a:r>
              <a:rPr lang="en-US" dirty="0"/>
              <a:t>Dose &amp; dose rate</a:t>
            </a:r>
          </a:p>
          <a:p>
            <a:pPr lvl="2"/>
            <a:r>
              <a:rPr lang="en-US" dirty="0"/>
              <a:t>Tissue type</a:t>
            </a:r>
          </a:p>
          <a:p>
            <a:pPr lvl="2"/>
            <a:r>
              <a:rPr lang="en-US" dirty="0"/>
              <a:t>Biological endpoint</a:t>
            </a:r>
          </a:p>
          <a:p>
            <a:r>
              <a:rPr lang="en-US" dirty="0"/>
              <a:t>Yet:</a:t>
            </a:r>
          </a:p>
          <a:p>
            <a:pPr lvl="1"/>
            <a:r>
              <a:rPr lang="en-US" i="1" dirty="0"/>
              <a:t>p</a:t>
            </a:r>
            <a:r>
              <a:rPr lang="en-US" dirty="0"/>
              <a:t>-treatment planning uses 1.1</a:t>
            </a:r>
          </a:p>
          <a:p>
            <a:pPr lvl="1"/>
            <a:r>
              <a:rPr lang="en-US" dirty="0"/>
              <a:t>Effective values are used for C</a:t>
            </a:r>
            <a:r>
              <a:rPr lang="en-US" baseline="30000" dirty="0"/>
              <a:t>6+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Maximise</a:t>
            </a:r>
            <a:r>
              <a:rPr lang="en-US" dirty="0"/>
              <a:t> the efficacy of PBT now &amp; in the future:</a:t>
            </a:r>
          </a:p>
          <a:p>
            <a:pPr lvl="1"/>
            <a:r>
              <a:rPr lang="en-US" dirty="0"/>
              <a:t>Require systematic </a:t>
            </a:r>
            <a:r>
              <a:rPr lang="en-US" dirty="0" err="1"/>
              <a:t>programme</a:t>
            </a:r>
            <a:r>
              <a:rPr lang="en-US" dirty="0"/>
              <a:t> to develop </a:t>
            </a:r>
            <a:br>
              <a:rPr lang="en-US" dirty="0"/>
            </a:br>
            <a:r>
              <a:rPr lang="en-US" dirty="0"/>
              <a:t>full understanding of radiobiology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86764-E22B-3846-A379-B98B5855F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895D8C-74D9-9941-9161-2EDD8BA872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1" t="1842" r="9960" b="3334"/>
          <a:stretch/>
        </p:blipFill>
        <p:spPr>
          <a:xfrm>
            <a:off x="3931299" y="1322483"/>
            <a:ext cx="2101706" cy="149084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024B62-F470-AD4A-B986-64572D5ABD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6969" y="2893270"/>
            <a:ext cx="3473693" cy="221269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D220B3-6D0B-DA45-8B88-586A3EFD3AB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920" y="633896"/>
            <a:ext cx="2969742" cy="218886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AF6809-1D22-6F4B-87BE-DFDBDA2683F3}"/>
              </a:ext>
            </a:extLst>
          </p:cNvPr>
          <p:cNvSpPr/>
          <p:nvPr/>
        </p:nvSpPr>
        <p:spPr>
          <a:xfrm>
            <a:off x="6402562" y="614860"/>
            <a:ext cx="9957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b="1" i="1" dirty="0" err="1"/>
              <a:t>Paganetti</a:t>
            </a:r>
            <a:r>
              <a:rPr lang="en-GB" sz="1100" b="1" i="1" dirty="0"/>
              <a:t>, </a:t>
            </a:r>
            <a:br>
              <a:rPr lang="en-GB" sz="1100" b="1" i="1" dirty="0"/>
            </a:br>
            <a:r>
              <a:rPr lang="en-GB" sz="1100" b="1" i="1" dirty="0"/>
              <a:t>van </a:t>
            </a:r>
            <a:r>
              <a:rPr lang="en-GB" sz="1100" b="1" i="1" dirty="0" err="1"/>
              <a:t>Luijk</a:t>
            </a:r>
            <a:r>
              <a:rPr lang="en-GB" sz="1100" b="1" i="1" dirty="0"/>
              <a:t> </a:t>
            </a:r>
            <a:br>
              <a:rPr lang="en-GB" sz="1100" b="1" i="1" dirty="0"/>
            </a:br>
            <a:r>
              <a:rPr lang="en-GB" sz="1100" b="1" i="1" dirty="0"/>
              <a:t>(2013) </a:t>
            </a:r>
          </a:p>
          <a:p>
            <a:r>
              <a:rPr lang="en-GB" sz="1100" b="1" i="1" dirty="0" err="1"/>
              <a:t>SemRadOncol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60614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1C6D5-E56F-F345-87E8-2C461E87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Biological impact </a:t>
            </a:r>
            <a:r>
              <a:rPr lang="en-US" sz="2200" baseline="30000" dirty="0"/>
              <a:t>from the</a:t>
            </a:r>
            <a:r>
              <a:rPr lang="en-US" dirty="0"/>
              <a:t> physics of </a:t>
            </a:r>
            <a:r>
              <a:rPr lang="en-US" dirty="0" err="1"/>
              <a:t>ionisation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9BF2C-B863-D14B-AB4F-97974A31C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Low-LET radiation:</a:t>
            </a:r>
          </a:p>
          <a:p>
            <a:pPr lvl="1"/>
            <a:r>
              <a:rPr lang="en-US" i="1" dirty="0"/>
              <a:t>Repairable</a:t>
            </a:r>
            <a:r>
              <a:rPr lang="en-US" dirty="0"/>
              <a:t> single/double </a:t>
            </a:r>
            <a:br>
              <a:rPr lang="en-US" dirty="0"/>
            </a:br>
            <a:r>
              <a:rPr lang="en-US" dirty="0"/>
              <a:t>strand breaks</a:t>
            </a:r>
          </a:p>
          <a:p>
            <a:endParaRPr lang="en-US" dirty="0"/>
          </a:p>
          <a:p>
            <a:r>
              <a:rPr lang="en-US" dirty="0"/>
              <a:t>High-LET radiation:</a:t>
            </a:r>
          </a:p>
          <a:p>
            <a:pPr lvl="1"/>
            <a:r>
              <a:rPr lang="en-US" i="1" dirty="0"/>
              <a:t>Complex</a:t>
            </a:r>
            <a:r>
              <a:rPr lang="en-US" dirty="0"/>
              <a:t> DNA lesions</a:t>
            </a:r>
          </a:p>
          <a:p>
            <a:pPr lvl="2"/>
            <a:r>
              <a:rPr lang="en-US" dirty="0"/>
              <a:t>Multiple DNA pathways</a:t>
            </a:r>
          </a:p>
          <a:p>
            <a:pPr lvl="2"/>
            <a:r>
              <a:rPr lang="en-US" dirty="0"/>
              <a:t>More difficult to repair</a:t>
            </a:r>
          </a:p>
          <a:p>
            <a:pPr lvl="2"/>
            <a:r>
              <a:rPr lang="en-US" dirty="0"/>
              <a:t>Enhances cell death</a:t>
            </a:r>
          </a:p>
          <a:p>
            <a:endParaRPr lang="en-US" dirty="0"/>
          </a:p>
          <a:p>
            <a:r>
              <a:rPr lang="en-US" dirty="0"/>
              <a:t>Programmatic approach:</a:t>
            </a:r>
          </a:p>
          <a:p>
            <a:pPr lvl="1"/>
            <a:r>
              <a:rPr lang="en-US" dirty="0"/>
              <a:t>Dynamic studies of impact of radiation</a:t>
            </a:r>
          </a:p>
          <a:p>
            <a:pPr lvl="1"/>
            <a:r>
              <a:rPr lang="en-US" dirty="0"/>
              <a:t>Interpret with advanced computer models (e.g. G4DNA)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376C0-40AD-F346-B7A2-7F1A4C1C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14</a:t>
            </a:fld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91FC5E2-8AE7-E541-B46D-D1DE2ED716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" b="-1676"/>
          <a:stretch/>
        </p:blipFill>
        <p:spPr bwMode="auto">
          <a:xfrm>
            <a:off x="3939247" y="1066117"/>
            <a:ext cx="2254692" cy="26914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4FE3A4-0C61-F349-A7AA-3B86DACC3C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644" y="605958"/>
            <a:ext cx="2750651" cy="189635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22E2EDD-8AD7-0341-8C83-45FE77F03B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3644" y="2554249"/>
            <a:ext cx="2750651" cy="191185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6564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F9A4DE4-B614-1440-9FCB-2B5F09D9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15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7B617B-E003-E94E-9752-025D761393E9}"/>
              </a:ext>
            </a:extLst>
          </p:cNvPr>
          <p:cNvSpPr txBox="1"/>
          <p:nvPr/>
        </p:nvSpPr>
        <p:spPr>
          <a:xfrm>
            <a:off x="554967" y="736844"/>
            <a:ext cx="8034066" cy="397352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1" u="sng" dirty="0">
                <a:solidFill>
                  <a:schemeClr val="bg1"/>
                </a:solidFill>
              </a:rPr>
              <a:t>Worked example: FLASH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Conventional regime	: ~2 </a:t>
            </a:r>
            <a:r>
              <a:rPr lang="en-US" b="1" dirty="0" err="1">
                <a:solidFill>
                  <a:schemeClr val="bg1"/>
                </a:solidFill>
              </a:rPr>
              <a:t>Gy</a:t>
            </a:r>
            <a:r>
              <a:rPr lang="en-US" b="1" dirty="0">
                <a:solidFill>
                  <a:schemeClr val="bg1"/>
                </a:solidFill>
              </a:rPr>
              <a:t>/min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FLASH regime		: &gt;40 </a:t>
            </a:r>
            <a:r>
              <a:rPr lang="en-US" b="1" dirty="0" err="1">
                <a:solidFill>
                  <a:schemeClr val="bg1"/>
                </a:solidFill>
              </a:rPr>
              <a:t>Gy</a:t>
            </a:r>
            <a:r>
              <a:rPr lang="en-US" b="1" dirty="0">
                <a:solidFill>
                  <a:schemeClr val="bg1"/>
                </a:solidFill>
              </a:rPr>
              <a:t>/s</a:t>
            </a: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Evidence of normal-tissue sparing while </a:t>
            </a:r>
            <a:r>
              <a:rPr lang="en-US" b="1" dirty="0" err="1">
                <a:solidFill>
                  <a:schemeClr val="bg1">
                    <a:lumMod val="75000"/>
                  </a:schemeClr>
                </a:solidFill>
              </a:rPr>
              <a:t>tumour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-kill probability is maintained:</a:t>
            </a:r>
          </a:p>
          <a:p>
            <a:pPr marL="314325"/>
            <a:r>
              <a:rPr lang="en-US" b="1" dirty="0">
                <a:solidFill>
                  <a:schemeClr val="bg1"/>
                </a:solidFill>
              </a:rPr>
              <a:t>	</a:t>
            </a:r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i.e. enhanced therapeutic window</a:t>
            </a:r>
          </a:p>
          <a:p>
            <a:pPr marL="314325">
              <a:lnSpc>
                <a:spcPct val="150000"/>
              </a:lnSpc>
            </a:pPr>
            <a:endParaRPr lang="en-US" sz="11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r>
              <a:rPr lang="en-US" sz="2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Time line: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Initial reports: 2014 (e.g. </a:t>
            </a:r>
            <a:r>
              <a:rPr lang="en-US" b="1" dirty="0" err="1">
                <a:solidFill>
                  <a:srgbClr val="FF0000"/>
                </a:solidFill>
              </a:rPr>
              <a:t>Flauvadon</a:t>
            </a:r>
            <a:r>
              <a:rPr lang="en-US" b="1" dirty="0">
                <a:solidFill>
                  <a:srgbClr val="FF0000"/>
                </a:solidFill>
              </a:rPr>
              <a:t> et al, STM Jul 2014)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8000"/>
                </a:solidFill>
              </a:rPr>
              <a:t>Confirmation in mini-pig &amp; cat: 2018 	(Clin. Cancer Research 2018)</a:t>
            </a:r>
          </a:p>
          <a:p>
            <a:pPr marL="600075" indent="-153988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FF00"/>
                </a:solidFill>
              </a:rPr>
              <a:t>First treatment 2019 (</a:t>
            </a:r>
            <a:r>
              <a:rPr lang="en-US" b="1" dirty="0" err="1">
                <a:solidFill>
                  <a:srgbClr val="00FF00"/>
                </a:solidFill>
              </a:rPr>
              <a:t>Bourhis</a:t>
            </a:r>
            <a:r>
              <a:rPr lang="en-US" b="1" dirty="0">
                <a:solidFill>
                  <a:srgbClr val="00FF00"/>
                </a:solidFill>
              </a:rPr>
              <a:t> et al, </a:t>
            </a:r>
            <a:r>
              <a:rPr lang="en-US" b="1" dirty="0" err="1">
                <a:solidFill>
                  <a:srgbClr val="00FF00"/>
                </a:solidFill>
              </a:rPr>
              <a:t>Rad.Onc</a:t>
            </a:r>
            <a:r>
              <a:rPr lang="en-US" b="1" dirty="0">
                <a:solidFill>
                  <a:srgbClr val="00FF00"/>
                </a:solidFill>
              </a:rPr>
              <a:t>. Oct 2019)</a:t>
            </a:r>
            <a:endParaRPr lang="en-US" sz="2000" b="1" dirty="0">
              <a:solidFill>
                <a:srgbClr val="00FF00"/>
              </a:solidFill>
            </a:endParaRPr>
          </a:p>
        </p:txBody>
      </p:sp>
      <p:pic>
        <p:nvPicPr>
          <p:cNvPr id="7" name="Picture 6" descr="A picture containing brick&#10;&#10;Description automatically generated">
            <a:extLst>
              <a:ext uri="{FF2B5EF4-FFF2-40B4-BE49-F238E27FC236}">
                <a16:creationId xmlns:a16="http://schemas.microsoft.com/office/drawing/2014/main" id="{CDC3876E-2CB8-3544-8F42-92C0AA0471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988" b="33127"/>
          <a:stretch/>
        </p:blipFill>
        <p:spPr>
          <a:xfrm>
            <a:off x="7180861" y="563098"/>
            <a:ext cx="1792678" cy="14174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7E0296-1FC9-6444-85FC-6AAF98121C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119" r="46849" b="8612"/>
          <a:stretch/>
        </p:blipFill>
        <p:spPr>
          <a:xfrm>
            <a:off x="6861028" y="2363173"/>
            <a:ext cx="2063625" cy="156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24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BC55B-883F-A342-8AD4-2D506C2B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1604B-F3CB-C544-AD33-15C196E0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D3874A-5455-DD40-A419-A04D45742C5C}"/>
              </a:ext>
            </a:extLst>
          </p:cNvPr>
          <p:cNvSpPr txBox="1"/>
          <p:nvPr/>
        </p:nvSpPr>
        <p:spPr>
          <a:xfrm>
            <a:off x="0" y="0"/>
            <a:ext cx="1728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err="1">
                <a:solidFill>
                  <a:schemeClr val="bg1"/>
                </a:solidFill>
              </a:rPr>
              <a:t>Prezado</a:t>
            </a:r>
            <a:r>
              <a:rPr lang="en-US" sz="1600" b="1" dirty="0">
                <a:solidFill>
                  <a:schemeClr val="bg1"/>
                </a:solidFill>
              </a:rPr>
              <a:t>; 13Nov19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35B0C-E594-8147-8E90-C1919E8293D6}"/>
              </a:ext>
            </a:extLst>
          </p:cNvPr>
          <p:cNvSpPr txBox="1"/>
          <p:nvPr/>
        </p:nvSpPr>
        <p:spPr>
          <a:xfrm>
            <a:off x="554967" y="736844"/>
            <a:ext cx="8034066" cy="431656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i="1" u="sng" dirty="0">
                <a:solidFill>
                  <a:schemeClr val="bg1"/>
                </a:solidFill>
              </a:rPr>
              <a:t>Worked example: micro beams</a:t>
            </a: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Conventional regime	: &gt; 1 cm diameter; </a:t>
            </a:r>
            <a:r>
              <a:rPr lang="en-US" b="1" dirty="0" err="1">
                <a:solidFill>
                  <a:schemeClr val="bg1"/>
                </a:solidFill>
              </a:rPr>
              <a:t>homogeous</a:t>
            </a:r>
            <a:endParaRPr lang="en-US" b="1" dirty="0">
              <a:solidFill>
                <a:schemeClr val="bg1"/>
              </a:solidFill>
            </a:endParaRPr>
          </a:p>
          <a:p>
            <a:pPr marL="314325">
              <a:tabLst>
                <a:tab pos="2043113" algn="l"/>
              </a:tabLst>
            </a:pPr>
            <a:r>
              <a:rPr lang="en-US" b="1" dirty="0">
                <a:solidFill>
                  <a:schemeClr val="bg1"/>
                </a:solidFill>
              </a:rPr>
              <a:t>Microbeam regime	: &lt; 1 mm diameter; no dose between ‘</a:t>
            </a:r>
            <a:r>
              <a:rPr lang="en-US" b="1" dirty="0" err="1">
                <a:solidFill>
                  <a:schemeClr val="bg1"/>
                </a:solidFill>
              </a:rPr>
              <a:t>doselets</a:t>
            </a:r>
            <a:r>
              <a:rPr lang="en-US" b="1" dirty="0">
                <a:solidFill>
                  <a:schemeClr val="bg1"/>
                </a:solidFill>
              </a:rPr>
              <a:t>’</a:t>
            </a: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>
              <a:lnSpc>
                <a:spcPct val="150000"/>
              </a:lnSpc>
            </a:pPr>
            <a:endParaRPr lang="en-US" sz="900" b="1" dirty="0">
              <a:solidFill>
                <a:schemeClr val="bg1"/>
              </a:solidFill>
            </a:endParaRP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Remarkable increase of normal rat brain resistance.</a:t>
            </a:r>
          </a:p>
          <a:p>
            <a:pPr marL="314325"/>
            <a:r>
              <a:rPr lang="en-US" b="1" dirty="0">
                <a:solidFill>
                  <a:schemeClr val="bg1">
                    <a:lumMod val="75000"/>
                  </a:schemeClr>
                </a:solidFill>
              </a:rPr>
              <a:t>   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[</a:t>
            </a:r>
            <a:r>
              <a:rPr lang="en-US" sz="1400" b="1" dirty="0" err="1">
                <a:solidFill>
                  <a:schemeClr val="bg1">
                    <a:lumMod val="75000"/>
                  </a:schemeClr>
                </a:solidFill>
              </a:rPr>
              <a:t>Dilmanian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 et al. 2006, </a:t>
            </a:r>
            <a:r>
              <a:rPr lang="en-US" sz="1400" b="1" dirty="0" err="1">
                <a:solidFill>
                  <a:schemeClr val="bg1">
                    <a:lumMod val="75000"/>
                  </a:schemeClr>
                </a:solidFill>
              </a:rPr>
              <a:t>Prezado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 et al., Rad. Research 2015]</a:t>
            </a:r>
          </a:p>
          <a:p>
            <a:pPr marL="314325"/>
            <a:r>
              <a:rPr lang="en-US" sz="2000" b="1" i="1" dirty="0">
                <a:solidFill>
                  <a:srgbClr val="FFC000"/>
                </a:solidFill>
              </a:rPr>
              <a:t>Dose escalation in the </a:t>
            </a:r>
            <a:r>
              <a:rPr lang="en-US" sz="2000" b="1" i="1" dirty="0" err="1">
                <a:solidFill>
                  <a:srgbClr val="FFC000"/>
                </a:solidFill>
              </a:rPr>
              <a:t>tumour</a:t>
            </a:r>
            <a:r>
              <a:rPr lang="en-US" sz="2000" b="1" i="1" dirty="0">
                <a:solidFill>
                  <a:srgbClr val="FFC000"/>
                </a:solidFill>
              </a:rPr>
              <a:t> possible – larger tumor control prob.</a:t>
            </a:r>
            <a:endParaRPr lang="en-US" sz="1100" b="1" i="1" dirty="0">
              <a:solidFill>
                <a:srgbClr val="FFC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8A5AD94-0C1A-F64D-A1F4-54DB05D1E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758" y="1991140"/>
            <a:ext cx="4468484" cy="20583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6243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al 20">
            <a:extLst>
              <a:ext uri="{FF2B5EF4-FFF2-40B4-BE49-F238E27FC236}">
                <a16:creationId xmlns:a16="http://schemas.microsoft.com/office/drawing/2014/main" id="{1D52EE59-AFA8-5C41-AE3C-48FF683703C2}"/>
              </a:ext>
            </a:extLst>
          </p:cNvPr>
          <p:cNvSpPr/>
          <p:nvPr/>
        </p:nvSpPr>
        <p:spPr>
          <a:xfrm>
            <a:off x="2676182" y="661016"/>
            <a:ext cx="3791635" cy="3800250"/>
          </a:xfrm>
          <a:prstGeom prst="ellipse">
            <a:avLst/>
          </a:prstGeom>
          <a:gradFill flip="none" rotWithShape="1">
            <a:gsLst>
              <a:gs pos="0">
                <a:srgbClr val="002060"/>
              </a:gs>
              <a:gs pos="35000">
                <a:srgbClr val="002060"/>
              </a:gs>
              <a:gs pos="100000">
                <a:srgbClr val="C00000"/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F9A4DE4-B614-1440-9FCB-2B5F09D9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Radiobiology in new regimens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8F02B-E14B-D644-B6F0-3E53C5557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17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DB95CA-7AC6-F346-9335-CE4DF81E22C0}"/>
              </a:ext>
            </a:extLst>
          </p:cNvPr>
          <p:cNvSpPr txBox="1"/>
          <p:nvPr/>
        </p:nvSpPr>
        <p:spPr>
          <a:xfrm>
            <a:off x="3138488" y="1125522"/>
            <a:ext cx="2898999" cy="284693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50A"/>
                </a:solidFill>
              </a:rPr>
              <a:t>The ideally </a:t>
            </a:r>
            <a:br>
              <a:rPr lang="en-US" sz="24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FFF50A"/>
                </a:solidFill>
              </a:rPr>
              <a:t>flexible beam facility</a:t>
            </a:r>
            <a:br>
              <a:rPr lang="en-US" sz="24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FFF50A"/>
                </a:solidFill>
              </a:rPr>
              <a:t>can deliver it all!</a:t>
            </a:r>
          </a:p>
          <a:p>
            <a:pPr algn="ctr"/>
            <a:br>
              <a:rPr lang="en-US" sz="1100" b="1" dirty="0">
                <a:solidFill>
                  <a:srgbClr val="FFF50A"/>
                </a:solidFill>
              </a:rPr>
            </a:br>
            <a:r>
              <a:rPr lang="en-US" sz="2400" b="1" dirty="0">
                <a:solidFill>
                  <a:srgbClr val="00FF00"/>
                </a:solidFill>
                <a:sym typeface="Symbol" panose="05050102010706020507" pitchFamily="18" charset="2"/>
              </a:rPr>
              <a:t> </a:t>
            </a:r>
            <a:r>
              <a:rPr lang="en-US" sz="2400" b="1" dirty="0">
                <a:solidFill>
                  <a:srgbClr val="00FF00"/>
                </a:solidFill>
              </a:rPr>
              <a:t>substantial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opportunity for a 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step-change in </a:t>
            </a:r>
            <a:br>
              <a:rPr lang="en-US" sz="2400" b="1" dirty="0">
                <a:solidFill>
                  <a:srgbClr val="00FF00"/>
                </a:solidFill>
              </a:rPr>
            </a:br>
            <a:r>
              <a:rPr lang="en-US" sz="2400" b="1" dirty="0">
                <a:solidFill>
                  <a:srgbClr val="00FF00"/>
                </a:solidFill>
              </a:rPr>
              <a:t>understanding!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3016C2-CE03-CB4B-B51C-8F27E61023FB}"/>
              </a:ext>
            </a:extLst>
          </p:cNvPr>
          <p:cNvSpPr/>
          <p:nvPr/>
        </p:nvSpPr>
        <p:spPr>
          <a:xfrm>
            <a:off x="2676182" y="669631"/>
            <a:ext cx="3791635" cy="3791635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4D7346-0E7C-5843-80F9-AA8A0A11D741}"/>
              </a:ext>
            </a:extLst>
          </p:cNvPr>
          <p:cNvSpPr txBox="1"/>
          <p:nvPr/>
        </p:nvSpPr>
        <p:spPr>
          <a:xfrm>
            <a:off x="2165925" y="897155"/>
            <a:ext cx="1071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rgbClr val="00FFFF"/>
                </a:solidFill>
              </a:rPr>
              <a:t>Time</a:t>
            </a:r>
          </a:p>
          <a:p>
            <a:pPr algn="r"/>
            <a:r>
              <a:rPr lang="en-US" b="1" dirty="0">
                <a:solidFill>
                  <a:srgbClr val="00FFFF"/>
                </a:solidFill>
              </a:rPr>
              <a:t>domain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51A9AC-AA27-0E4F-9C40-16C1D0C85DCF}"/>
              </a:ext>
            </a:extLst>
          </p:cNvPr>
          <p:cNvSpPr txBox="1"/>
          <p:nvPr/>
        </p:nvSpPr>
        <p:spPr>
          <a:xfrm>
            <a:off x="5914539" y="859408"/>
            <a:ext cx="1071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Space</a:t>
            </a:r>
          </a:p>
          <a:p>
            <a:r>
              <a:rPr lang="en-US" b="1" dirty="0">
                <a:solidFill>
                  <a:srgbClr val="00FFFF"/>
                </a:solidFill>
              </a:rPr>
              <a:t>   domain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5F6B55-5088-5348-919E-37C1444621D7}"/>
              </a:ext>
            </a:extLst>
          </p:cNvPr>
          <p:cNvSpPr txBox="1"/>
          <p:nvPr/>
        </p:nvSpPr>
        <p:spPr>
          <a:xfrm>
            <a:off x="2072102" y="3306433"/>
            <a:ext cx="8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Energy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1E0E6A-13C3-BE4E-98FB-740FD010EA81}"/>
              </a:ext>
            </a:extLst>
          </p:cNvPr>
          <p:cNvSpPr txBox="1"/>
          <p:nvPr/>
        </p:nvSpPr>
        <p:spPr>
          <a:xfrm>
            <a:off x="6149035" y="3168604"/>
            <a:ext cx="873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FFFF"/>
                </a:solidFill>
              </a:rPr>
              <a:t>    Ion</a:t>
            </a:r>
          </a:p>
          <a:p>
            <a:r>
              <a:rPr lang="en-US" b="1" dirty="0">
                <a:solidFill>
                  <a:srgbClr val="00FFFF"/>
                </a:solidFill>
              </a:rPr>
              <a:t>species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9DF4EF-86FB-604E-A58F-371B17C64760}"/>
              </a:ext>
            </a:extLst>
          </p:cNvPr>
          <p:cNvSpPr txBox="1"/>
          <p:nvPr/>
        </p:nvSpPr>
        <p:spPr>
          <a:xfrm>
            <a:off x="2865370" y="4476755"/>
            <a:ext cx="3611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FFFF"/>
                </a:solidFill>
              </a:rPr>
              <a:t>In combination</a:t>
            </a:r>
            <a:br>
              <a:rPr lang="en-US" b="1" dirty="0">
                <a:solidFill>
                  <a:srgbClr val="00FFFF"/>
                </a:solidFill>
              </a:rPr>
            </a:br>
            <a:r>
              <a:rPr lang="en-US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and with chemo/</a:t>
            </a:r>
            <a:r>
              <a:rPr lang="en-US" b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immuno</a:t>
            </a:r>
            <a:r>
              <a:rPr lang="en-US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Therapies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A51EB21-F86F-DCE1-3DC9-8C58FE27D6BF}"/>
              </a:ext>
            </a:extLst>
          </p:cNvPr>
          <p:cNvSpPr txBox="1"/>
          <p:nvPr/>
        </p:nvSpPr>
        <p:spPr>
          <a:xfrm rot="18900000">
            <a:off x="5869528" y="3218403"/>
            <a:ext cx="3633623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Multidisciplinary approach essential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44FAA96-6999-FD38-91F7-842185893E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630" y="669631"/>
            <a:ext cx="1120377" cy="138782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51498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9" grpId="0"/>
      <p:bldP spid="4" grpId="0" animBg="1"/>
      <p:bldP spid="10" grpId="0"/>
      <p:bldP spid="11" grpId="0"/>
      <p:bldP spid="14" grpId="0"/>
      <p:bldP spid="15" grpId="0"/>
      <p:bldP spid="20" grpId="0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B1328-EB6F-374B-A850-27AD054E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18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E8D7B6-DA15-75D0-E586-CFD1A31F32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9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FC272-BDAE-8040-B497-08C26B768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i="1" u="sng" dirty="0">
                <a:solidFill>
                  <a:schemeClr val="bg1">
                    <a:lumMod val="75000"/>
                  </a:schemeClr>
                </a:solidFill>
              </a:rPr>
              <a:t>A novel, hybrid, approach:</a:t>
            </a:r>
          </a:p>
          <a:p>
            <a:pPr lvl="3"/>
            <a:endParaRPr lang="en-US" dirty="0"/>
          </a:p>
          <a:p>
            <a:pPr indent="-206375"/>
            <a:r>
              <a:rPr lang="en-US" dirty="0"/>
              <a:t>Laser-driven, high-flux proton/ion source</a:t>
            </a:r>
          </a:p>
          <a:p>
            <a:pPr lvl="1" indent="-206375"/>
            <a:r>
              <a:rPr lang="en-US" dirty="0"/>
              <a:t>Overcome instantaneous dose-rate limitation</a:t>
            </a:r>
          </a:p>
          <a:p>
            <a:pPr lvl="2" indent="-206375"/>
            <a:r>
              <a:rPr lang="en-US" dirty="0"/>
              <a:t>Capture at &gt;10 MeV</a:t>
            </a:r>
          </a:p>
          <a:p>
            <a:pPr lvl="1" indent="-206375"/>
            <a:r>
              <a:rPr lang="en-US" dirty="0"/>
              <a:t>Delivers protons or ions in very short pulses</a:t>
            </a:r>
          </a:p>
          <a:p>
            <a:pPr lvl="2" indent="-206375"/>
            <a:r>
              <a:rPr lang="en-US" dirty="0"/>
              <a:t>Bunches as short as 10—40 ns</a:t>
            </a:r>
          </a:p>
          <a:p>
            <a:pPr lvl="1" indent="-206375"/>
            <a:r>
              <a:rPr lang="en-US" dirty="0"/>
              <a:t>Triggerable; arbitrary pulse structure</a:t>
            </a:r>
          </a:p>
          <a:p>
            <a:pPr indent="-206375"/>
            <a:endParaRPr lang="en-US" dirty="0"/>
          </a:p>
          <a:p>
            <a:pPr indent="-206375"/>
            <a:r>
              <a:rPr lang="en-US" dirty="0"/>
              <a:t>Novel “electron-plasma-lens” capture &amp; focusing</a:t>
            </a:r>
          </a:p>
          <a:p>
            <a:pPr lvl="1" indent="-206375"/>
            <a:r>
              <a:rPr lang="en-US" dirty="0"/>
              <a:t>Strong focusing (short focal length) without the use of high-field solenoid</a:t>
            </a:r>
          </a:p>
          <a:p>
            <a:pPr indent="-206375"/>
            <a:endParaRPr lang="en-US" dirty="0"/>
          </a:p>
          <a:p>
            <a:pPr indent="-206375"/>
            <a:r>
              <a:rPr lang="en-US" dirty="0"/>
              <a:t>Fast, flexible, fixed-field post acceleration</a:t>
            </a:r>
          </a:p>
          <a:p>
            <a:pPr lvl="1" indent="-206375"/>
            <a:r>
              <a:rPr lang="en-US" dirty="0"/>
              <a:t>Variable energy</a:t>
            </a:r>
          </a:p>
          <a:p>
            <a:pPr lvl="2" indent="-206375"/>
            <a:r>
              <a:rPr lang="en-US" dirty="0"/>
              <a:t>Protons: 	15—127 MeV</a:t>
            </a:r>
          </a:p>
          <a:p>
            <a:pPr lvl="2" indent="-206375"/>
            <a:r>
              <a:rPr lang="en-US" dirty="0"/>
              <a:t>Ions: 		5—34 MeV/u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50DE2-204A-FF44-9AF5-B87F147A5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19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D9F992F-1BE0-7C40-B7C2-84B8D8CC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</p:spPr>
        <p:txBody>
          <a:bodyPr>
            <a:normAutofit/>
          </a:bodyPr>
          <a:lstStyle/>
          <a:p>
            <a:r>
              <a:rPr lang="en-US" sz="2800" dirty="0"/>
              <a:t>Laser-hybrid Accelerator for Radiobiological Applications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6799F4-CB55-D747-BEE3-4A6E534461B7}"/>
              </a:ext>
            </a:extLst>
          </p:cNvPr>
          <p:cNvSpPr txBox="1"/>
          <p:nvPr/>
        </p:nvSpPr>
        <p:spPr>
          <a:xfrm rot="16200000">
            <a:off x="6992450" y="2128941"/>
            <a:ext cx="40414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 dirty="0">
                <a:solidFill>
                  <a:schemeClr val="bg1"/>
                </a:solidFill>
              </a:rPr>
              <a:t>Front. Phys., 29 September 2020;  DOI: 10.3389/fphy.2020.567738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ABDC67-58F5-BAF5-5621-EB31FE136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1406" y="482480"/>
            <a:ext cx="948424" cy="3196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C09814-F288-0054-A6B9-6E8502529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5521" y="4231396"/>
            <a:ext cx="5509384" cy="86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10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A9858B1-F925-EC6E-A573-F2F7CECD2A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8" t="4768" r="745" b="8867"/>
          <a:stretch/>
        </p:blipFill>
        <p:spPr>
          <a:xfrm>
            <a:off x="0" y="0"/>
            <a:ext cx="9144000" cy="4537166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1B916E6-004A-D7E0-4FB6-FA38B69173A5}"/>
              </a:ext>
            </a:extLst>
          </p:cNvPr>
          <p:cNvSpPr txBox="1">
            <a:spLocks/>
          </p:cNvSpPr>
          <p:nvPr/>
        </p:nvSpPr>
        <p:spPr>
          <a:xfrm>
            <a:off x="143691" y="4564027"/>
            <a:ext cx="8852263" cy="5236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Arial"/>
              <a:buNone/>
            </a:pPr>
            <a:r>
              <a:rPr lang="en-US" i="1" dirty="0">
                <a:solidFill>
                  <a:schemeClr val="bg1">
                    <a:lumMod val="65000"/>
                  </a:schemeClr>
                </a:solidFill>
              </a:rPr>
              <a:t>	</a:t>
            </a:r>
            <a:r>
              <a:rPr lang="en-US" i="1" dirty="0">
                <a:sym typeface="Symbol" panose="05050102010706020507" pitchFamily="18" charset="2"/>
              </a:rPr>
              <a:t>  </a:t>
            </a:r>
            <a:r>
              <a:rPr lang="en-US" i="1" dirty="0"/>
              <a:t>compact, uniquely flexible  facility</a:t>
            </a:r>
            <a:endParaRPr lang="en-US" sz="2200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6CCDD7-CECE-945F-0DF3-CE7EE0560E88}"/>
              </a:ext>
            </a:extLst>
          </p:cNvPr>
          <p:cNvSpPr txBox="1"/>
          <p:nvPr/>
        </p:nvSpPr>
        <p:spPr>
          <a:xfrm>
            <a:off x="3377264" y="1529501"/>
            <a:ext cx="74732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b="1" dirty="0"/>
              <a:t>N. Bliss (DL)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D6C0AF-4DE4-88F1-DF7F-9A8839E61005}"/>
              </a:ext>
            </a:extLst>
          </p:cNvPr>
          <p:cNvSpPr txBox="1"/>
          <p:nvPr/>
        </p:nvSpPr>
        <p:spPr>
          <a:xfrm>
            <a:off x="8699886" y="4204249"/>
            <a:ext cx="45717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dirty="0"/>
              <a:t>Draft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E7E71CA-8899-985B-B51F-7301B2EDD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2766" y="4564027"/>
            <a:ext cx="1711234" cy="5766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2F714EF-AA87-13C3-58AF-A8D2D502BE6D}"/>
              </a:ext>
            </a:extLst>
          </p:cNvPr>
          <p:cNvSpPr txBox="1"/>
          <p:nvPr/>
        </p:nvSpPr>
        <p:spPr>
          <a:xfrm>
            <a:off x="308452" y="4190600"/>
            <a:ext cx="3922615" cy="25391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050" b="1" dirty="0"/>
              <a:t>Front. Phys., 29 September 2020;  DOI: 10.3389/fphy.2020.567738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D82C42-6DDC-264F-042E-E66E4F129721}"/>
              </a:ext>
            </a:extLst>
          </p:cNvPr>
          <p:cNvSpPr txBox="1"/>
          <p:nvPr/>
        </p:nvSpPr>
        <p:spPr>
          <a:xfrm>
            <a:off x="5342293" y="4078515"/>
            <a:ext cx="1090748" cy="30777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400" b="1" dirty="0"/>
              <a:t>N. Bliss et al</a:t>
            </a:r>
          </a:p>
        </p:txBody>
      </p:sp>
    </p:spTree>
    <p:extLst>
      <p:ext uri="{BB962C8B-B14F-4D97-AF65-F5344CB8AC3E}">
        <p14:creationId xmlns:p14="http://schemas.microsoft.com/office/powerpoint/2010/main" val="139191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C4710-B279-A24B-9BA8-555B10363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Our vision and our ambition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FE3C7-1AE7-7F45-B3BC-8DDE6C3A1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1600"/>
            <a:ext cx="9144000" cy="3771899"/>
          </a:xfrm>
        </p:spPr>
        <p:txBody>
          <a:bodyPr>
            <a:noAutofit/>
          </a:bodyPr>
          <a:lstStyle/>
          <a:p>
            <a:pPr marL="7938" indent="0">
              <a:buNone/>
            </a:pPr>
            <a:r>
              <a:rPr lang="en-US" sz="2400" i="1" dirty="0" err="1"/>
              <a:t>LhARA</a:t>
            </a:r>
            <a:r>
              <a:rPr lang="en-US" sz="2400" i="1" dirty="0"/>
              <a:t> will be a uniquely-flexible, novel system that will:</a:t>
            </a:r>
          </a:p>
          <a:p>
            <a:pPr marL="317500" indent="-231775"/>
            <a:r>
              <a:rPr lang="en-US" sz="2400" i="1" dirty="0"/>
              <a:t>Deliver a systematic and definitive radiobiology </a:t>
            </a:r>
            <a:r>
              <a:rPr lang="en-US" sz="2400" i="1" dirty="0" err="1"/>
              <a:t>programme</a:t>
            </a:r>
            <a:endParaRPr lang="en-US" sz="2400" i="1" dirty="0"/>
          </a:p>
          <a:p>
            <a:pPr marL="317500" indent="-231775"/>
            <a:r>
              <a:rPr lang="en-US" sz="2400" i="1" dirty="0"/>
              <a:t>Prove the feasibility of the laser-driven hybrid-accelerator approach</a:t>
            </a:r>
          </a:p>
          <a:p>
            <a:pPr marL="317500" indent="-231775"/>
            <a:r>
              <a:rPr lang="en-US" sz="2400" i="1" dirty="0"/>
              <a:t>Lay the technological foundations for the transformation of PBT</a:t>
            </a:r>
          </a:p>
          <a:p>
            <a:pPr marL="582613" lvl="1" indent="-239713"/>
            <a:r>
              <a:rPr lang="en-US" sz="2000" dirty="0">
                <a:solidFill>
                  <a:schemeClr val="bg1">
                    <a:lumMod val="75000"/>
                  </a:schemeClr>
                </a:solidFill>
              </a:rPr>
              <a:t>automated, patient-specific: implies online imaging &amp; fast feedback and control</a:t>
            </a:r>
          </a:p>
          <a:p>
            <a:pPr lvl="4"/>
            <a:endParaRPr lang="en-US" sz="1050" dirty="0"/>
          </a:p>
          <a:p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227EED-F51D-3F47-8F3C-638F367A2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17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LhARA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Laser-hybrid Accelerator for Radiobiological Applications (</a:t>
            </a:r>
            <a:r>
              <a:rPr lang="en-US" dirty="0" err="1"/>
              <a:t>LhARA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4863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92235-149A-8D41-A753-4976DFE01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Sheath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8152-82E0-6440-94F2-F4B32C6AD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457" y="563098"/>
            <a:ext cx="5923048" cy="458040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Laser incident on foil target:</a:t>
            </a:r>
          </a:p>
          <a:p>
            <a:pPr lvl="1"/>
            <a:r>
              <a:rPr lang="en-US" dirty="0"/>
              <a:t>Drives electrons from material</a:t>
            </a:r>
          </a:p>
          <a:p>
            <a:pPr lvl="1"/>
            <a:r>
              <a:rPr lang="en-US" dirty="0"/>
              <a:t>Creates enormous electric field</a:t>
            </a:r>
          </a:p>
          <a:p>
            <a:endParaRPr lang="en-US" dirty="0"/>
          </a:p>
          <a:p>
            <a:r>
              <a:rPr lang="en-US" dirty="0"/>
              <a:t>Field accelerates protons/ions</a:t>
            </a:r>
          </a:p>
          <a:p>
            <a:pPr lvl="1"/>
            <a:r>
              <a:rPr lang="en-US" dirty="0"/>
              <a:t>Dependent on nature of target</a:t>
            </a:r>
          </a:p>
          <a:p>
            <a:endParaRPr lang="en-US" dirty="0"/>
          </a:p>
          <a:p>
            <a:r>
              <a:rPr lang="en-US" dirty="0"/>
              <a:t>Active development:</a:t>
            </a:r>
          </a:p>
          <a:p>
            <a:pPr lvl="1"/>
            <a:r>
              <a:rPr lang="en-US" dirty="0"/>
              <a:t>Laser: power and rep. rate</a:t>
            </a:r>
          </a:p>
          <a:p>
            <a:pPr lvl="1"/>
            <a:r>
              <a:rPr lang="en-US" dirty="0"/>
              <a:t>Target material, transport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2CE18-1A9A-FB49-969C-D8C02DE92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3EE327-8635-2948-AC8E-817BB6257C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41" y="225001"/>
            <a:ext cx="2951462" cy="240376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6F7733-B880-0F42-AD97-2F0B166EC0A6}"/>
              </a:ext>
            </a:extLst>
          </p:cNvPr>
          <p:cNvSpPr txBox="1"/>
          <p:nvPr/>
        </p:nvSpPr>
        <p:spPr>
          <a:xfrm>
            <a:off x="42537" y="2622466"/>
            <a:ext cx="30904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Schwoerer</a:t>
            </a: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H. et al., 2006; Nature, 439(7075).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1F8849-721F-3540-B4B6-754236704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41" y="2937404"/>
            <a:ext cx="2944042" cy="2118689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075991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0E394-5C74-DEDE-43D5-AF139C954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Laser-driven beams for </a:t>
            </a:r>
            <a:r>
              <a:rPr lang="en-US" dirty="0" err="1"/>
              <a:t>rbio</a:t>
            </a:r>
            <a:r>
              <a:rPr lang="en-US" dirty="0"/>
              <a:t>: example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85DC7-5E2A-521E-34C1-9E13CF361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199706-3DEC-2B46-0E96-A01028CB2926}"/>
              </a:ext>
            </a:extLst>
          </p:cNvPr>
          <p:cNvSpPr txBox="1"/>
          <p:nvPr/>
        </p:nvSpPr>
        <p:spPr>
          <a:xfrm>
            <a:off x="-20035" y="830664"/>
            <a:ext cx="211468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10.1038/s41598-020-65775-7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4DF6E6-2782-4097-8EA2-428E3E5A02BB}"/>
              </a:ext>
            </a:extLst>
          </p:cNvPr>
          <p:cNvSpPr txBox="1">
            <a:spLocks/>
          </p:cNvSpPr>
          <p:nvPr/>
        </p:nvSpPr>
        <p:spPr>
          <a:xfrm>
            <a:off x="0" y="1112213"/>
            <a:ext cx="4814422" cy="4031287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Draco: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Petawatt laser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 = 13 J, </a:t>
            </a:r>
            <a:r>
              <a:rPr kumimoji="0" lang="el-GR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τ = 30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fs, 3 </a:t>
            </a:r>
            <a:r>
              <a:rPr kumimoji="0" lang="el-GR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μ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 FWHM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Beam line: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Target Normal Sheath Acceleration (TNSA)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Pulsed solenoid focusing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19.5T, 2 or 3 pulses/min.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S1, S2: 40 mm bore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Half angle acceptance 14</a:t>
            </a:r>
            <a:r>
              <a:rPr kumimoji="0" lang="en-US" sz="2400" b="1" i="0" u="none" strike="noStrike" kern="1200" cap="none" spc="0" normalizeH="0" baseline="3000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Measured transmission 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(18.6 MeV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50.6% (dual solenoid)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28.6% (single solenoid)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8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85FC8E-8B43-DCD2-E18E-8BA369082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157" y="584509"/>
            <a:ext cx="3231371" cy="285357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2D3361-4751-2191-C3D1-470223A77D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3831" y="2980579"/>
            <a:ext cx="3663156" cy="2089877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B59EFA6-7186-411C-5F60-B9F8E60F93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3666" y="4042575"/>
            <a:ext cx="2896309" cy="107536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E263C1F-EB8B-B267-D7CF-CBEDCDC560AC}"/>
              </a:ext>
            </a:extLst>
          </p:cNvPr>
          <p:cNvSpPr txBox="1"/>
          <p:nvPr/>
        </p:nvSpPr>
        <p:spPr>
          <a:xfrm>
            <a:off x="-20035" y="461332"/>
            <a:ext cx="1921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sng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Draco @ HZDR</a:t>
            </a:r>
          </a:p>
        </p:txBody>
      </p:sp>
    </p:spTree>
    <p:extLst>
      <p:ext uri="{BB962C8B-B14F-4D97-AF65-F5344CB8AC3E}">
        <p14:creationId xmlns:p14="http://schemas.microsoft.com/office/powerpoint/2010/main" val="201977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0E394-5C74-DEDE-43D5-AF139C954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Laser-driven beams for </a:t>
            </a:r>
            <a:r>
              <a:rPr lang="en-US" dirty="0" err="1"/>
              <a:t>rbio</a:t>
            </a:r>
            <a:r>
              <a:rPr lang="en-US" dirty="0"/>
              <a:t>: example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85DC7-5E2A-521E-34C1-9E13CF361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199706-3DEC-2B46-0E96-A01028CB2926}"/>
              </a:ext>
            </a:extLst>
          </p:cNvPr>
          <p:cNvSpPr txBox="1"/>
          <p:nvPr/>
        </p:nvSpPr>
        <p:spPr>
          <a:xfrm>
            <a:off x="-20035" y="826411"/>
            <a:ext cx="207781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 10.1038/s41598-022-05181-3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4DF6E6-2782-4097-8EA2-428E3E5A02BB}"/>
              </a:ext>
            </a:extLst>
          </p:cNvPr>
          <p:cNvSpPr txBox="1">
            <a:spLocks/>
          </p:cNvSpPr>
          <p:nvPr/>
        </p:nvSpPr>
        <p:spPr>
          <a:xfrm>
            <a:off x="0" y="1163249"/>
            <a:ext cx="4816305" cy="4031287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marR="0" lvl="0" indent="-180975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Berkeley Lab Laser Accelerator (BELLA):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Petawatt laser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 = 35 J, </a:t>
            </a:r>
            <a:r>
              <a:rPr kumimoji="0" lang="el-GR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τ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= 35 fs, 52 </a:t>
            </a:r>
            <a:r>
              <a:rPr kumimoji="0" lang="el-GR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μ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 FWHM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Beam line: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Target Normal Sheath Acceleration (TNSA)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Active plasma lens focusing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 mm diameter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gas filled capillary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33 mm length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13 mm behind the tape drive target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~0.2% transport efficiency for protons with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&gt; 1.5 MeV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8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AF22C4-0D01-5F86-BDAD-E2576F47F8FE}"/>
              </a:ext>
            </a:extLst>
          </p:cNvPr>
          <p:cNvSpPr txBox="1"/>
          <p:nvPr/>
        </p:nvSpPr>
        <p:spPr>
          <a:xfrm>
            <a:off x="0" y="475315"/>
            <a:ext cx="2223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sng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BELLA @ Berkeley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C2D7EE-456C-5C57-4387-C12B4A2395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62" y="670014"/>
            <a:ext cx="4341413" cy="259102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E22FF5F-5CCB-C1A9-0DDE-10B941724E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5562" y="3323314"/>
            <a:ext cx="4341414" cy="171348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559154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0E394-5C74-DEDE-43D5-AF139C954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Capture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85DC7-5E2A-521E-34C1-9E13CF361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3A47CF-7C86-2F36-08DB-0D5DC7D65CF3}"/>
              </a:ext>
            </a:extLst>
          </p:cNvPr>
          <p:cNvSpPr txBox="1"/>
          <p:nvPr/>
        </p:nvSpPr>
        <p:spPr>
          <a:xfrm>
            <a:off x="41295" y="96883"/>
            <a:ext cx="4068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8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Variety of initiatives; some key examples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CA39D3-55AB-A5A4-FE4F-EF538958CF5E}"/>
              </a:ext>
            </a:extLst>
          </p:cNvPr>
          <p:cNvSpPr txBox="1"/>
          <p:nvPr/>
        </p:nvSpPr>
        <p:spPr>
          <a:xfrm>
            <a:off x="0" y="475315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sng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PHELIX @ GSI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199706-3DEC-2B46-0E96-A01028CB2926}"/>
              </a:ext>
            </a:extLst>
          </p:cNvPr>
          <p:cNvSpPr txBox="1"/>
          <p:nvPr/>
        </p:nvSpPr>
        <p:spPr>
          <a:xfrm>
            <a:off x="0" y="796413"/>
            <a:ext cx="2350323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10.1063/1.3299391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10.1103/PhysRevSTAB.14.121301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10.1103/PhysRevSTAB.16.101302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10.1103/PhysRevSTAB.17.031302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NIMA 909 (2018) 173–176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32B9CD-7000-2BBB-A42E-914D456A7A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8" t="4043" r="2509" b="6159"/>
          <a:stretch/>
        </p:blipFill>
        <p:spPr>
          <a:xfrm>
            <a:off x="4882470" y="595327"/>
            <a:ext cx="4176469" cy="2151267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A3C1503-25FF-0AD1-EE36-D7CB6EDE0317}"/>
              </a:ext>
            </a:extLst>
          </p:cNvPr>
          <p:cNvSpPr/>
          <p:nvPr/>
        </p:nvSpPr>
        <p:spPr>
          <a:xfrm>
            <a:off x="4912241" y="604302"/>
            <a:ext cx="3245057" cy="2539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LIGHT – Laser Ion Generation, Handling and Transport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4DF6E6-2782-4097-8EA2-428E3E5A02BB}"/>
              </a:ext>
            </a:extLst>
          </p:cNvPr>
          <p:cNvSpPr txBox="1">
            <a:spLocks/>
          </p:cNvSpPr>
          <p:nvPr/>
        </p:nvSpPr>
        <p:spPr>
          <a:xfrm>
            <a:off x="0" y="1837306"/>
            <a:ext cx="4814422" cy="3306194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PHELIX: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Petawatt High-Energy Laser for Heavy Ion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EXperiments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8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 &lt; 25 J,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τ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= 500 fs, I &gt; 10</a:t>
            </a:r>
            <a:r>
              <a:rPr kumimoji="0" lang="en-US" sz="2400" b="1" i="0" u="none" strike="noStrike" kern="1200" cap="none" spc="0" normalizeH="0" baseline="3000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19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J/cm2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LIGHT: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Target Normal Sheath Acceleration (TNSA)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Ion beam is collimated by a pulsed high-field solenoid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Phase rotation in RF cavity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Final focus with a second pulsed high-field solenoid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1FB145B-6DBA-8071-C0A9-7518BB306D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2469" y="2778823"/>
            <a:ext cx="4176469" cy="171513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989DD9-1433-56EF-AC00-CEAB04FFD6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963"/>
          <a:stretch/>
        </p:blipFill>
        <p:spPr>
          <a:xfrm>
            <a:off x="6336568" y="4005130"/>
            <a:ext cx="1347663" cy="108608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47E8BA7-2E94-CE8A-9044-B9419A5AAE0D}"/>
              </a:ext>
            </a:extLst>
          </p:cNvPr>
          <p:cNvSpPr/>
          <p:nvPr/>
        </p:nvSpPr>
        <p:spPr>
          <a:xfrm>
            <a:off x="5001555" y="2525477"/>
            <a:ext cx="3963818" cy="21544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https://</a:t>
            </a:r>
            <a:r>
              <a:rPr kumimoji="0" lang="en-US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www.gsi.de</a:t>
            </a: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/work/</a:t>
            </a:r>
            <a:r>
              <a:rPr kumimoji="0" lang="en-US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forschung</a:t>
            </a: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/</a:t>
            </a:r>
            <a:r>
              <a:rPr kumimoji="0" lang="en-US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appamml</a:t>
            </a: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/</a:t>
            </a:r>
            <a:r>
              <a:rPr kumimoji="0" lang="en-US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plasmaphysikphelix</a:t>
            </a: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/</a:t>
            </a:r>
            <a:r>
              <a:rPr kumimoji="0" lang="en-US" sz="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experimente</a:t>
            </a: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/light</a:t>
            </a:r>
          </a:p>
        </p:txBody>
      </p:sp>
    </p:spTree>
    <p:extLst>
      <p:ext uri="{BB962C8B-B14F-4D97-AF65-F5344CB8AC3E}">
        <p14:creationId xmlns:p14="http://schemas.microsoft.com/office/powerpoint/2010/main" val="2110512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0E394-5C74-DEDE-43D5-AF139C954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Capture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85DC7-5E2A-521E-34C1-9E13CF361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3A47CF-7C86-2F36-08DB-0D5DC7D65CF3}"/>
              </a:ext>
            </a:extLst>
          </p:cNvPr>
          <p:cNvSpPr txBox="1"/>
          <p:nvPr/>
        </p:nvSpPr>
        <p:spPr>
          <a:xfrm>
            <a:off x="41295" y="96883"/>
            <a:ext cx="4068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8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Variety of initiatives; some key examples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199706-3DEC-2B46-0E96-A01028CB2926}"/>
              </a:ext>
            </a:extLst>
          </p:cNvPr>
          <p:cNvSpPr txBox="1"/>
          <p:nvPr/>
        </p:nvSpPr>
        <p:spPr>
          <a:xfrm>
            <a:off x="-20035" y="826411"/>
            <a:ext cx="2728632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10.1103/PhysRevAccelBeams.22.061302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DOI: 10.1103/PhysRevAccelBeams.23.121304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4DF6E6-2782-4097-8EA2-428E3E5A02BB}"/>
              </a:ext>
            </a:extLst>
          </p:cNvPr>
          <p:cNvSpPr txBox="1">
            <a:spLocks/>
          </p:cNvSpPr>
          <p:nvPr/>
        </p:nvSpPr>
        <p:spPr>
          <a:xfrm>
            <a:off x="0" y="1163249"/>
            <a:ext cx="4814422" cy="4031287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b="1" kern="1200">
                <a:solidFill>
                  <a:srgbClr val="FF8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b="1" kern="1200">
                <a:solidFill>
                  <a:srgbClr val="00FF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b="1" kern="1200">
                <a:solidFill>
                  <a:srgbClr val="00FFFF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b="1" kern="1200">
                <a:solidFill>
                  <a:srgbClr val="FF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Compact Laser Plasma Accelerator (CLAPA):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Petawatt laser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 = 1.3 J, </a:t>
            </a:r>
            <a:r>
              <a:rPr kumimoji="0" lang="el-GR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τ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= 30 fs, 5 </a:t>
            </a:r>
            <a:r>
              <a:rPr kumimoji="0" lang="el-GR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μ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 FWHM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Beam line: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Target Normal Sheath Acceleration (TNSA)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Quadrupole triplet focusing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FF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8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Measured transmission: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88% transmission through triplet</a:t>
            </a:r>
          </a:p>
          <a:p>
            <a:pPr marL="1143000" marR="0" lvl="2" indent="-2286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±50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mrad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collection angle @ 5 MeV	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–"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8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AF22C4-0D01-5F86-BDAD-E2576F47F8FE}"/>
              </a:ext>
            </a:extLst>
          </p:cNvPr>
          <p:cNvSpPr txBox="1"/>
          <p:nvPr/>
        </p:nvSpPr>
        <p:spPr>
          <a:xfrm>
            <a:off x="0" y="475315"/>
            <a:ext cx="3099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sng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CLAPA @ Peking University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773747-885A-3C0B-B5E5-505539C5E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241" y="3558611"/>
            <a:ext cx="2526286" cy="660885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DC8F4-A910-AEBE-1E1C-5D57A6BEC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5272" y="563098"/>
            <a:ext cx="4486497" cy="221837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F224D1-19ED-295D-43EC-1EDD09820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8820" y="2846134"/>
            <a:ext cx="2819400" cy="2019300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1624540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507E-96D1-4448-93B8-1D6F96792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ELIMAIA-ELIMED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612B3-B525-4F4D-850B-BD0837E2E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49053"/>
            <a:ext cx="4776145" cy="19355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>
                    <a:lumMod val="50000"/>
                  </a:schemeClr>
                </a:solidFill>
              </a:rPr>
              <a:t>Extreme Light Infrastructure, Prague, Czech Republic:</a:t>
            </a:r>
          </a:p>
          <a:p>
            <a:pPr marL="0" indent="0">
              <a:buNone/>
            </a:pPr>
            <a:endParaRPr lang="en-US" sz="1400" dirty="0">
              <a:solidFill>
                <a:schemeClr val="bg1">
                  <a:lumMod val="50000"/>
                </a:schemeClr>
              </a:solidFill>
            </a:endParaRPr>
          </a:p>
          <a:p>
            <a:pPr marL="177800" indent="-177800"/>
            <a:r>
              <a:rPr lang="en-US" sz="1400" dirty="0"/>
              <a:t>ELI Multidisciplinary Applications of laser-Ion Acceleration (ELIMAIA)</a:t>
            </a:r>
          </a:p>
          <a:p>
            <a:pPr marL="403225" lvl="1" indent="-166688"/>
            <a:r>
              <a:rPr lang="en-US" sz="1200" dirty="0"/>
              <a:t>ELI </a:t>
            </a:r>
            <a:r>
              <a:rPr lang="en-US" sz="1200" dirty="0" err="1"/>
              <a:t>MEDical</a:t>
            </a:r>
            <a:r>
              <a:rPr lang="en-US" sz="1200" dirty="0"/>
              <a:t> and multidisciplinary applications (ELIMED)</a:t>
            </a:r>
          </a:p>
          <a:p>
            <a:pPr marL="623888" lvl="2" indent="-153988"/>
            <a:r>
              <a:rPr lang="en-US" sz="1100" dirty="0"/>
              <a:t>ELIMAIA section dedicated to ion focusing, selection, characterization, and irradiation</a:t>
            </a:r>
          </a:p>
          <a:p>
            <a:pPr marL="403225" lvl="1" indent="-166688"/>
            <a:r>
              <a:rPr lang="en-US" sz="1200" dirty="0"/>
              <a:t>Proton energies from 5 to 250 MeV transported to in-air section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881735-DC11-9D4F-B929-16AE1F7B1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C0DDA-8888-E64C-89FB-7DC4CB96D0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" y="19169"/>
            <a:ext cx="4686300" cy="26416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08C8AF7-F159-E040-A574-36618EC82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5842" y="1160456"/>
            <a:ext cx="4360622" cy="150031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8F80A5-4D43-4649-9DCB-2A914E81A7E6}"/>
              </a:ext>
            </a:extLst>
          </p:cNvPr>
          <p:cNvSpPr txBox="1"/>
          <p:nvPr/>
        </p:nvSpPr>
        <p:spPr>
          <a:xfrm>
            <a:off x="4633514" y="541285"/>
            <a:ext cx="44807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Quantum Beam Sci. 2018, 2, 8; doi:10.3390/qubs2020008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Frontiers in Phys. Med. Phys. &amp; </a:t>
            </a:r>
            <a:r>
              <a:rPr kumimoji="0" lang="en-US" sz="11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Imag</a:t>
            </a: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– </a:t>
            </a:r>
            <a:r>
              <a:rPr kumimoji="0" lang="en-US" sz="11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doi</a:t>
            </a: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10.3389/fphy.2020.564907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27A11E-0562-9F4E-8171-2DA7CFF144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842" y="2688444"/>
            <a:ext cx="4360622" cy="2177897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2282912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0FE1D-F73A-4546-823B-AE8A16AF7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950" dirty="0">
                <a:solidFill>
                  <a:srgbClr val="7030A0"/>
                </a:solidFill>
              </a:rPr>
              <a:t>Proposal for </a:t>
            </a:r>
            <a:r>
              <a:rPr lang="en-US" sz="1950" dirty="0" err="1">
                <a:solidFill>
                  <a:srgbClr val="7030A0"/>
                </a:solidFill>
              </a:rPr>
              <a:t>LhARA</a:t>
            </a:r>
            <a:r>
              <a:rPr lang="en-US" sz="1950" dirty="0">
                <a:solidFill>
                  <a:srgbClr val="7030A0"/>
                </a:solidFill>
              </a:rPr>
              <a:t> contributions to Preliminary Activity and ITRF Preconstruction Phase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76D828E-3058-7616-8FD5-AB3C16675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3663" y="1040259"/>
            <a:ext cx="2674195" cy="3253789"/>
          </a:xfrm>
          <a:ln>
            <a:solidFill>
              <a:srgbClr val="FF0000"/>
            </a:solidFill>
          </a:ln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dirty="0"/>
              <a:t>To serve ITRF: 2 + 3-year project</a:t>
            </a:r>
            <a:br>
              <a:rPr lang="en-US" dirty="0"/>
            </a:br>
            <a:r>
              <a:rPr lang="en-US" dirty="0"/>
              <a:t>       </a:t>
            </a:r>
            <a:r>
              <a:rPr lang="en-US" dirty="0">
                <a:solidFill>
                  <a:srgbClr val="00B050"/>
                </a:solidFill>
              </a:rPr>
              <a:t>in 6 work packages:</a:t>
            </a:r>
          </a:p>
          <a:p>
            <a:pPr marL="0" indent="0">
              <a:buNone/>
            </a:pPr>
            <a:endParaRPr lang="en-US" dirty="0">
              <a:solidFill>
                <a:srgbClr val="00B050"/>
              </a:solidFill>
            </a:endParaRPr>
          </a:p>
          <a:p>
            <a:pPr marL="167879" lvl="1" indent="-167879">
              <a:buFont typeface="+mj-lt"/>
              <a:buAutoNum type="arabicPeriod"/>
            </a:pPr>
            <a:r>
              <a:rPr lang="en-US" dirty="0"/>
              <a:t>Project Management</a:t>
            </a:r>
          </a:p>
          <a:p>
            <a:pPr marL="1196579" lvl="4" indent="-167879">
              <a:buFont typeface="+mj-lt"/>
              <a:buAutoNum type="arabicPeriod"/>
            </a:pPr>
            <a:endParaRPr lang="en-US" dirty="0"/>
          </a:p>
          <a:p>
            <a:pPr marL="167879" lvl="1" indent="-167879">
              <a:buFont typeface="+mj-lt"/>
              <a:buAutoNum type="arabicPeriod"/>
            </a:pPr>
            <a:r>
              <a:rPr lang="en-US" dirty="0"/>
              <a:t>Laser-driven proton and ion source</a:t>
            </a:r>
          </a:p>
          <a:p>
            <a:pPr marL="1196579" lvl="4" indent="-167879">
              <a:buFont typeface="+mj-lt"/>
              <a:buAutoNum type="arabicPeriod"/>
            </a:pPr>
            <a:endParaRPr lang="en-US" dirty="0"/>
          </a:p>
          <a:p>
            <a:pPr marL="167879" lvl="1" indent="-167879">
              <a:buFont typeface="+mj-lt"/>
              <a:buAutoNum type="arabicPeriod"/>
            </a:pPr>
            <a:r>
              <a:rPr lang="en-US" dirty="0"/>
              <a:t>Proton and ion capture</a:t>
            </a:r>
          </a:p>
          <a:p>
            <a:pPr marL="1196579" lvl="4" indent="-167879">
              <a:buFont typeface="+mj-lt"/>
              <a:buAutoNum type="arabicPeriod"/>
            </a:pPr>
            <a:endParaRPr lang="en-US" dirty="0"/>
          </a:p>
          <a:p>
            <a:pPr marL="167879" lvl="1" indent="-167879">
              <a:buFont typeface="+mj-lt"/>
              <a:buAutoNum type="arabicPeriod"/>
            </a:pPr>
            <a:r>
              <a:rPr lang="en-US" dirty="0"/>
              <a:t>Real-time dose-deposition profiling</a:t>
            </a:r>
          </a:p>
          <a:p>
            <a:pPr marL="1196579" lvl="4" indent="-167879">
              <a:buFont typeface="+mj-lt"/>
              <a:buAutoNum type="arabicPeriod"/>
            </a:pPr>
            <a:endParaRPr lang="en-US" dirty="0"/>
          </a:p>
          <a:p>
            <a:pPr marL="167879" lvl="1" indent="-167879">
              <a:buFont typeface="+mj-lt"/>
              <a:buAutoNum type="arabicPeriod"/>
            </a:pPr>
            <a:r>
              <a:rPr lang="en-US" dirty="0"/>
              <a:t>Novel, automated, end-station development</a:t>
            </a:r>
          </a:p>
          <a:p>
            <a:pPr marL="1196579" lvl="4" indent="-167879">
              <a:buFont typeface="+mj-lt"/>
              <a:buAutoNum type="arabicPeriod"/>
            </a:pPr>
            <a:endParaRPr lang="en-US" dirty="0"/>
          </a:p>
          <a:p>
            <a:pPr marL="167879" lvl="1" indent="-167879">
              <a:buFont typeface="+mj-lt"/>
              <a:buAutoNum type="arabicPeriod"/>
            </a:pPr>
            <a:r>
              <a:rPr lang="en-US" dirty="0"/>
              <a:t>Facility design and integration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D3CE40-7960-1C43-9D9E-B683CCB10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4" y="367544"/>
            <a:ext cx="3275276" cy="463493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75280A-5710-654E-9BB7-EE67545B7960}"/>
              </a:ext>
            </a:extLst>
          </p:cNvPr>
          <p:cNvSpPr txBox="1"/>
          <p:nvPr/>
        </p:nvSpPr>
        <p:spPr>
          <a:xfrm>
            <a:off x="3743664" y="438982"/>
            <a:ext cx="2394695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1" i="1" u="none" strike="noStrike" kern="1200" cap="none" spc="0" normalizeH="0" baseline="0" noProof="0" dirty="0" err="1">
                <a:ln>
                  <a:noFill/>
                </a:ln>
                <a:solidFill>
                  <a:srgbClr val="5DCEAF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Finalised</a:t>
            </a:r>
            <a:r>
              <a:rPr kumimoji="0" lang="en-US" sz="1350" b="1" i="1" u="none" strike="noStrike" kern="1200" cap="none" spc="0" normalizeH="0" baseline="0" noProof="0" dirty="0">
                <a:ln>
                  <a:noFill/>
                </a:ln>
                <a:solidFill>
                  <a:srgbClr val="5DCEAF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01Jun22: </a:t>
            </a:r>
            <a:r>
              <a:rPr kumimoji="0" lang="en-US" sz="1350" b="1" i="1" u="none" strike="noStrike" kern="1200" cap="none" spc="0" normalizeH="0" baseline="0" noProof="0" dirty="0">
                <a:ln>
                  <a:noFill/>
                </a:ln>
                <a:solidFill>
                  <a:srgbClr val="5DCEAF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CCAP-TN-10</a:t>
            </a:r>
            <a:endParaRPr kumimoji="0" lang="en-US" sz="1350" b="1" i="1" u="none" strike="noStrike" kern="1200" cap="none" spc="0" normalizeH="0" baseline="0" noProof="0" dirty="0">
              <a:ln>
                <a:noFill/>
              </a:ln>
              <a:solidFill>
                <a:srgbClr val="5DCEAF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391B9A8-B99D-ED26-52B1-20E03C0D66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123" y="849452"/>
            <a:ext cx="2985953" cy="422550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280F68E-4519-C786-04C7-CB66990DB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428AF43-ECB0-2D42-8C54-5AF8A4A6F92C}" type="slidenum">
              <a:rPr kumimoji="0" lang="en-US" sz="825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825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42C560-1655-F279-2AA6-197015C595C6}"/>
              </a:ext>
            </a:extLst>
          </p:cNvPr>
          <p:cNvSpPr txBox="1"/>
          <p:nvPr/>
        </p:nvSpPr>
        <p:spPr>
          <a:xfrm>
            <a:off x="328613" y="4722510"/>
            <a:ext cx="3328155" cy="41549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5DCEAF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Requested resources for 2-year preliminary phase;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5DCEAF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Identified need for further 3-year preconstruction phase</a:t>
            </a:r>
          </a:p>
        </p:txBody>
      </p:sp>
    </p:spTree>
    <p:extLst>
      <p:ext uri="{BB962C8B-B14F-4D97-AF65-F5344CB8AC3E}">
        <p14:creationId xmlns:p14="http://schemas.microsoft.com/office/powerpoint/2010/main" val="288258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6C9A-C796-D341-9CD5-4025380CF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LhARA</a:t>
            </a:r>
            <a:r>
              <a:rPr lang="en-US" dirty="0"/>
              <a:t> laser-driven proton/ion source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A784569-FF62-084C-BA86-67E2A50201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563098"/>
            <a:ext cx="9144000" cy="69464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Commercial laser:</a:t>
            </a:r>
          </a:p>
          <a:p>
            <a:pPr lvl="1"/>
            <a:r>
              <a:rPr lang="en-US" dirty="0"/>
              <a:t>Motivation: risk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A51FD-04E5-884F-9B72-668105107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" name="Image" descr="Image">
            <a:extLst>
              <a:ext uri="{FF2B5EF4-FFF2-40B4-BE49-F238E27FC236}">
                <a16:creationId xmlns:a16="http://schemas.microsoft.com/office/drawing/2014/main" id="{F444E2F0-BCFB-384C-BFC2-301F8A1E2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25" y="1288663"/>
            <a:ext cx="3072484" cy="2230624"/>
          </a:xfrm>
          <a:prstGeom prst="rect">
            <a:avLst/>
          </a:prstGeom>
          <a:ln w="9525">
            <a:solidFill>
              <a:srgbClr val="FF0000"/>
            </a:solidFill>
            <a:miter lim="4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55F475-102F-6643-87AA-18D9CB1834C0}"/>
              </a:ext>
            </a:extLst>
          </p:cNvPr>
          <p:cNvSpPr txBox="1"/>
          <p:nvPr/>
        </p:nvSpPr>
        <p:spPr>
          <a:xfrm>
            <a:off x="355630" y="3547222"/>
            <a:ext cx="3899209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Ti:Sapphire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commercial system &gt;150TW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Pulse ~35 fs at rep-rate of at least 10Hz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 least 500mJ laser energy - I</a:t>
            </a:r>
            <a:r>
              <a:rPr kumimoji="0" lang="en-US" sz="1600" b="1" i="0" u="none" strike="noStrike" kern="1200" cap="none" spc="0" normalizeH="0" baseline="-25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~ 10</a:t>
            </a:r>
            <a:r>
              <a:rPr kumimoji="0" lang="en-US" sz="1600" b="1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Wcm</a:t>
            </a:r>
            <a:r>
              <a:rPr kumimoji="0" lang="en-US" sz="1600" b="1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-2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ABC201-3381-BE4A-851D-99B0591FFF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6984" y="1284981"/>
            <a:ext cx="2393513" cy="171996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633CBF-6E65-C44E-BF78-1B99DA6226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9556" y="1782135"/>
            <a:ext cx="2709199" cy="26572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76C01-4BC0-9E4D-A9F8-CAA13A0EF2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3563" y="1178003"/>
            <a:ext cx="1535192" cy="57045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F71632A-D496-1048-B836-5F8BFE19CD59}"/>
              </a:ext>
            </a:extLst>
          </p:cNvPr>
          <p:cNvSpPr txBox="1"/>
          <p:nvPr/>
        </p:nvSpPr>
        <p:spPr>
          <a:xfrm>
            <a:off x="6410497" y="1267271"/>
            <a:ext cx="1099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HT Lau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Thesis, 2022</a:t>
            </a:r>
          </a:p>
        </p:txBody>
      </p:sp>
      <p:pic>
        <p:nvPicPr>
          <p:cNvPr id="13" name="Picture 1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46C4ED8-73CA-7A98-ACA6-0CE2BBC546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425807"/>
            <a:ext cx="2133485" cy="719237"/>
          </a:xfrm>
          <a:prstGeom prst="rect">
            <a:avLst/>
          </a:prstGeom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C11F36-EBBC-4008-A148-4A5680B110D8}"/>
              </a:ext>
            </a:extLst>
          </p:cNvPr>
          <p:cNvSpPr txBox="1"/>
          <p:nvPr/>
        </p:nvSpPr>
        <p:spPr>
          <a:xfrm>
            <a:off x="8224966" y="4567199"/>
            <a:ext cx="919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H.T. Lau</a:t>
            </a:r>
          </a:p>
        </p:txBody>
      </p:sp>
    </p:spTree>
    <p:extLst>
      <p:ext uri="{BB962C8B-B14F-4D97-AF65-F5344CB8AC3E}">
        <p14:creationId xmlns:p14="http://schemas.microsoft.com/office/powerpoint/2010/main" val="42875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5C417C1-75A5-0949-801C-8BA4A824650E}"/>
              </a:ext>
            </a:extLst>
          </p:cNvPr>
          <p:cNvSpPr/>
          <p:nvPr/>
        </p:nvSpPr>
        <p:spPr>
          <a:xfrm>
            <a:off x="6338023" y="443145"/>
            <a:ext cx="2666219" cy="456804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4C4BB65-6B0C-904D-A594-331F5F58C89E}"/>
              </a:ext>
            </a:extLst>
          </p:cNvPr>
          <p:cNvSpPr/>
          <p:nvPr/>
        </p:nvSpPr>
        <p:spPr>
          <a:xfrm>
            <a:off x="3238891" y="443146"/>
            <a:ext cx="2666219" cy="456804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A810A088-8960-DC40-B90F-490F8F8B4ED3}"/>
              </a:ext>
            </a:extLst>
          </p:cNvPr>
          <p:cNvSpPr/>
          <p:nvPr/>
        </p:nvSpPr>
        <p:spPr>
          <a:xfrm>
            <a:off x="52308" y="443146"/>
            <a:ext cx="3054003" cy="46255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D5E95BEF-9F61-3A41-82E9-ECDFA338DE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6045" r="51582" b="24859"/>
          <a:stretch/>
        </p:blipFill>
        <p:spPr>
          <a:xfrm>
            <a:off x="3869135" y="3204407"/>
            <a:ext cx="1263842" cy="14384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8C6906-CE3E-2A43-8916-C74B8A5FF6CA}"/>
              </a:ext>
            </a:extLst>
          </p:cNvPr>
          <p:cNvSpPr txBox="1"/>
          <p:nvPr/>
        </p:nvSpPr>
        <p:spPr>
          <a:xfrm>
            <a:off x="347541" y="-4237"/>
            <a:ext cx="8782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2-year Programme: Characterising Source and Benchmarking Simulations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689BBF-3607-814E-9F0A-394A9479E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74" y="1021928"/>
            <a:ext cx="2553131" cy="15301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7A95C3-19AD-254D-A1C9-B7CBB543D66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070"/>
          <a:stretch/>
        </p:blipFill>
        <p:spPr>
          <a:xfrm>
            <a:off x="347541" y="2798884"/>
            <a:ext cx="2151934" cy="18439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2B7ECA-3196-DA4C-A027-584D7B4AD995}"/>
              </a:ext>
            </a:extLst>
          </p:cNvPr>
          <p:cNvSpPr txBox="1"/>
          <p:nvPr/>
        </p:nvSpPr>
        <p:spPr>
          <a:xfrm>
            <a:off x="372479" y="2591134"/>
            <a:ext cx="198521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J.S Green </a:t>
            </a:r>
            <a:r>
              <a:rPr kumimoji="0" lang="en-US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al., 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NJP.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12 (2010) 085012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EDE399-C82E-9F4B-9656-780BC8900A9F}"/>
              </a:ext>
            </a:extLst>
          </p:cNvPr>
          <p:cNvSpPr txBox="1"/>
          <p:nvPr/>
        </p:nvSpPr>
        <p:spPr>
          <a:xfrm>
            <a:off x="139759" y="4642859"/>
            <a:ext cx="2954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R. Prasad </a:t>
            </a:r>
            <a:r>
              <a:rPr kumimoji="0" lang="en-US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al.,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Nucl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Instrum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Methods. 623.2 (2010): 712-715.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E446F2-5419-9B41-BAED-B11B6C8EFC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5914" y="1153963"/>
            <a:ext cx="990093" cy="114558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95134CA-E37B-9C46-A221-12D119CC2A61}"/>
              </a:ext>
            </a:extLst>
          </p:cNvPr>
          <p:cNvSpPr txBox="1"/>
          <p:nvPr/>
        </p:nvSpPr>
        <p:spPr>
          <a:xfrm>
            <a:off x="551553" y="664138"/>
            <a:ext cx="1806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Established Diagnostics…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(d؟) راسه &#10;0T-. ">
            <a:extLst>
              <a:ext uri="{FF2B5EF4-FFF2-40B4-BE49-F238E27FC236}">
                <a16:creationId xmlns:a16="http://schemas.microsoft.com/office/drawing/2014/main" id="{EEB64E83-7545-C147-B9EB-66B5BFF2D5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147" y="3774746"/>
            <a:ext cx="1793393" cy="112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05A708D-398E-9640-9326-0F2B7CD1EE11}"/>
              </a:ext>
            </a:extLst>
          </p:cNvPr>
          <p:cNvSpPr txBox="1"/>
          <p:nvPr/>
        </p:nvSpPr>
        <p:spPr>
          <a:xfrm>
            <a:off x="3309478" y="668007"/>
            <a:ext cx="24824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Established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Targetry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…moving toward Hz-level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targetry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7B9ADC8-C49C-6342-95A5-B2331F1D5116}"/>
              </a:ext>
            </a:extLst>
          </p:cNvPr>
          <p:cNvSpPr txBox="1"/>
          <p:nvPr/>
        </p:nvSpPr>
        <p:spPr>
          <a:xfrm>
            <a:off x="4003402" y="2295350"/>
            <a:ext cx="198521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Typical 9-target array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8C892B5-C779-7D4A-8636-04A3E6C10081}"/>
              </a:ext>
            </a:extLst>
          </p:cNvPr>
          <p:cNvSpPr txBox="1"/>
          <p:nvPr/>
        </p:nvSpPr>
        <p:spPr>
          <a:xfrm>
            <a:off x="3481843" y="4693080"/>
            <a:ext cx="23708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Tape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targetry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system (online in SCAPA 2022)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E793703-B6DA-4843-A458-2E3812C507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0984" y="1793162"/>
            <a:ext cx="2240538" cy="154860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346546E-EBB6-1F48-982B-12B3F1ABBE86}"/>
              </a:ext>
            </a:extLst>
          </p:cNvPr>
          <p:cNvSpPr txBox="1"/>
          <p:nvPr/>
        </p:nvSpPr>
        <p:spPr>
          <a:xfrm>
            <a:off x="6536075" y="628366"/>
            <a:ext cx="2511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….to build a systematic parameter space map of the source performance</a:t>
            </a:r>
          </a:p>
          <a:p>
            <a:pPr marL="128588" marR="0" lvl="0" indent="-128588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28588" marR="0" lvl="0" indent="-128588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Energy, Flux, Divergence across multiple ion species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Plus 24">
            <a:extLst>
              <a:ext uri="{FF2B5EF4-FFF2-40B4-BE49-F238E27FC236}">
                <a16:creationId xmlns:a16="http://schemas.microsoft.com/office/drawing/2014/main" id="{255BE154-7A07-CD4F-8666-6F04ACBBF595}"/>
              </a:ext>
            </a:extLst>
          </p:cNvPr>
          <p:cNvSpPr/>
          <p:nvPr/>
        </p:nvSpPr>
        <p:spPr>
          <a:xfrm>
            <a:off x="2698884" y="2160330"/>
            <a:ext cx="972083" cy="875657"/>
          </a:xfrm>
          <a:prstGeom prst="mathPlus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F2EFD330-9F34-6247-8FB9-702F3F9119AB}"/>
              </a:ext>
            </a:extLst>
          </p:cNvPr>
          <p:cNvSpPr/>
          <p:nvPr/>
        </p:nvSpPr>
        <p:spPr>
          <a:xfrm>
            <a:off x="5460120" y="2380733"/>
            <a:ext cx="877902" cy="434849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E2F6BE5-A10D-7E42-8208-13D2505FD7BB}"/>
              </a:ext>
            </a:extLst>
          </p:cNvPr>
          <p:cNvSpPr txBox="1"/>
          <p:nvPr/>
        </p:nvSpPr>
        <p:spPr>
          <a:xfrm>
            <a:off x="6720879" y="3289997"/>
            <a:ext cx="237081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..but also need to consider some other experimental contributions like temporal contrast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094437-A383-9607-7569-14DD6D824B02}"/>
              </a:ext>
            </a:extLst>
          </p:cNvPr>
          <p:cNvSpPr txBox="1"/>
          <p:nvPr/>
        </p:nvSpPr>
        <p:spPr>
          <a:xfrm>
            <a:off x="4983999" y="4877932"/>
            <a:ext cx="205537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E. </a:t>
            </a:r>
            <a:r>
              <a:rPr lang="en-US" sz="1100" b="1" dirty="0" err="1"/>
              <a:t>Boella</a:t>
            </a:r>
            <a:r>
              <a:rPr lang="en-US" sz="1100" b="1" dirty="0"/>
              <a:t>, N. Dover, R. Gray et al</a:t>
            </a:r>
          </a:p>
        </p:txBody>
      </p:sp>
    </p:spTree>
    <p:extLst>
      <p:ext uri="{BB962C8B-B14F-4D97-AF65-F5344CB8AC3E}">
        <p14:creationId xmlns:p14="http://schemas.microsoft.com/office/powerpoint/2010/main" val="8487477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AA60FE3-2EE9-E344-9C6A-7A8D959FBF8F}"/>
              </a:ext>
            </a:extLst>
          </p:cNvPr>
          <p:cNvSpPr/>
          <p:nvPr/>
        </p:nvSpPr>
        <p:spPr>
          <a:xfrm>
            <a:off x="2574349" y="500642"/>
            <a:ext cx="3433727" cy="44830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A91A5DEB-699E-AD42-94A8-3A9414822D29}"/>
              </a:ext>
            </a:extLst>
          </p:cNvPr>
          <p:cNvSpPr/>
          <p:nvPr/>
        </p:nvSpPr>
        <p:spPr>
          <a:xfrm>
            <a:off x="6171657" y="539687"/>
            <a:ext cx="2905510" cy="448301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ACC79ED-F9AE-6D47-BEE4-9A63FA666553}"/>
              </a:ext>
            </a:extLst>
          </p:cNvPr>
          <p:cNvSpPr/>
          <p:nvPr/>
        </p:nvSpPr>
        <p:spPr>
          <a:xfrm>
            <a:off x="169607" y="500641"/>
            <a:ext cx="2185261" cy="44830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1324B-5ABD-964A-86F4-EF185C17C175}"/>
              </a:ext>
            </a:extLst>
          </p:cNvPr>
          <p:cNvSpPr txBox="1"/>
          <p:nvPr/>
        </p:nvSpPr>
        <p:spPr>
          <a:xfrm>
            <a:off x="788508" y="16842"/>
            <a:ext cx="83263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Subsequent 3-year Programme: Producing a stable, high-rep source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2EAEA9-F560-664C-B6BC-60E014642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88" y="1014096"/>
            <a:ext cx="1616432" cy="21593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A0E7B3-F831-284A-8B04-E8602B58B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2726" y="1268846"/>
            <a:ext cx="2363369" cy="16974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C1647F-BB93-0340-9081-614854A58C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0317" y="1284449"/>
            <a:ext cx="2961791" cy="13586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C261AE-4C55-6543-9503-21E96C4611FC}"/>
              </a:ext>
            </a:extLst>
          </p:cNvPr>
          <p:cNvSpPr txBox="1"/>
          <p:nvPr/>
        </p:nvSpPr>
        <p:spPr>
          <a:xfrm>
            <a:off x="2973898" y="2689089"/>
            <a:ext cx="320378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D. 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Marsical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,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Plasma Phys. Control. Fusion 63 (2021) 114003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3AE4C6-E118-A842-956B-A9200247E3B6}"/>
              </a:ext>
            </a:extLst>
          </p:cNvPr>
          <p:cNvSpPr txBox="1"/>
          <p:nvPr/>
        </p:nvSpPr>
        <p:spPr>
          <a:xfrm>
            <a:off x="525065" y="3173429"/>
            <a:ext cx="134447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Courtesy of </a:t>
            </a:r>
            <a:b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C. Palmer (QUB)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7AA61C8-1689-8E4F-BB57-B7C62919BA46}"/>
              </a:ext>
            </a:extLst>
          </p:cNvPr>
          <p:cNvSpPr txBox="1"/>
          <p:nvPr/>
        </p:nvSpPr>
        <p:spPr>
          <a:xfrm>
            <a:off x="495768" y="754935"/>
            <a:ext cx="218526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Novel Liquid </a:t>
            </a:r>
            <a:r>
              <a:rPr kumimoji="0" lang="en-GB" sz="105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Targetry</a:t>
            </a:r>
            <a:r>
              <a:rPr kumimoji="0" lang="en-GB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45F35A-0953-314D-AAC6-ADE6B48BD95E}"/>
              </a:ext>
            </a:extLst>
          </p:cNvPr>
          <p:cNvSpPr txBox="1"/>
          <p:nvPr/>
        </p:nvSpPr>
        <p:spPr>
          <a:xfrm>
            <a:off x="6684531" y="918688"/>
            <a:ext cx="296179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ML/AI Control &amp; </a:t>
            </a:r>
            <a:r>
              <a:rPr kumimoji="0" lang="en-US" sz="105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Optimisation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9C84C7-058E-654A-BF72-E09E3574A2DC}"/>
              </a:ext>
            </a:extLst>
          </p:cNvPr>
          <p:cNvSpPr txBox="1"/>
          <p:nvPr/>
        </p:nvSpPr>
        <p:spPr>
          <a:xfrm>
            <a:off x="2722492" y="3724126"/>
            <a:ext cx="3137440" cy="1223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Implementation of advanced (existing) particle diagnostics, taking account of long term operation. 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Implementation of full laser diagnostic suite to support automation, stabilisation. 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81DA11-F26C-1B44-986E-DE6C9C3C83AC}"/>
              </a:ext>
            </a:extLst>
          </p:cNvPr>
          <p:cNvSpPr txBox="1"/>
          <p:nvPr/>
        </p:nvSpPr>
        <p:spPr>
          <a:xfrm>
            <a:off x="329363" y="3748716"/>
            <a:ext cx="1865747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Reduces production of debris </a:t>
            </a:r>
          </a:p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Increases operational time and possible rep rate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4868DD-33BE-0249-8395-3D5210EFB773}"/>
              </a:ext>
            </a:extLst>
          </p:cNvPr>
          <p:cNvSpPr txBox="1"/>
          <p:nvPr/>
        </p:nvSpPr>
        <p:spPr>
          <a:xfrm>
            <a:off x="3345082" y="900001"/>
            <a:ext cx="296179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Advanced Particle &amp; Laser Diagnostics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F81FBD7-A679-B346-8A8E-1E148555664C}"/>
              </a:ext>
            </a:extLst>
          </p:cNvPr>
          <p:cNvSpPr txBox="1"/>
          <p:nvPr/>
        </p:nvSpPr>
        <p:spPr>
          <a:xfrm>
            <a:off x="6419824" y="3611778"/>
            <a:ext cx="260589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Application of ML techniques (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e.g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Bayesian Optimisation) for parameter space 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Application of AI techniques (DNNs, CNNs) for system control and virtual diagnostics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441DF9-A8DF-75DA-F098-04D100F97A7B}"/>
              </a:ext>
            </a:extLst>
          </p:cNvPr>
          <p:cNvSpPr txBox="1"/>
          <p:nvPr/>
        </p:nvSpPr>
        <p:spPr>
          <a:xfrm>
            <a:off x="4983999" y="4877932"/>
            <a:ext cx="205537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E. </a:t>
            </a:r>
            <a:r>
              <a:rPr lang="en-US" sz="1100" b="1" dirty="0" err="1"/>
              <a:t>Boella</a:t>
            </a:r>
            <a:r>
              <a:rPr lang="en-US" sz="1100" b="1" dirty="0"/>
              <a:t>, N. Dover, R. Gray et al</a:t>
            </a:r>
          </a:p>
        </p:txBody>
      </p:sp>
    </p:spTree>
    <p:extLst>
      <p:ext uri="{BB962C8B-B14F-4D97-AF65-F5344CB8AC3E}">
        <p14:creationId xmlns:p14="http://schemas.microsoft.com/office/powerpoint/2010/main" val="4358590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FD2781D4-51A4-FC46-ADCB-752DA895E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594" y="2206564"/>
            <a:ext cx="7040272" cy="286875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LhARA</a:t>
            </a:r>
            <a:r>
              <a:rPr lang="en-US" dirty="0"/>
              <a:t> Capture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“Electron-plasma” (Gabor) lens:</a:t>
            </a:r>
          </a:p>
          <a:p>
            <a:pPr lvl="1"/>
            <a:r>
              <a:rPr lang="en-US" dirty="0"/>
              <a:t>Strong focusing exploiting electron </a:t>
            </a:r>
            <a:br>
              <a:rPr lang="en-US" dirty="0"/>
            </a:br>
            <a:r>
              <a:rPr lang="en-US" dirty="0"/>
              <a:t>gas in “Penning/</a:t>
            </a:r>
            <a:r>
              <a:rPr lang="en-US" dirty="0" err="1"/>
              <a:t>Malmberg</a:t>
            </a:r>
            <a:r>
              <a:rPr lang="en-US" dirty="0"/>
              <a:t>” trap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71635" y="573398"/>
            <a:ext cx="2832231" cy="1564990"/>
          </a:xfrm>
          <a:prstGeom prst="rect">
            <a:avLst/>
          </a:prstGeom>
          <a:noFill/>
          <a:ln w="9525" cmpd="sng">
            <a:solidFill>
              <a:srgbClr val="FF0000"/>
            </a:solidFill>
            <a:round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0" y="-1"/>
            <a:ext cx="11977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Posocco</a:t>
            </a: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</a:t>
            </a:r>
            <a:r>
              <a:rPr kumimoji="0" lang="en-US" sz="105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Pozimski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63A24E-6928-2849-9748-41E4A77DC201}"/>
              </a:ext>
            </a:extLst>
          </p:cNvPr>
          <p:cNvSpPr txBox="1"/>
          <p:nvPr/>
        </p:nvSpPr>
        <p:spPr>
          <a:xfrm>
            <a:off x="6256752" y="1837890"/>
            <a:ext cx="4475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Gabor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1957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19EBC99-0973-754D-8F29-C1B17B76F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2720" y="2214320"/>
            <a:ext cx="690496" cy="364242"/>
          </a:xfrm>
          <a:prstGeom prst="rect">
            <a:avLst/>
          </a:prstGeom>
        </p:spPr>
      </p:pic>
      <p:pic>
        <p:nvPicPr>
          <p:cNvPr id="12" name="Content Placeholder 45">
            <a:extLst>
              <a:ext uri="{FF2B5EF4-FFF2-40B4-BE49-F238E27FC236}">
                <a16:creationId xmlns:a16="http://schemas.microsoft.com/office/drawing/2014/main" id="{1BB7AE4C-7BD7-354C-98B2-7B27286C57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36" r="10376"/>
          <a:stretch/>
        </p:blipFill>
        <p:spPr>
          <a:xfrm>
            <a:off x="156366" y="2211141"/>
            <a:ext cx="1716661" cy="2911755"/>
          </a:xfrm>
          <a:prstGeom prst="rect">
            <a:avLst/>
          </a:prstGeom>
          <a:ln>
            <a:solidFill>
              <a:srgbClr val="FF0000"/>
            </a:solidFill>
          </a:ln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77E4BEF-00B0-A341-8251-4F3BF9C25180}"/>
              </a:ext>
            </a:extLst>
          </p:cNvPr>
          <p:cNvGrpSpPr/>
          <p:nvPr/>
        </p:nvGrpSpPr>
        <p:grpSpPr>
          <a:xfrm>
            <a:off x="4925565" y="3968974"/>
            <a:ext cx="3278528" cy="897903"/>
            <a:chOff x="4997866" y="4032189"/>
            <a:chExt cx="3278528" cy="89790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1CE7C7F-35CF-EC4E-833D-21907943B0CC}"/>
                </a:ext>
              </a:extLst>
            </p:cNvPr>
            <p:cNvCxnSpPr/>
            <p:nvPr/>
          </p:nvCxnSpPr>
          <p:spPr>
            <a:xfrm>
              <a:off x="7375021" y="4636093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B38F5B3-7458-3747-976D-703625CADC48}"/>
                </a:ext>
              </a:extLst>
            </p:cNvPr>
            <p:cNvCxnSpPr/>
            <p:nvPr/>
          </p:nvCxnSpPr>
          <p:spPr>
            <a:xfrm>
              <a:off x="4997866" y="4636093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A43B064-D7B9-CD41-BCA8-388D609FE8CB}"/>
                </a:ext>
              </a:extLst>
            </p:cNvPr>
            <p:cNvCxnSpPr>
              <a:cxnSpLocks/>
            </p:cNvCxnSpPr>
            <p:nvPr/>
          </p:nvCxnSpPr>
          <p:spPr>
            <a:xfrm rot="8100000">
              <a:off x="8276394" y="4032189"/>
              <a:ext cx="0" cy="293999"/>
            </a:xfrm>
            <a:prstGeom prst="line">
              <a:avLst/>
            </a:prstGeom>
            <a:ln w="28575">
              <a:solidFill>
                <a:srgbClr val="02481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33CD8C0A-57DF-CA4B-8408-E3DEECDDEF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9137" y="2218803"/>
            <a:ext cx="1132742" cy="38186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02F34CA-487C-0145-ACD8-D710FB42FC60}"/>
              </a:ext>
            </a:extLst>
          </p:cNvPr>
          <p:cNvSpPr txBox="1"/>
          <p:nvPr/>
        </p:nvSpPr>
        <p:spPr>
          <a:xfrm>
            <a:off x="2023460" y="488782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Front. Phys., 29 September 2020;  DOI: 10.3389/fphy.2020.567738</a:t>
            </a:r>
          </a:p>
        </p:txBody>
      </p:sp>
    </p:spTree>
    <p:extLst>
      <p:ext uri="{BB962C8B-B14F-4D97-AF65-F5344CB8AC3E}">
        <p14:creationId xmlns:p14="http://schemas.microsoft.com/office/powerpoint/2010/main" val="235495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45">
            <a:extLst>
              <a:ext uri="{FF2B5EF4-FFF2-40B4-BE49-F238E27FC236}">
                <a16:creationId xmlns:a16="http://schemas.microsoft.com/office/drawing/2014/main" id="{7AB39874-8BD5-A944-8484-F54DCCC5AC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36" r="10376"/>
          <a:stretch/>
        </p:blipFill>
        <p:spPr>
          <a:xfrm>
            <a:off x="432467" y="246602"/>
            <a:ext cx="2761210" cy="46834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B11501-DD86-8741-8ECD-F432B0304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C2F57-C5FE-2440-B974-90D8A7BF9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09" y="40341"/>
            <a:ext cx="3577645" cy="506281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986CD1-3F5A-4340-9409-FC854DCDF9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3542" y="40341"/>
            <a:ext cx="5370168" cy="235995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D1B5ED-61CA-6F44-8903-6FADC29319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333" y="58681"/>
            <a:ext cx="2058914" cy="974171"/>
          </a:xfrm>
          <a:prstGeom prst="rect">
            <a:avLst/>
          </a:prstGeom>
          <a:solidFill>
            <a:schemeClr val="tx1"/>
          </a:solidFill>
          <a:ln>
            <a:solidFill>
              <a:srgbClr val="00FF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70A568-004B-1645-8C20-45A5497109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8452" y="2319615"/>
            <a:ext cx="4450977" cy="1413388"/>
          </a:xfrm>
          <a:prstGeom prst="rect">
            <a:avLst/>
          </a:prstGeom>
          <a:solidFill>
            <a:schemeClr val="tx1"/>
          </a:solidFill>
          <a:ln>
            <a:solidFill>
              <a:srgbClr val="00FFFF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372D5C-5E40-124A-B57D-EAEE52C416B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48889"/>
          <a:stretch/>
        </p:blipFill>
        <p:spPr>
          <a:xfrm>
            <a:off x="6649569" y="3558464"/>
            <a:ext cx="2467535" cy="155813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CB636B-B228-FE46-9F88-DEB2610528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77164" y="3544165"/>
            <a:ext cx="1558994" cy="155899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D7AE1FA-37E5-AC45-A153-83103D1D7F6B}"/>
              </a:ext>
            </a:extLst>
          </p:cNvPr>
          <p:cNvSpPr txBox="1"/>
          <p:nvPr/>
        </p:nvSpPr>
        <p:spPr>
          <a:xfrm>
            <a:off x="5249606" y="4079410"/>
            <a:ext cx="1386515" cy="6001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VSIM/BDSIM: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evaluation of m = 1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diocotron mode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93B88A-44E3-F547-B445-50A2ADC265F5}"/>
              </a:ext>
            </a:extLst>
          </p:cNvPr>
          <p:cNvSpPr txBox="1"/>
          <p:nvPr/>
        </p:nvSpPr>
        <p:spPr>
          <a:xfrm>
            <a:off x="5464719" y="4774168"/>
            <a:ext cx="923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Dascalu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42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BDC73-CB35-4EF8-852D-77BA3C788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53634"/>
            <a:ext cx="7886700" cy="994172"/>
          </a:xfrm>
        </p:spPr>
        <p:txBody>
          <a:bodyPr/>
          <a:lstStyle/>
          <a:p>
            <a:r>
              <a:rPr lang="en-GB" dirty="0"/>
              <a:t>Stability						Density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3A5A1C-1C24-460E-9F66-4D3E37EA31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6008"/>
          <a:stretch/>
        </p:blipFill>
        <p:spPr>
          <a:xfrm>
            <a:off x="198157" y="1127483"/>
            <a:ext cx="4235450" cy="28764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91E4D3-559D-4A36-B280-AF87E78CCC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83" r="15686"/>
          <a:stretch/>
        </p:blipFill>
        <p:spPr>
          <a:xfrm>
            <a:off x="4498521" y="1127482"/>
            <a:ext cx="3761304" cy="29721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06EFAE4-FEEA-4384-8D63-B67B64901EFD}"/>
              </a:ext>
            </a:extLst>
          </p:cNvPr>
          <p:cNvSpPr/>
          <p:nvPr/>
        </p:nvSpPr>
        <p:spPr>
          <a:xfrm>
            <a:off x="342900" y="4000561"/>
            <a:ext cx="817245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Objectives.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Initial experiments – establish stable high ‘fill factor’ plasmas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Phase 2. New apparatus to access higher densities - Tests at SCAPA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8427DD-390B-E8ED-A49D-F38B8FAA6161}"/>
              </a:ext>
            </a:extLst>
          </p:cNvPr>
          <p:cNvSpPr txBox="1"/>
          <p:nvPr/>
        </p:nvSpPr>
        <p:spPr>
          <a:xfrm>
            <a:off x="347541" y="-4237"/>
            <a:ext cx="8782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2-year Programme: understand stability, increase plasma density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D37C0E-B821-FF54-2D50-AF375A3C26F0}"/>
              </a:ext>
            </a:extLst>
          </p:cNvPr>
          <p:cNvSpPr txBox="1"/>
          <p:nvPr/>
        </p:nvSpPr>
        <p:spPr>
          <a:xfrm>
            <a:off x="13512" y="265068"/>
            <a:ext cx="1731564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C. Baker, W. </a:t>
            </a:r>
            <a:r>
              <a:rPr lang="en-US" sz="1100" b="1" dirty="0" err="1"/>
              <a:t>Bertsche</a:t>
            </a:r>
            <a:r>
              <a:rPr lang="en-US" sz="1100" b="1" dirty="0"/>
              <a:t> et al</a:t>
            </a:r>
          </a:p>
        </p:txBody>
      </p:sp>
    </p:spTree>
    <p:extLst>
      <p:ext uri="{BB962C8B-B14F-4D97-AF65-F5344CB8AC3E}">
        <p14:creationId xmlns:p14="http://schemas.microsoft.com/office/powerpoint/2010/main" val="23497243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D2B308A6-EEE4-4096-863D-A8F587FDE7D7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/>
                  <a:t>Plasma in ALPHA for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nor/>
                          </m:rPr>
                          <a:rPr lang="en-GB" b="0" i="0" dirty="0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</m:acc>
                  </m:oMath>
                </a14:m>
                <a:r>
                  <a:rPr lang="en-GB" dirty="0"/>
                  <a:t> production</a:t>
                </a: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D2B308A6-EEE4-4096-863D-A8F587FDE7D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3"/>
                <a:stretch>
                  <a:fillRect l="-23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12EE8-3576-4CB1-A5BF-8903FA4D4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318" y="1102291"/>
            <a:ext cx="4208910" cy="326350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E-field &amp; large radius deleterious</a:t>
            </a:r>
          </a:p>
          <a:p>
            <a:pPr lvl="1"/>
            <a:r>
              <a:rPr lang="en-GB" dirty="0"/>
              <a:t>Low density</a:t>
            </a:r>
          </a:p>
          <a:p>
            <a:pPr lvl="1"/>
            <a:r>
              <a:rPr lang="en-GB" dirty="0"/>
              <a:t>Small radius</a:t>
            </a:r>
          </a:p>
          <a:p>
            <a:r>
              <a:rPr lang="en-GB" dirty="0"/>
              <a:t>Experimental diagnosis</a:t>
            </a:r>
          </a:p>
          <a:p>
            <a:pPr lvl="1"/>
            <a:r>
              <a:rPr lang="en-GB" dirty="0"/>
              <a:t>MCP imaging</a:t>
            </a:r>
          </a:p>
          <a:p>
            <a:pPr lvl="1"/>
            <a:r>
              <a:rPr lang="en-GB" dirty="0"/>
              <a:t>Mode analysis</a:t>
            </a:r>
          </a:p>
          <a:p>
            <a:r>
              <a:rPr lang="en-GB" dirty="0"/>
              <a:t>Modelling</a:t>
            </a:r>
          </a:p>
          <a:p>
            <a:r>
              <a:rPr lang="en-GB" dirty="0"/>
              <a:t>Manipulation techniques</a:t>
            </a:r>
          </a:p>
          <a:p>
            <a:pPr lvl="1"/>
            <a:r>
              <a:rPr lang="en-GB" dirty="0"/>
              <a:t>Cooling (evaporative)</a:t>
            </a:r>
          </a:p>
          <a:p>
            <a:pPr lvl="1"/>
            <a:r>
              <a:rPr lang="en-GB" dirty="0"/>
              <a:t>Rotating wall</a:t>
            </a:r>
          </a:p>
          <a:p>
            <a:pPr lvl="1"/>
            <a:r>
              <a:rPr lang="en-GB" dirty="0"/>
              <a:t>Feedback/damping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AE4552-6131-460E-9912-20BA680C4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1478" y="999590"/>
            <a:ext cx="2849972" cy="19739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1AFD71-AB6F-4EBB-B1B3-BFD375C750A1}"/>
              </a:ext>
            </a:extLst>
          </p:cNvPr>
          <p:cNvSpPr txBox="1"/>
          <p:nvPr/>
        </p:nvSpPr>
        <p:spPr>
          <a:xfrm>
            <a:off x="9365" y="4564019"/>
            <a:ext cx="4386863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10.1103/PhysRevLett.120.025001 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10.1016/j.nima.2003.09.052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10.1063/1.4801067                           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10.1103/PhysRevLett.106.145001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10.1103/PhysRevLett.100.203401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1ED8B7-E543-4398-BBA2-3AB35643A8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8424" y="3053525"/>
            <a:ext cx="2426993" cy="16266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A38FE07-097C-4580-866B-B9B06E5CDD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148" y="4760198"/>
            <a:ext cx="1927279" cy="1498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EB543F1-7E75-46BE-BDF4-CF04C99664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7108" y="1026960"/>
            <a:ext cx="2256078" cy="1193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A678BA-FBF0-4D2A-B172-9C8E0E9711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241" y="2323591"/>
            <a:ext cx="1582317" cy="15429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70C4C5-9A4E-4553-8123-1F2ACA4D31D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2633" y="3237106"/>
            <a:ext cx="2084529" cy="16325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B5FB5B-0F40-7A1A-F1AA-1BB50703D0A6}"/>
              </a:ext>
            </a:extLst>
          </p:cNvPr>
          <p:cNvSpPr txBox="1"/>
          <p:nvPr/>
        </p:nvSpPr>
        <p:spPr>
          <a:xfrm>
            <a:off x="13512" y="24846"/>
            <a:ext cx="1731564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C. Baker, W. </a:t>
            </a:r>
            <a:r>
              <a:rPr lang="en-US" sz="1100" b="1" dirty="0" err="1"/>
              <a:t>Bertsche</a:t>
            </a:r>
            <a:r>
              <a:rPr lang="en-US" sz="1100" b="1" dirty="0"/>
              <a:t> et al</a:t>
            </a:r>
          </a:p>
        </p:txBody>
      </p:sp>
    </p:spTree>
    <p:extLst>
      <p:ext uri="{BB962C8B-B14F-4D97-AF65-F5344CB8AC3E}">
        <p14:creationId xmlns:p14="http://schemas.microsoft.com/office/powerpoint/2010/main" val="16645423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10CC147-961A-4C27-85FB-9F733C8AE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884" y="872477"/>
            <a:ext cx="4125978" cy="38502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960DDE-4F74-4E84-95CB-21445993DC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8526" y="911326"/>
            <a:ext cx="4614863" cy="3429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CC5B6CE-1B6F-478F-BA1B-0A0E46BCD82A}"/>
              </a:ext>
            </a:extLst>
          </p:cNvPr>
          <p:cNvGrpSpPr/>
          <p:nvPr/>
        </p:nvGrpSpPr>
        <p:grpSpPr>
          <a:xfrm>
            <a:off x="3136046" y="59220"/>
            <a:ext cx="2077737" cy="278606"/>
            <a:chOff x="4879975" y="266382"/>
            <a:chExt cx="2770316" cy="37147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E623273-68F2-4F9E-8325-613D7662E37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879975" y="266382"/>
              <a:ext cx="2533650" cy="37147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5E53C52-CBC2-498F-8F18-579152E2B59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220038" y="312999"/>
              <a:ext cx="430253" cy="280982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0C5813D4-5809-4F5C-B4BE-BE400FC99C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81173" y="295667"/>
            <a:ext cx="3106971" cy="4156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5C1C08-6046-4398-86FB-9E928C11A21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97084" y="1670125"/>
            <a:ext cx="3724677" cy="31777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C3A13E6-600E-491E-B490-82D875B1B6C3}"/>
              </a:ext>
            </a:extLst>
          </p:cNvPr>
          <p:cNvSpPr txBox="1"/>
          <p:nvPr/>
        </p:nvSpPr>
        <p:spPr>
          <a:xfrm>
            <a:off x="6110739" y="1750442"/>
            <a:ext cx="21091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2.86cm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(Rp/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&lt; 0.2)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EF44225-C302-4BD0-9798-59AFB5CB708F}"/>
              </a:ext>
            </a:extLst>
          </p:cNvPr>
          <p:cNvSpPr/>
          <p:nvPr/>
        </p:nvSpPr>
        <p:spPr>
          <a:xfrm>
            <a:off x="5807204" y="1635433"/>
            <a:ext cx="2412693" cy="93631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9F907F-5579-48FC-8BF3-BD7F60D3BA40}"/>
              </a:ext>
            </a:extLst>
          </p:cNvPr>
          <p:cNvSpPr txBox="1"/>
          <p:nvPr/>
        </p:nvSpPr>
        <p:spPr>
          <a:xfrm rot="16200000">
            <a:off x="4359651" y="3357970"/>
            <a:ext cx="1200970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</a:t>
            </a:r>
            <a:r>
              <a:rPr kumimoji="0" lang="en-GB" sz="135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</a:t>
            </a: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– 10</a:t>
            </a:r>
            <a:r>
              <a:rPr kumimoji="0" lang="en-GB" sz="135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15</a:t>
            </a: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</a:t>
            </a:r>
            <a:r>
              <a:rPr kumimoji="0" lang="en-GB" sz="135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1F526C-539A-B6B0-7A9D-E68DA741B491}"/>
              </a:ext>
            </a:extLst>
          </p:cNvPr>
          <p:cNvSpPr txBox="1"/>
          <p:nvPr/>
        </p:nvSpPr>
        <p:spPr>
          <a:xfrm>
            <a:off x="13512" y="48096"/>
            <a:ext cx="1731564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C. Baker, W. </a:t>
            </a:r>
            <a:r>
              <a:rPr lang="en-US" sz="1100" b="1" dirty="0" err="1"/>
              <a:t>Bertsche</a:t>
            </a:r>
            <a:r>
              <a:rPr lang="en-US" sz="1100" b="1" dirty="0"/>
              <a:t> et al</a:t>
            </a:r>
          </a:p>
        </p:txBody>
      </p:sp>
    </p:spTree>
    <p:extLst>
      <p:ext uri="{BB962C8B-B14F-4D97-AF65-F5344CB8AC3E}">
        <p14:creationId xmlns:p14="http://schemas.microsoft.com/office/powerpoint/2010/main" val="12652643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E45B4-B940-4815-B891-840A2714B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Year 5 milestone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8B429EC-6A72-4717-9A3F-3B8EA3370711}"/>
              </a:ext>
            </a:extLst>
          </p:cNvPr>
          <p:cNvGrpSpPr/>
          <p:nvPr/>
        </p:nvGrpSpPr>
        <p:grpSpPr>
          <a:xfrm>
            <a:off x="441628" y="1121058"/>
            <a:ext cx="9025102" cy="3737812"/>
            <a:chOff x="-1" y="254845"/>
            <a:chExt cx="8808437" cy="3798612"/>
          </a:xfrm>
        </p:grpSpPr>
        <p:pic>
          <p:nvPicPr>
            <p:cNvPr id="6" name="Picture 5" descr="A picture containing chart&#10;&#10;Description automatically generated">
              <a:extLst>
                <a:ext uri="{FF2B5EF4-FFF2-40B4-BE49-F238E27FC236}">
                  <a16:creationId xmlns:a16="http://schemas.microsoft.com/office/drawing/2014/main" id="{AA3BA13C-87EA-47A2-B14C-228841C32E8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" y="254845"/>
              <a:ext cx="8808437" cy="3798612"/>
            </a:xfrm>
            <a:prstGeom prst="rect">
              <a:avLst/>
            </a:prstGeom>
          </p:spPr>
        </p:pic>
        <p:sp>
          <p:nvSpPr>
            <p:cNvPr id="7" name="Star: 5 Points 6">
              <a:extLst>
                <a:ext uri="{FF2B5EF4-FFF2-40B4-BE49-F238E27FC236}">
                  <a16:creationId xmlns:a16="http://schemas.microsoft.com/office/drawing/2014/main" id="{934CA964-3D80-4283-B36D-89C38E637425}"/>
                </a:ext>
              </a:extLst>
            </p:cNvPr>
            <p:cNvSpPr/>
            <p:nvPr/>
          </p:nvSpPr>
          <p:spPr>
            <a:xfrm>
              <a:off x="6406697" y="3008681"/>
              <a:ext cx="159282" cy="153383"/>
            </a:xfrm>
            <a:prstGeom prst="star5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E9C62FB-4A63-4566-9A77-B6167ABB7F7D}"/>
                </a:ext>
              </a:extLst>
            </p:cNvPr>
            <p:cNvSpPr/>
            <p:nvPr/>
          </p:nvSpPr>
          <p:spPr>
            <a:xfrm>
              <a:off x="3539609" y="2300756"/>
              <a:ext cx="129786" cy="112087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260724B-B893-4A7D-9F6F-CD4AC15E81C0}"/>
                </a:ext>
              </a:extLst>
            </p:cNvPr>
            <p:cNvSpPr/>
            <p:nvPr/>
          </p:nvSpPr>
          <p:spPr>
            <a:xfrm>
              <a:off x="1999878" y="1699019"/>
              <a:ext cx="165182" cy="10028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8B47DF77-6781-4910-B97C-A5C96FE21C45}"/>
                </a:ext>
              </a:extLst>
            </p:cNvPr>
            <p:cNvSpPr/>
            <p:nvPr/>
          </p:nvSpPr>
          <p:spPr>
            <a:xfrm>
              <a:off x="1103178" y="1262462"/>
              <a:ext cx="135685" cy="153383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48649A3-835A-4A08-A1E7-0F91DC086D70}"/>
              </a:ext>
            </a:extLst>
          </p:cNvPr>
          <p:cNvGrpSpPr/>
          <p:nvPr/>
        </p:nvGrpSpPr>
        <p:grpSpPr>
          <a:xfrm>
            <a:off x="5275510" y="1588927"/>
            <a:ext cx="1087298" cy="738664"/>
            <a:chOff x="9296401" y="1115276"/>
            <a:chExt cx="1737493" cy="1229934"/>
          </a:xfrm>
        </p:grpSpPr>
        <p:sp>
          <p:nvSpPr>
            <p:cNvPr id="12" name="Star: 5 Points 11">
              <a:extLst>
                <a:ext uri="{FF2B5EF4-FFF2-40B4-BE49-F238E27FC236}">
                  <a16:creationId xmlns:a16="http://schemas.microsoft.com/office/drawing/2014/main" id="{EDE0E6C7-C026-41B9-BF25-9CC2D2157C20}"/>
                </a:ext>
              </a:extLst>
            </p:cNvPr>
            <p:cNvSpPr/>
            <p:nvPr/>
          </p:nvSpPr>
          <p:spPr>
            <a:xfrm>
              <a:off x="9296401" y="1237880"/>
              <a:ext cx="159283" cy="153383"/>
            </a:xfrm>
            <a:prstGeom prst="star5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4FC63D2-0CD5-4DFF-A072-FD925458EEA6}"/>
                </a:ext>
              </a:extLst>
            </p:cNvPr>
            <p:cNvSpPr txBox="1"/>
            <p:nvPr/>
          </p:nvSpPr>
          <p:spPr>
            <a:xfrm>
              <a:off x="9505401" y="1115276"/>
              <a:ext cx="1528493" cy="12299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Current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Year 2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Year 5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Final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BA0DBF7-AD96-4A80-A74E-E4CFCAF74C03}"/>
                </a:ext>
              </a:extLst>
            </p:cNvPr>
            <p:cNvSpPr/>
            <p:nvPr/>
          </p:nvSpPr>
          <p:spPr>
            <a:xfrm>
              <a:off x="9319998" y="1532849"/>
              <a:ext cx="129786" cy="112087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2D6BD73-D801-4492-912C-1FB07B3C7CA7}"/>
                </a:ext>
              </a:extLst>
            </p:cNvPr>
            <p:cNvSpPr/>
            <p:nvPr/>
          </p:nvSpPr>
          <p:spPr>
            <a:xfrm>
              <a:off x="9314098" y="1833714"/>
              <a:ext cx="165182" cy="10028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3324C66-DF7A-4FD0-9523-B8F72A6A38D0}"/>
                </a:ext>
              </a:extLst>
            </p:cNvPr>
            <p:cNvSpPr/>
            <p:nvPr/>
          </p:nvSpPr>
          <p:spPr>
            <a:xfrm>
              <a:off x="9319998" y="2081489"/>
              <a:ext cx="135685" cy="153383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7592F0F5-27CA-48F7-9553-F14746F2B869}"/>
              </a:ext>
            </a:extLst>
          </p:cNvPr>
          <p:cNvSpPr/>
          <p:nvPr/>
        </p:nvSpPr>
        <p:spPr>
          <a:xfrm rot="12073540">
            <a:off x="6051788" y="3592097"/>
            <a:ext cx="923739" cy="229431"/>
          </a:xfrm>
          <a:prstGeom prst="rightArrow">
            <a:avLst/>
          </a:prstGeom>
          <a:solidFill>
            <a:srgbClr val="FF0000">
              <a:alpha val="50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1B6F5AF2-A9C3-4A14-80C5-CCCAF6742A4D}"/>
              </a:ext>
            </a:extLst>
          </p:cNvPr>
          <p:cNvSpPr/>
          <p:nvPr/>
        </p:nvSpPr>
        <p:spPr>
          <a:xfrm rot="12073540">
            <a:off x="2944256" y="2784853"/>
            <a:ext cx="923739" cy="229431"/>
          </a:xfrm>
          <a:prstGeom prst="rightArrow">
            <a:avLst/>
          </a:prstGeom>
          <a:solidFill>
            <a:srgbClr val="FF0000">
              <a:alpha val="50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79FDAA-C0B4-0E58-E8EC-1694C58EA7CC}"/>
              </a:ext>
            </a:extLst>
          </p:cNvPr>
          <p:cNvSpPr txBox="1"/>
          <p:nvPr/>
        </p:nvSpPr>
        <p:spPr>
          <a:xfrm>
            <a:off x="347541" y="-4237"/>
            <a:ext cx="8782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Subsequent 3-year Programme: develop plasma parameters required for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LhARA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39A0A2-6E64-6DC4-D104-9903DCA8FC97}"/>
              </a:ext>
            </a:extLst>
          </p:cNvPr>
          <p:cNvSpPr txBox="1"/>
          <p:nvPr/>
        </p:nvSpPr>
        <p:spPr>
          <a:xfrm>
            <a:off x="23174" y="4858870"/>
            <a:ext cx="1731564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C. Baker, W. </a:t>
            </a:r>
            <a:r>
              <a:rPr lang="en-US" sz="1100" b="1" dirty="0" err="1"/>
              <a:t>Bertsche</a:t>
            </a:r>
            <a:r>
              <a:rPr lang="en-US" sz="1100" b="1" dirty="0"/>
              <a:t> et al</a:t>
            </a:r>
          </a:p>
        </p:txBody>
      </p:sp>
    </p:spTree>
    <p:extLst>
      <p:ext uri="{BB962C8B-B14F-4D97-AF65-F5344CB8AC3E}">
        <p14:creationId xmlns:p14="http://schemas.microsoft.com/office/powerpoint/2010/main" val="344302399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8923B40-B2E2-5B06-695D-6C2AA9BD7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Beam envelopes Stage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AB7CB28-F271-F9EE-E6FA-D7D479B56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226828"/>
            <a:ext cx="9144000" cy="916671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Propagation of “semi-realistic” source distribution:</a:t>
            </a:r>
          </a:p>
          <a:p>
            <a:pPr lvl="1"/>
            <a:r>
              <a:rPr lang="en-US" dirty="0"/>
              <a:t>Generated using SMILEI</a:t>
            </a:r>
          </a:p>
          <a:p>
            <a:pPr lvl="1"/>
            <a:r>
              <a:rPr lang="en-US" dirty="0" err="1"/>
              <a:t>Optimisation</a:t>
            </a:r>
            <a:r>
              <a:rPr lang="en-US" dirty="0"/>
              <a:t> studies on going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88F910-D64B-281B-ABAB-7E0CA97A5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28" y="563098"/>
            <a:ext cx="7418145" cy="3613402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AF01F4-08F8-9570-E0C8-309B265B1B11}"/>
              </a:ext>
            </a:extLst>
          </p:cNvPr>
          <p:cNvSpPr txBox="1"/>
          <p:nvPr/>
        </p:nvSpPr>
        <p:spPr>
          <a:xfrm>
            <a:off x="862927" y="3899501"/>
            <a:ext cx="21064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HT Lau, IPAC 2021,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WEPAB139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21B2A6-3DF5-90AD-3154-A7C9C4FCB5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6377" y="4399532"/>
            <a:ext cx="2207623" cy="7439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7E4EF0-0384-AFFB-40CD-BA5B93D099E5}"/>
              </a:ext>
            </a:extLst>
          </p:cNvPr>
          <p:cNvSpPr txBox="1"/>
          <p:nvPr/>
        </p:nvSpPr>
        <p:spPr>
          <a:xfrm>
            <a:off x="-2855" y="19939"/>
            <a:ext cx="1854995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J. Pasternak, W. Shields et al</a:t>
            </a:r>
          </a:p>
        </p:txBody>
      </p:sp>
    </p:spTree>
    <p:extLst>
      <p:ext uri="{BB962C8B-B14F-4D97-AF65-F5344CB8AC3E}">
        <p14:creationId xmlns:p14="http://schemas.microsoft.com/office/powerpoint/2010/main" val="39891788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8863-CCED-2844-940C-42CD76AE9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Rapid, flexible acceleration for stage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4D5BF-A8B9-E641-B448-5AEA69813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23696"/>
            <a:ext cx="5495234" cy="441980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Fixed-field alternating-gradient accelerator (FFA):</a:t>
            </a:r>
          </a:p>
          <a:p>
            <a:pPr lvl="1"/>
            <a:r>
              <a:rPr lang="en-US" dirty="0"/>
              <a:t>Invented in 1950s </a:t>
            </a:r>
          </a:p>
          <a:p>
            <a:pPr lvl="2"/>
            <a:r>
              <a:rPr lang="en-US" dirty="0" err="1"/>
              <a:t>Kolomensky</a:t>
            </a:r>
            <a:r>
              <a:rPr lang="en-US" dirty="0"/>
              <a:t>, </a:t>
            </a:r>
            <a:r>
              <a:rPr lang="en-US" dirty="0" err="1"/>
              <a:t>Okhawa</a:t>
            </a:r>
            <a:r>
              <a:rPr lang="en-US" dirty="0"/>
              <a:t>, Symon</a:t>
            </a:r>
          </a:p>
          <a:p>
            <a:pPr lvl="1"/>
            <a:r>
              <a:rPr lang="en-US" dirty="0"/>
              <a:t>Compact, flexible solution:</a:t>
            </a:r>
          </a:p>
          <a:p>
            <a:pPr lvl="2"/>
            <a:r>
              <a:rPr lang="en-US" dirty="0"/>
              <a:t>Multiple ion species</a:t>
            </a:r>
          </a:p>
          <a:p>
            <a:pPr lvl="2"/>
            <a:r>
              <a:rPr lang="en-US" dirty="0"/>
              <a:t>Variable energy extraction</a:t>
            </a:r>
          </a:p>
          <a:p>
            <a:pPr lvl="2"/>
            <a:r>
              <a:rPr lang="en-US" dirty="0"/>
              <a:t>High repetition rate (rapid acceleration)</a:t>
            </a:r>
          </a:p>
          <a:p>
            <a:pPr lvl="2"/>
            <a:r>
              <a:rPr lang="en-US" dirty="0"/>
              <a:t>Large acceptance</a:t>
            </a:r>
          </a:p>
          <a:p>
            <a:pPr lvl="1"/>
            <a:r>
              <a:rPr lang="en-US" dirty="0"/>
              <a:t>Successfully demonstrated:</a:t>
            </a:r>
          </a:p>
          <a:p>
            <a:pPr lvl="2"/>
            <a:r>
              <a:rPr lang="en-US" dirty="0"/>
              <a:t>Proof of principle at KEK</a:t>
            </a:r>
          </a:p>
          <a:p>
            <a:pPr lvl="2"/>
            <a:r>
              <a:rPr lang="en-US" dirty="0"/>
              <a:t>Machines at KURNS</a:t>
            </a:r>
          </a:p>
          <a:p>
            <a:pPr lvl="2"/>
            <a:r>
              <a:rPr lang="en-US" dirty="0"/>
              <a:t>Non-scaling </a:t>
            </a:r>
            <a:r>
              <a:rPr lang="en-US" dirty="0" err="1"/>
              <a:t>PofP</a:t>
            </a:r>
            <a:r>
              <a:rPr lang="en-US"/>
              <a:t> EMMA (DL)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A83FAF-AD95-9D40-AA99-AF8C21E84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 descr="RingRaccam2409">
            <a:extLst>
              <a:ext uri="{FF2B5EF4-FFF2-40B4-BE49-F238E27FC236}">
                <a16:creationId xmlns:a16="http://schemas.microsoft.com/office/drawing/2014/main" id="{45250E3D-AFF1-3043-9B86-6DCB8C27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116" y="618938"/>
            <a:ext cx="2720802" cy="272080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0F757C-4370-1642-A3F2-CC38DF38576B}"/>
              </a:ext>
            </a:extLst>
          </p:cNvPr>
          <p:cNvSpPr txBox="1"/>
          <p:nvPr/>
        </p:nvSpPr>
        <p:spPr>
          <a:xfrm>
            <a:off x="6113691" y="1398734"/>
            <a:ext cx="1404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 err="1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LhARA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FFA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cells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 MA loaded</a:t>
            </a:r>
            <a:b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RF cavities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5C2670-B398-D640-AB99-AE55965B2259}"/>
              </a:ext>
            </a:extLst>
          </p:cNvPr>
          <p:cNvSpPr txBox="1"/>
          <p:nvPr/>
        </p:nvSpPr>
        <p:spPr>
          <a:xfrm>
            <a:off x="5394844" y="608235"/>
            <a:ext cx="617477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Dimensions in 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D51A60-9893-9B47-9D1A-5AAF8B079A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86"/>
          <a:stretch/>
        </p:blipFill>
        <p:spPr>
          <a:xfrm>
            <a:off x="4640047" y="3384877"/>
            <a:ext cx="2127073" cy="157205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E4E9FBB-8A70-1244-BB57-1894082ED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8631" y="3384878"/>
            <a:ext cx="2245788" cy="157205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9959CC0-4963-054A-89B3-7D206130173A}"/>
              </a:ext>
            </a:extLst>
          </p:cNvPr>
          <p:cNvSpPr txBox="1"/>
          <p:nvPr/>
        </p:nvSpPr>
        <p:spPr>
          <a:xfrm>
            <a:off x="7918646" y="700505"/>
            <a:ext cx="1154483" cy="70788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Evolution of</a:t>
            </a:r>
            <a:b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RACCAM design;</a:t>
            </a:r>
            <a:b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prototype magnet</a:t>
            </a:r>
            <a:b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demonstrated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341401-B94C-9941-9222-298D526A73E0}"/>
              </a:ext>
            </a:extLst>
          </p:cNvPr>
          <p:cNvSpPr txBox="1"/>
          <p:nvPr/>
        </p:nvSpPr>
        <p:spPr>
          <a:xfrm>
            <a:off x="4863173" y="4333502"/>
            <a:ext cx="28886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Symbol" pitchFamily="2" charset="2"/>
                <a:ea typeface="+mn-ea"/>
                <a:cs typeface="+mn-cs"/>
              </a:rPr>
              <a:t>b</a:t>
            </a:r>
            <a:r>
              <a:rPr kumimoji="0" lang="en-US" sz="900" b="0" i="0" u="none" strike="noStrike" kern="1200" cap="none" spc="0" normalizeH="0" baseline="-2500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</a:t>
            </a:r>
            <a:endParaRPr kumimoji="0" lang="en-US" sz="900" b="0" i="0" u="none" strike="noStrike" kern="1200" cap="none" spc="0" normalizeH="0" baseline="-2500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D89484-E23B-D241-9570-B776337FF2D5}"/>
              </a:ext>
            </a:extLst>
          </p:cNvPr>
          <p:cNvSpPr txBox="1"/>
          <p:nvPr/>
        </p:nvSpPr>
        <p:spPr>
          <a:xfrm>
            <a:off x="4863173" y="3940071"/>
            <a:ext cx="28405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Symbol" pitchFamily="2" charset="2"/>
                <a:ea typeface="+mn-ea"/>
                <a:cs typeface="+mn-cs"/>
              </a:rPr>
              <a:t>b</a:t>
            </a:r>
            <a:r>
              <a:rPr kumimoji="0" lang="en-US" sz="900" b="0" i="0" u="none" strike="noStrike" kern="1200" cap="none" spc="0" normalizeH="0" baseline="-2500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</a:t>
            </a:r>
            <a:endParaRPr kumimoji="0" lang="en-US" sz="900" b="0" i="0" u="none" strike="noStrike" kern="1200" cap="none" spc="0" normalizeH="0" baseline="-2500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63599C-E497-B040-9EEE-2C0454C8BE3C}"/>
              </a:ext>
            </a:extLst>
          </p:cNvPr>
          <p:cNvSpPr txBox="1"/>
          <p:nvPr/>
        </p:nvSpPr>
        <p:spPr>
          <a:xfrm>
            <a:off x="6164902" y="3426542"/>
            <a:ext cx="25359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Symbol" pitchFamily="2" charset="2"/>
                <a:ea typeface="+mn-ea"/>
                <a:cs typeface="+mn-cs"/>
              </a:rPr>
              <a:t>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3D896D-45D4-CB42-80D4-4C364AD7AF0F}"/>
              </a:ext>
            </a:extLst>
          </p:cNvPr>
          <p:cNvSpPr txBox="1"/>
          <p:nvPr/>
        </p:nvSpPr>
        <p:spPr>
          <a:xfrm>
            <a:off x="0" y="4930092"/>
            <a:ext cx="22942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Front. Phys., 29 September 2020;  DOI: 10.3389/fphy.2020.567738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19A7241-D42F-004C-84C6-B22544DBE7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16"/>
            <a:ext cx="948424" cy="3196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0B7374-E8F8-AD1C-B4E7-5287FDD56F28}"/>
              </a:ext>
            </a:extLst>
          </p:cNvPr>
          <p:cNvSpPr txBox="1"/>
          <p:nvPr/>
        </p:nvSpPr>
        <p:spPr>
          <a:xfrm>
            <a:off x="28141" y="515884"/>
            <a:ext cx="1396536" cy="21544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800" b="1" dirty="0"/>
              <a:t>J. Pasternak, W. Shields et al</a:t>
            </a:r>
          </a:p>
        </p:txBody>
      </p:sp>
    </p:spTree>
    <p:extLst>
      <p:ext uri="{BB962C8B-B14F-4D97-AF65-F5344CB8AC3E}">
        <p14:creationId xmlns:p14="http://schemas.microsoft.com/office/powerpoint/2010/main" val="415460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 animBg="1"/>
      <p:bldP spid="15" grpId="0"/>
      <p:bldP spid="16" grpId="0"/>
      <p:bldP spid="1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50DE2-204A-FF44-9AF5-B87F147A5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DC3ABC-92C2-B748-ABF3-8546144348B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D9F992F-1BE0-7C40-B7C2-84B8D8CC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3098"/>
          </a:xfrm>
        </p:spPr>
        <p:txBody>
          <a:bodyPr>
            <a:normAutofit/>
          </a:bodyPr>
          <a:lstStyle/>
          <a:p>
            <a:r>
              <a:rPr lang="en-US" sz="2800" dirty="0" err="1"/>
              <a:t>LhARA</a:t>
            </a:r>
            <a:r>
              <a:rPr lang="en-US" sz="2800" dirty="0"/>
              <a:t> @ the </a:t>
            </a:r>
            <a:r>
              <a:rPr lang="en-US" sz="2800" i="1" u="sng" dirty="0"/>
              <a:t>Ion Therapy Research Facility</a:t>
            </a:r>
            <a:endParaRPr lang="en-US" i="1" u="sng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0A3683-6F9F-8648-96B2-EDDED8B7F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78" y="510888"/>
            <a:ext cx="3198235" cy="452590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99EAA6-651C-3CEB-1317-3F89451F429D}"/>
              </a:ext>
            </a:extLst>
          </p:cNvPr>
          <p:cNvSpPr txBox="1"/>
          <p:nvPr/>
        </p:nvSpPr>
        <p:spPr>
          <a:xfrm>
            <a:off x="0" y="4668471"/>
            <a:ext cx="334899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Submitted to UKRI Infrastructure Advisory Committee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14 June 2021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6304F5A-3EF2-565D-D60B-14AE426E89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1" t="5292" b="8299"/>
          <a:stretch/>
        </p:blipFill>
        <p:spPr>
          <a:xfrm>
            <a:off x="3348994" y="510888"/>
            <a:ext cx="5734434" cy="283198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B2A9279-0CAD-C59E-1AE1-1705F89159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65" t="859" r="2745" b="5365"/>
          <a:stretch/>
        </p:blipFill>
        <p:spPr>
          <a:xfrm>
            <a:off x="3349463" y="3380072"/>
            <a:ext cx="2887859" cy="164167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6698A98-A0EC-DFB2-197D-1DF39D6D2D4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185" t="1488" r="7583" b="10746"/>
          <a:stretch/>
        </p:blipFill>
        <p:spPr>
          <a:xfrm>
            <a:off x="6415444" y="3380072"/>
            <a:ext cx="2667984" cy="1641676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F05AB02-5DA1-5730-548E-B0C1F1E4512A}"/>
              </a:ext>
            </a:extLst>
          </p:cNvPr>
          <p:cNvSpPr txBox="1"/>
          <p:nvPr/>
        </p:nvSpPr>
        <p:spPr>
          <a:xfrm>
            <a:off x="3414833" y="3042475"/>
            <a:ext cx="9428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N. Bliss (DL)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D7066FF-DDD4-5BAF-84D4-F32ADABB2D4C}"/>
              </a:ext>
            </a:extLst>
          </p:cNvPr>
          <p:cNvSpPr txBox="1"/>
          <p:nvPr/>
        </p:nvSpPr>
        <p:spPr>
          <a:xfrm>
            <a:off x="3316304" y="3380072"/>
            <a:ext cx="9428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N. Bliss (DL)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0CF5CA-AD80-3CE0-452E-7084F0579EC3}"/>
              </a:ext>
            </a:extLst>
          </p:cNvPr>
          <p:cNvSpPr txBox="1"/>
          <p:nvPr/>
        </p:nvSpPr>
        <p:spPr>
          <a:xfrm>
            <a:off x="8133735" y="4744749"/>
            <a:ext cx="9428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N. Bliss (DL)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5AA096-8310-E653-D053-2F64781ABB63}"/>
              </a:ext>
            </a:extLst>
          </p:cNvPr>
          <p:cNvSpPr txBox="1"/>
          <p:nvPr/>
        </p:nvSpPr>
        <p:spPr>
          <a:xfrm>
            <a:off x="5728272" y="4781945"/>
            <a:ext cx="5090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Draft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9DFCF8-767B-9C97-C094-89CF00D571BE}"/>
              </a:ext>
            </a:extLst>
          </p:cNvPr>
          <p:cNvSpPr txBox="1"/>
          <p:nvPr/>
        </p:nvSpPr>
        <p:spPr>
          <a:xfrm>
            <a:off x="6396569" y="3349997"/>
            <a:ext cx="5090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Draft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AE25C9-0F12-99AC-ECDE-9A719A6711F7}"/>
              </a:ext>
            </a:extLst>
          </p:cNvPr>
          <p:cNvSpPr txBox="1"/>
          <p:nvPr/>
        </p:nvSpPr>
        <p:spPr>
          <a:xfrm>
            <a:off x="8567572" y="3042475"/>
            <a:ext cx="5090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Draft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EC2AF13-496F-BC10-721B-BA7232F0C1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216"/>
            <a:ext cx="948424" cy="31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70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A09C2-A078-8A42-86B1-85F7FDE21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WP4: Ion-acoustic dose mapping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2B7820-B41F-D44B-BDED-1999AD342D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17" y="567507"/>
            <a:ext cx="7924765" cy="437166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5DC044-EFD5-E3A0-87D2-9D55950B2C2F}"/>
              </a:ext>
            </a:extLst>
          </p:cNvPr>
          <p:cNvSpPr txBox="1"/>
          <p:nvPr/>
        </p:nvSpPr>
        <p:spPr>
          <a:xfrm>
            <a:off x="-2855" y="19939"/>
            <a:ext cx="2398413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J. Bamber, E. Harris, M. </a:t>
            </a:r>
            <a:r>
              <a:rPr lang="en-US" sz="1100" b="1" dirty="0" err="1"/>
              <a:t>Maxouti</a:t>
            </a:r>
            <a:r>
              <a:rPr lang="en-US" sz="1100" b="1" dirty="0"/>
              <a:t>, et al</a:t>
            </a:r>
          </a:p>
        </p:txBody>
      </p:sp>
    </p:spTree>
    <p:extLst>
      <p:ext uri="{BB962C8B-B14F-4D97-AF65-F5344CB8AC3E}">
        <p14:creationId xmlns:p14="http://schemas.microsoft.com/office/powerpoint/2010/main" val="40044992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250938-EC42-3695-FE23-D0714DF77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95" y="692948"/>
            <a:ext cx="4521994" cy="30575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724B4E-007B-6779-3E3F-006F732CCE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4982"/>
          <a:stretch/>
        </p:blipFill>
        <p:spPr>
          <a:xfrm>
            <a:off x="146740" y="4516329"/>
            <a:ext cx="4701293" cy="54761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B5E722E-4B56-5BE8-D0AB-4EEF47F25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5035" y="496495"/>
            <a:ext cx="2307431" cy="17252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1E88EAB-9CAE-8FAF-7114-C72EBECF47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0726" y="2200290"/>
            <a:ext cx="2957513" cy="4972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DA2421E-48D1-24C9-C0AD-8B945152C2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5764" y="2607469"/>
            <a:ext cx="2268141" cy="17430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5B4228-9F5C-43D4-530B-D81ABD9F1C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65014" y="4311257"/>
            <a:ext cx="2974658" cy="49291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4847C50-A45F-D605-76A0-F52B0A02197B}"/>
              </a:ext>
            </a:extLst>
          </p:cNvPr>
          <p:cNvSpPr txBox="1"/>
          <p:nvPr/>
        </p:nvSpPr>
        <p:spPr>
          <a:xfrm>
            <a:off x="651728" y="79559"/>
            <a:ext cx="409316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Ion Acoustic Dose Mapping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BC2A2A3-760D-F4C5-B05F-23C1B612750C}"/>
              </a:ext>
            </a:extLst>
          </p:cNvPr>
          <p:cNvSpPr txBox="1"/>
          <p:nvPr/>
        </p:nvSpPr>
        <p:spPr>
          <a:xfrm>
            <a:off x="146740" y="3750473"/>
            <a:ext cx="588019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it possible to get the deposited dose using acoustic measurements ?</a:t>
            </a:r>
          </a:p>
          <a:p>
            <a:pPr marL="214313" marR="0" lvl="0" indent="-214313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Compatibility with medical ultrasound and possibility of use in vivo</a:t>
            </a:r>
          </a:p>
        </p:txBody>
      </p:sp>
    </p:spTree>
    <p:extLst>
      <p:ext uri="{BB962C8B-B14F-4D97-AF65-F5344CB8AC3E}">
        <p14:creationId xmlns:p14="http://schemas.microsoft.com/office/powerpoint/2010/main" val="384106875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A9F612-6283-DBE6-53BA-24CD18CF9237}"/>
              </a:ext>
            </a:extLst>
          </p:cNvPr>
          <p:cNvSpPr/>
          <p:nvPr/>
        </p:nvSpPr>
        <p:spPr>
          <a:xfrm>
            <a:off x="0" y="438151"/>
            <a:ext cx="9144000" cy="4295543"/>
          </a:xfrm>
          <a:prstGeom prst="rect">
            <a:avLst/>
          </a:prstGeom>
          <a:solidFill>
            <a:schemeClr val="bg1">
              <a:alpha val="88863"/>
            </a:schemeClr>
          </a:solidFill>
          <a:ln>
            <a:solidFill>
              <a:schemeClr val="bg1">
                <a:alpha val="8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AU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F573D0-1AAE-9745-0650-403298B180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5353" y="2110685"/>
            <a:ext cx="3971925" cy="1333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BFB092-EE9D-DB48-3247-9B01B1AD77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380" y="1744601"/>
            <a:ext cx="7565240" cy="2539889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06A29F45-B4F3-E7F9-A65F-0C2CAE3361F5}"/>
              </a:ext>
            </a:extLst>
          </p:cNvPr>
          <p:cNvCxnSpPr/>
          <p:nvPr/>
        </p:nvCxnSpPr>
        <p:spPr>
          <a:xfrm>
            <a:off x="1127283" y="1668802"/>
            <a:ext cx="259492" cy="0"/>
          </a:xfrm>
          <a:prstGeom prst="straightConnector1">
            <a:avLst/>
          </a:prstGeom>
          <a:ln w="28575">
            <a:solidFill>
              <a:srgbClr val="002279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CE4A118-AFF8-09D4-D526-1003D469F2B3}"/>
              </a:ext>
            </a:extLst>
          </p:cNvPr>
          <p:cNvCxnSpPr>
            <a:cxnSpLocks/>
          </p:cNvCxnSpPr>
          <p:nvPr/>
        </p:nvCxnSpPr>
        <p:spPr>
          <a:xfrm>
            <a:off x="1386775" y="1668802"/>
            <a:ext cx="305830" cy="0"/>
          </a:xfrm>
          <a:prstGeom prst="straightConnector1">
            <a:avLst/>
          </a:prstGeom>
          <a:ln w="28575">
            <a:solidFill>
              <a:srgbClr val="002279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DBE092C-3E98-2C98-C1F8-E0B1F0AC35F5}"/>
              </a:ext>
            </a:extLst>
          </p:cNvPr>
          <p:cNvCxnSpPr>
            <a:cxnSpLocks/>
          </p:cNvCxnSpPr>
          <p:nvPr/>
        </p:nvCxnSpPr>
        <p:spPr>
          <a:xfrm>
            <a:off x="1692605" y="1668802"/>
            <a:ext cx="6014652" cy="0"/>
          </a:xfrm>
          <a:prstGeom prst="straightConnector1">
            <a:avLst/>
          </a:prstGeom>
          <a:ln w="28575">
            <a:solidFill>
              <a:srgbClr val="002279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9BD7330-A675-576D-3ABA-7816B1CAD210}"/>
              </a:ext>
            </a:extLst>
          </p:cNvPr>
          <p:cNvCxnSpPr>
            <a:cxnSpLocks/>
          </p:cNvCxnSpPr>
          <p:nvPr/>
        </p:nvCxnSpPr>
        <p:spPr>
          <a:xfrm>
            <a:off x="7707256" y="1668802"/>
            <a:ext cx="333632" cy="0"/>
          </a:xfrm>
          <a:prstGeom prst="straightConnector1">
            <a:avLst/>
          </a:prstGeom>
          <a:ln w="28575">
            <a:solidFill>
              <a:srgbClr val="002279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7247A2A0-D0E3-7196-EA33-4EF0D73F8450}"/>
              </a:ext>
            </a:extLst>
          </p:cNvPr>
          <p:cNvSpPr txBox="1"/>
          <p:nvPr/>
        </p:nvSpPr>
        <p:spPr>
          <a:xfrm>
            <a:off x="900227" y="1358819"/>
            <a:ext cx="7923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60.34 mm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EB3D0F-CD3D-961D-3018-76E54C2A63BF}"/>
              </a:ext>
            </a:extLst>
          </p:cNvPr>
          <p:cNvSpPr txBox="1"/>
          <p:nvPr/>
        </p:nvSpPr>
        <p:spPr>
          <a:xfrm>
            <a:off x="1257028" y="1788702"/>
            <a:ext cx="75994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55.77 mm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02748D-935A-E35F-12CF-B6CB99DD2EEE}"/>
              </a:ext>
            </a:extLst>
          </p:cNvPr>
          <p:cNvSpPr txBox="1"/>
          <p:nvPr/>
        </p:nvSpPr>
        <p:spPr>
          <a:xfrm>
            <a:off x="4014130" y="1318070"/>
            <a:ext cx="94065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1844.7 mm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C31C11-8A9F-2958-6A2D-36736665375E}"/>
              </a:ext>
            </a:extLst>
          </p:cNvPr>
          <p:cNvSpPr txBox="1"/>
          <p:nvPr/>
        </p:nvSpPr>
        <p:spPr>
          <a:xfrm>
            <a:off x="7570559" y="1348919"/>
            <a:ext cx="94065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100 mm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CB5E4D8-4B2C-C81E-87B3-DEE62B7D5068}"/>
              </a:ext>
            </a:extLst>
          </p:cNvPr>
          <p:cNvSpPr txBox="1"/>
          <p:nvPr/>
        </p:nvSpPr>
        <p:spPr>
          <a:xfrm>
            <a:off x="958744" y="4259634"/>
            <a:ext cx="7923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332 T/m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7DBED88-DDB5-EB4F-887F-F78502A38733}"/>
              </a:ext>
            </a:extLst>
          </p:cNvPr>
          <p:cNvSpPr txBox="1"/>
          <p:nvPr/>
        </p:nvSpPr>
        <p:spPr>
          <a:xfrm>
            <a:off x="1587980" y="4266890"/>
            <a:ext cx="7923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318.5 T/m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E2DD4BD-282C-746D-8BAD-334133AC4EC3}"/>
              </a:ext>
            </a:extLst>
          </p:cNvPr>
          <p:cNvSpPr txBox="1"/>
          <p:nvPr/>
        </p:nvSpPr>
        <p:spPr>
          <a:xfrm>
            <a:off x="191693" y="2818338"/>
            <a:ext cx="99358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US" sz="10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10 mm bore diameter</a:t>
            </a:r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7A1EE965-4048-4955-0E56-F4E265521B1B}"/>
              </a:ext>
            </a:extLst>
          </p:cNvPr>
          <p:cNvSpPr txBox="1">
            <a:spLocks/>
          </p:cNvSpPr>
          <p:nvPr/>
        </p:nvSpPr>
        <p:spPr>
          <a:xfrm>
            <a:off x="628650" y="597328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/>
            <a:r>
              <a:rPr lang="en-AU" sz="330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LION beamline - BDSIM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2BE3D6-E16A-88FB-030C-2EBD06F8CBE8}"/>
              </a:ext>
            </a:extLst>
          </p:cNvPr>
          <p:cNvSpPr txBox="1"/>
          <p:nvPr/>
        </p:nvSpPr>
        <p:spPr>
          <a:xfrm>
            <a:off x="2497618" y="4333636"/>
            <a:ext cx="3674467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/>
            <a:r>
              <a:rPr lang="en-AU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Figure 3: Side-on view of LION beamline in BDSIM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AAFC1A-0CD5-FDEC-40BA-7DFC36311741}"/>
              </a:ext>
            </a:extLst>
          </p:cNvPr>
          <p:cNvSpPr txBox="1"/>
          <p:nvPr/>
        </p:nvSpPr>
        <p:spPr>
          <a:xfrm>
            <a:off x="2164067" y="3732995"/>
            <a:ext cx="207103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US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2x </a:t>
            </a:r>
            <a:r>
              <a:rPr lang="en-US" sz="1350" dirty="0" err="1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quadropole</a:t>
            </a:r>
            <a:r>
              <a:rPr lang="en-US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 magnets for focusing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F868EA3-C46C-FCBA-04D2-46DAB28409D3}"/>
              </a:ext>
            </a:extLst>
          </p:cNvPr>
          <p:cNvCxnSpPr>
            <a:cxnSpLocks/>
          </p:cNvCxnSpPr>
          <p:nvPr/>
        </p:nvCxnSpPr>
        <p:spPr>
          <a:xfrm flipH="1" flipV="1">
            <a:off x="1761561" y="3928272"/>
            <a:ext cx="805013" cy="17471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ADE563F-F1F9-124F-BBED-BA9A4B368B8D}"/>
              </a:ext>
            </a:extLst>
          </p:cNvPr>
          <p:cNvCxnSpPr>
            <a:cxnSpLocks/>
          </p:cNvCxnSpPr>
          <p:nvPr/>
        </p:nvCxnSpPr>
        <p:spPr>
          <a:xfrm flipH="1" flipV="1">
            <a:off x="1386775" y="4049001"/>
            <a:ext cx="1179799" cy="6123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BA4D16CA-4B07-6580-5CFC-F159F03C5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C2C2FBF8-239E-F94C-98AC-3D394B9574D5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685800"/>
              <a:t>44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18F53F-8934-76D8-91D6-FE281A7FF2AA}"/>
              </a:ext>
            </a:extLst>
          </p:cNvPr>
          <p:cNvSpPr txBox="1"/>
          <p:nvPr/>
        </p:nvSpPr>
        <p:spPr>
          <a:xfrm>
            <a:off x="-2855" y="19939"/>
            <a:ext cx="119616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M. </a:t>
            </a:r>
            <a:r>
              <a:rPr lang="en-US" sz="1100" b="1" dirty="0" err="1"/>
              <a:t>Maxouti</a:t>
            </a:r>
            <a:r>
              <a:rPr lang="en-US" sz="1100" b="1" dirty="0"/>
              <a:t>, et al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06A42C-ABEC-3419-DF71-841877012E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871" y="3727323"/>
            <a:ext cx="1295132" cy="131853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369700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C3C52FB-6BEF-28D4-49A0-A25FFF3555D1}"/>
              </a:ext>
            </a:extLst>
          </p:cNvPr>
          <p:cNvSpPr/>
          <p:nvPr/>
        </p:nvSpPr>
        <p:spPr>
          <a:xfrm>
            <a:off x="0" y="438151"/>
            <a:ext cx="9144000" cy="4295543"/>
          </a:xfrm>
          <a:prstGeom prst="rect">
            <a:avLst/>
          </a:prstGeom>
          <a:solidFill>
            <a:schemeClr val="bg1">
              <a:alpha val="88863"/>
            </a:schemeClr>
          </a:solidFill>
          <a:ln>
            <a:solidFill>
              <a:schemeClr val="bg1">
                <a:alpha val="8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AU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D92CC6-45E5-FF0F-8C12-4B3FCF5FD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766" y="1591500"/>
            <a:ext cx="4105222" cy="2329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8F7667-6751-8444-10A6-42C00C5494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291" y="2204799"/>
            <a:ext cx="2667332" cy="2432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1B6336-3E46-7A12-6D9D-6F150DCEA329}"/>
              </a:ext>
            </a:extLst>
          </p:cNvPr>
          <p:cNvSpPr txBox="1"/>
          <p:nvPr/>
        </p:nvSpPr>
        <p:spPr>
          <a:xfrm>
            <a:off x="4881200" y="1401574"/>
            <a:ext cx="322057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US" sz="1350" dirty="0">
                <a:solidFill>
                  <a:prstClr val="black"/>
                </a:solidFill>
                <a:latin typeface="CMU Bright Roman" panose="02000603000000000000"/>
              </a:rPr>
              <a:t>Generate angular distribution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F56CD43-C299-59CA-E0B3-534FF7DB5EB6}"/>
              </a:ext>
            </a:extLst>
          </p:cNvPr>
          <p:cNvGrpSpPr/>
          <p:nvPr/>
        </p:nvGrpSpPr>
        <p:grpSpPr>
          <a:xfrm>
            <a:off x="5419935" y="2040977"/>
            <a:ext cx="1644965" cy="1790795"/>
            <a:chOff x="7323131" y="2724714"/>
            <a:chExt cx="2193286" cy="238772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29955C35-941B-9E9C-1095-848ECB689F3E}"/>
                    </a:ext>
                  </a:extLst>
                </p:cNvPr>
                <p:cNvSpPr txBox="1"/>
                <p:nvPr/>
              </p:nvSpPr>
              <p:spPr>
                <a:xfrm>
                  <a:off x="7421946" y="2724714"/>
                  <a:ext cx="2094471" cy="677108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defTabSz="685800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nor/>
                          </m:rPr>
                          <a:rPr lang="en-US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cos</m:t>
                        </m:r>
                        <m:r>
                          <m:rPr>
                            <m:nor/>
                          </m:rPr>
                          <a:rPr lang="en-US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(</m:t>
                        </m:r>
                        <m:r>
                          <m:rPr>
                            <m:nor/>
                          </m:rPr>
                          <a:rPr lang="el-GR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θ</m:t>
                        </m:r>
                        <m:r>
                          <m:rPr>
                            <m:nor/>
                          </m:rPr>
                          <a:rPr lang="en-GB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), −1 </m:t>
                        </m:r>
                        <m:r>
                          <m:rPr>
                            <m:nor/>
                          </m:rPr>
                          <a:rPr lang="en-GB" sz="1500" dirty="0">
                            <a:solidFill>
                              <a:srgbClr val="202124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→</m:t>
                        </m:r>
                        <m:r>
                          <m:rPr>
                            <m:nor/>
                          </m:rPr>
                          <a:rPr lang="en-GB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 1</m:t>
                        </m:r>
                      </m:oMath>
                    </m:oMathPara>
                  </a14:m>
                  <a:endParaRPr lang="en-GB" dirty="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  <a:p>
                  <a:pPr defTabSz="685800"/>
                  <a:endParaRPr lang="en-US" dirty="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</p:txBody>
            </p:sp>
          </mc:Choice>
          <mc:Fallback xmlns=""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29955C35-941B-9E9C-1095-848ECB689F3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21946" y="2724714"/>
                  <a:ext cx="2094471" cy="677108"/>
                </a:xfrm>
                <a:prstGeom prst="rect">
                  <a:avLst/>
                </a:prstGeom>
                <a:blipFill>
                  <a:blip r:embed="rId5"/>
                  <a:stretch>
                    <a:fillRect t="-9756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68A8BA35-6B2A-1B18-263E-811EEB117A2D}"/>
                    </a:ext>
                  </a:extLst>
                </p:cNvPr>
                <p:cNvSpPr txBox="1"/>
                <p:nvPr/>
              </p:nvSpPr>
              <p:spPr>
                <a:xfrm>
                  <a:off x="7744690" y="3176933"/>
                  <a:ext cx="1116716" cy="677108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 defTabSz="685800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nor/>
                          </m:rPr>
                          <a:rPr lang="el-GR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φ</m:t>
                        </m:r>
                        <m:r>
                          <m:rPr>
                            <m:nor/>
                          </m:rPr>
                          <a:rPr lang="en-GB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, 0 </m:t>
                        </m:r>
                        <m:r>
                          <m:rPr>
                            <m:nor/>
                          </m:rPr>
                          <a:rPr lang="en-GB" sz="1500" dirty="0">
                            <a:solidFill>
                              <a:srgbClr val="202124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→</m:t>
                        </m:r>
                        <m:r>
                          <m:rPr>
                            <m:nor/>
                          </m:rPr>
                          <a:rPr lang="en-GB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 2</m:t>
                        </m:r>
                        <m:r>
                          <m:rPr>
                            <m:nor/>
                          </m:rPr>
                          <a:rPr lang="el-GR" sz="1500" dirty="0">
                            <a:solidFill>
                              <a:prstClr val="black"/>
                            </a:solidFill>
                            <a:latin typeface="CMU Bright Roman" panose="02000603000000000000" pitchFamily="2" charset="0"/>
                            <a:ea typeface="CMU Bright Roman" panose="02000603000000000000" pitchFamily="2" charset="0"/>
                            <a:cs typeface="CMU Bright Roman" panose="02000603000000000000" pitchFamily="2" charset="0"/>
                          </a:rPr>
                          <m:t>π</m:t>
                        </m:r>
                      </m:oMath>
                    </m:oMathPara>
                  </a14:m>
                  <a:endParaRPr lang="en-US" dirty="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  <a:p>
                  <a:pPr defTabSz="685800"/>
                  <a:endParaRPr lang="en-US" dirty="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</p:txBody>
            </p:sp>
          </mc:Choice>
          <mc:Fallback xmlns=""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68A8BA35-6B2A-1B18-263E-811EEB117A2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744690" y="3176933"/>
                  <a:ext cx="1116716" cy="677108"/>
                </a:xfrm>
                <a:prstGeom prst="rect">
                  <a:avLst/>
                </a:prstGeom>
                <a:blipFill>
                  <a:blip r:embed="rId6"/>
                  <a:stretch>
                    <a:fillRect l="-5970" t="-9756" r="-149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65AC3F59-DC68-6707-304C-CF27FF1B7C16}"/>
                    </a:ext>
                  </a:extLst>
                </p:cNvPr>
                <p:cNvSpPr txBox="1"/>
                <p:nvPr/>
              </p:nvSpPr>
              <p:spPr>
                <a:xfrm>
                  <a:off x="7478359" y="3610253"/>
                  <a:ext cx="2035599" cy="2769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 defTabSz="685800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𝑝𝑠𝑖𝑛</m:t>
                        </m:r>
                        <m:d>
                          <m:dPr>
                            <m:ctrlPr>
                              <a:rPr lang="el-GR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l-GR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</m:d>
                        <m:r>
                          <m:rPr>
                            <m:sty m:val="p"/>
                          </m:rPr>
                          <a:rPr lang="en-GB" sz="135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cos</m:t>
                        </m:r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⁡(</m:t>
                        </m:r>
                        <m:r>
                          <a:rPr lang="el-GR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𝜑</m:t>
                        </m:r>
                        <m:r>
                          <a:rPr lang="el-GR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sz="1200" dirty="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</p:txBody>
            </p:sp>
          </mc:Choice>
          <mc:Fallback xmlns=""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65AC3F59-DC68-6707-304C-CF27FF1B7C1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78359" y="3610253"/>
                  <a:ext cx="2035599" cy="276999"/>
                </a:xfrm>
                <a:prstGeom prst="rect">
                  <a:avLst/>
                </a:prstGeom>
                <a:blipFill>
                  <a:blip r:embed="rId7"/>
                  <a:stretch>
                    <a:fillRect l="-1639" t="-11765" r="-3279" b="-41176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D4ACE429-7EAF-95DB-16B1-891E03692C45}"/>
                    </a:ext>
                  </a:extLst>
                </p:cNvPr>
                <p:cNvSpPr txBox="1"/>
                <p:nvPr/>
              </p:nvSpPr>
              <p:spPr>
                <a:xfrm>
                  <a:off x="7465380" y="4062471"/>
                  <a:ext cx="2003539" cy="276999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 defTabSz="685800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𝑝𝑠𝑖𝑛</m:t>
                        </m:r>
                        <m:d>
                          <m:dPr>
                            <m:ctrlPr>
                              <a:rPr lang="el-GR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l-GR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𝜃</m:t>
                            </m:r>
                          </m:e>
                        </m:d>
                        <m:r>
                          <m:rPr>
                            <m:sty m:val="p"/>
                          </m:rPr>
                          <a:rPr lang="en-GB" sz="135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sin</m:t>
                        </m:r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⁡(</m:t>
                        </m:r>
                        <m:r>
                          <a:rPr lang="el-GR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𝜑</m:t>
                        </m:r>
                        <m:r>
                          <a:rPr lang="el-GR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en-US" sz="120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</p:txBody>
            </p:sp>
          </mc:Choice>
          <mc:Fallback xmlns=""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D4ACE429-7EAF-95DB-16B1-891E03692C4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65380" y="4062471"/>
                  <a:ext cx="2003539" cy="276999"/>
                </a:xfrm>
                <a:prstGeom prst="rect">
                  <a:avLst/>
                </a:prstGeom>
                <a:blipFill>
                  <a:blip r:embed="rId8"/>
                  <a:stretch>
                    <a:fillRect l="-2521" t="-5882" r="-4202" b="-47059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332594C6-2198-6995-EB1F-9D4DA3A21BBD}"/>
                    </a:ext>
                  </a:extLst>
                </p:cNvPr>
                <p:cNvSpPr txBox="1"/>
                <p:nvPr/>
              </p:nvSpPr>
              <p:spPr>
                <a:xfrm>
                  <a:off x="7323131" y="4591357"/>
                  <a:ext cx="841684" cy="521084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 defTabSz="685800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= </m:t>
                        </m:r>
                        <m:f>
                          <m:fPr>
                            <m:ctrlP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  <m:sub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  <m:sub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𝑧</m:t>
                                </m:r>
                              </m:sub>
                            </m:sSub>
                          </m:den>
                        </m:f>
                      </m:oMath>
                    </m:oMathPara>
                  </a14:m>
                  <a:endParaRPr lang="en-US" sz="120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</p:txBody>
            </p:sp>
          </mc:Choice>
          <mc:Fallback xmlns=""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332594C6-2198-6995-EB1F-9D4DA3A21BB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23131" y="4591357"/>
                  <a:ext cx="841684" cy="521084"/>
                </a:xfrm>
                <a:prstGeom prst="rect">
                  <a:avLst/>
                </a:prstGeom>
                <a:blipFill>
                  <a:blip r:embed="rId9"/>
                  <a:stretch>
                    <a:fillRect l="-1961" b="-1562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AF97390E-416D-51CD-7ACD-D841F35052B5}"/>
                    </a:ext>
                  </a:extLst>
                </p:cNvPr>
                <p:cNvSpPr txBox="1"/>
                <p:nvPr/>
              </p:nvSpPr>
              <p:spPr>
                <a:xfrm>
                  <a:off x="8509183" y="4578678"/>
                  <a:ext cx="852712" cy="528607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 defTabSz="685800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sz="135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= </m:t>
                        </m:r>
                        <m:f>
                          <m:fPr>
                            <m:ctrlPr>
                              <a:rPr lang="en-GB" sz="1350" i="1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  <m:sub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𝑦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  <m:sub>
                                <m:r>
                                  <a:rPr lang="en-GB" sz="1350" i="1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</a:rPr>
                                  <m:t>𝑧</m:t>
                                </m:r>
                              </m:sub>
                            </m:sSub>
                          </m:den>
                        </m:f>
                      </m:oMath>
                    </m:oMathPara>
                  </a14:m>
                  <a:endParaRPr lang="en-US" sz="1200" dirty="0">
                    <a:solidFill>
                      <a:prstClr val="black"/>
                    </a:solidFill>
                    <a:latin typeface="CMU Bright Roman" panose="02000603000000000000" pitchFamily="2" charset="0"/>
                    <a:ea typeface="CMU Bright Roman" panose="02000603000000000000" pitchFamily="2" charset="0"/>
                    <a:cs typeface="CMU Bright Roman" panose="02000603000000000000" pitchFamily="2" charset="0"/>
                  </a:endParaRPr>
                </a:p>
              </p:txBody>
            </p:sp>
          </mc:Choice>
          <mc:Fallback xmlns=""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AF97390E-416D-51CD-7ACD-D841F35052B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09183" y="4578678"/>
                  <a:ext cx="852712" cy="528607"/>
                </a:xfrm>
                <a:prstGeom prst="rect">
                  <a:avLst/>
                </a:prstGeom>
                <a:blipFill>
                  <a:blip r:embed="rId10"/>
                  <a:stretch>
                    <a:fillRect l="-5769" t="-3125" r="-1923" b="-1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6E0C429A-D255-BA0E-60EE-BBA270FAE20D}"/>
              </a:ext>
            </a:extLst>
          </p:cNvPr>
          <p:cNvSpPr/>
          <p:nvPr/>
        </p:nvSpPr>
        <p:spPr>
          <a:xfrm>
            <a:off x="7347397" y="1859373"/>
            <a:ext cx="574589" cy="2120647"/>
          </a:xfrm>
          <a:prstGeom prst="rightBrace">
            <a:avLst/>
          </a:prstGeom>
          <a:ln w="28575">
            <a:solidFill>
              <a:srgbClr val="0022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7B8CE4D-0894-63C3-30B4-3404B856F868}"/>
              </a:ext>
            </a:extLst>
          </p:cNvPr>
          <p:cNvSpPr txBox="1"/>
          <p:nvPr/>
        </p:nvSpPr>
        <p:spPr>
          <a:xfrm>
            <a:off x="7959368" y="2781196"/>
            <a:ext cx="88421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/>
            <a:r>
              <a:rPr lang="en-US" sz="1350" dirty="0" err="1">
                <a:solidFill>
                  <a:prstClr val="black"/>
                </a:solidFill>
                <a:latin typeface="CMU Bright Roman" panose="02000603000000000000"/>
              </a:rPr>
              <a:t>source.txt</a:t>
            </a:r>
            <a:endParaRPr lang="en-US" sz="1350" dirty="0">
              <a:solidFill>
                <a:prstClr val="black"/>
              </a:solidFill>
              <a:latin typeface="CMU Bright Roman" panose="02000603000000000000"/>
            </a:endParaRPr>
          </a:p>
        </p:txBody>
      </p:sp>
      <p:sp>
        <p:nvSpPr>
          <p:cNvPr id="23" name="Title 7">
            <a:extLst>
              <a:ext uri="{FF2B5EF4-FFF2-40B4-BE49-F238E27FC236}">
                <a16:creationId xmlns:a16="http://schemas.microsoft.com/office/drawing/2014/main" id="{31127978-0E0E-327F-69A0-BFCBB6FA371E}"/>
              </a:ext>
            </a:extLst>
          </p:cNvPr>
          <p:cNvSpPr txBox="1">
            <a:spLocks/>
          </p:cNvSpPr>
          <p:nvPr/>
        </p:nvSpPr>
        <p:spPr>
          <a:xfrm>
            <a:off x="628650" y="597328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/>
            <a:r>
              <a:rPr lang="en-AU" sz="330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Source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DEF98ED-A961-1050-20BA-76EE0B2BA601}"/>
              </a:ext>
            </a:extLst>
          </p:cNvPr>
          <p:cNvSpPr txBox="1"/>
          <p:nvPr/>
        </p:nvSpPr>
        <p:spPr>
          <a:xfrm>
            <a:off x="594483" y="4050040"/>
            <a:ext cx="390578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AU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Figure 4: Energy distribution of protons from source – simulated and analytic closely match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44491338-6857-3AFC-A4A9-0548D7BE2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C2C2FBF8-239E-F94C-98AC-3D394B9574D5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685800"/>
              <a:t>45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B3D735-9EA4-8DAD-C972-E05F7F9BC145}"/>
              </a:ext>
            </a:extLst>
          </p:cNvPr>
          <p:cNvSpPr txBox="1"/>
          <p:nvPr/>
        </p:nvSpPr>
        <p:spPr>
          <a:xfrm>
            <a:off x="-2855" y="19939"/>
            <a:ext cx="119616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M. </a:t>
            </a:r>
            <a:r>
              <a:rPr lang="en-US" sz="1100" b="1" dirty="0" err="1"/>
              <a:t>Maxouti</a:t>
            </a:r>
            <a:r>
              <a:rPr lang="en-US" sz="1100" b="1" dirty="0"/>
              <a:t>, et al</a:t>
            </a:r>
          </a:p>
        </p:txBody>
      </p:sp>
    </p:spTree>
    <p:extLst>
      <p:ext uri="{BB962C8B-B14F-4D97-AF65-F5344CB8AC3E}">
        <p14:creationId xmlns:p14="http://schemas.microsoft.com/office/powerpoint/2010/main" val="167184119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9099B39-1066-3636-E1C1-406D355447F7}"/>
              </a:ext>
            </a:extLst>
          </p:cNvPr>
          <p:cNvSpPr/>
          <p:nvPr/>
        </p:nvSpPr>
        <p:spPr>
          <a:xfrm>
            <a:off x="0" y="438151"/>
            <a:ext cx="9144000" cy="4295543"/>
          </a:xfrm>
          <a:prstGeom prst="rect">
            <a:avLst/>
          </a:prstGeom>
          <a:solidFill>
            <a:schemeClr val="bg1">
              <a:alpha val="88863"/>
            </a:schemeClr>
          </a:solidFill>
          <a:ln>
            <a:solidFill>
              <a:schemeClr val="bg1">
                <a:alpha val="8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AU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AECB2E-3396-BA6E-5F9F-E87E0AAE10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6" t="6654"/>
          <a:stretch/>
        </p:blipFill>
        <p:spPr>
          <a:xfrm>
            <a:off x="2296459" y="1333386"/>
            <a:ext cx="4551082" cy="3209552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3F78A6-DA2B-2415-523E-DE0E1998F89E}"/>
              </a:ext>
            </a:extLst>
          </p:cNvPr>
          <p:cNvSpPr txBox="1">
            <a:spLocks/>
          </p:cNvSpPr>
          <p:nvPr/>
        </p:nvSpPr>
        <p:spPr>
          <a:xfrm>
            <a:off x="545242" y="365187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/>
            <a:r>
              <a:rPr lang="en-AU" sz="330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Simulated Bragg peak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746A78-D789-1927-B194-216AA37BB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C2C2FBF8-239E-F94C-98AC-3D394B9574D5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685800"/>
              <a:t>46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A9708B-C570-2A56-FD2C-C84225BD1742}"/>
              </a:ext>
            </a:extLst>
          </p:cNvPr>
          <p:cNvSpPr txBox="1"/>
          <p:nvPr/>
        </p:nvSpPr>
        <p:spPr>
          <a:xfrm>
            <a:off x="388190" y="3850440"/>
            <a:ext cx="1806894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685800"/>
            <a:r>
              <a:rPr lang="en-AU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Figure 5: Bragg peak in SmartPhantom, as simulated in BDSIM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E6D9E1-9325-D584-B8FD-7ACE58A4C0F3}"/>
              </a:ext>
            </a:extLst>
          </p:cNvPr>
          <p:cNvSpPr txBox="1"/>
          <p:nvPr/>
        </p:nvSpPr>
        <p:spPr>
          <a:xfrm>
            <a:off x="-2855" y="19939"/>
            <a:ext cx="119616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M. </a:t>
            </a:r>
            <a:r>
              <a:rPr lang="en-US" sz="1100" b="1" dirty="0" err="1"/>
              <a:t>Maxouti</a:t>
            </a:r>
            <a:r>
              <a:rPr lang="en-US" sz="1100" b="1" dirty="0"/>
              <a:t>, et 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38783F-F99B-1D16-CCBB-C3B1DA57B77E}"/>
              </a:ext>
            </a:extLst>
          </p:cNvPr>
          <p:cNvSpPr txBox="1"/>
          <p:nvPr/>
        </p:nvSpPr>
        <p:spPr>
          <a:xfrm>
            <a:off x="5991277" y="750474"/>
            <a:ext cx="3152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Initial simulation; take 20 MeV</a:t>
            </a:r>
            <a:br>
              <a:rPr lang="en-US" b="1" dirty="0">
                <a:solidFill>
                  <a:srgbClr val="C00000"/>
                </a:solidFill>
              </a:rPr>
            </a:br>
            <a:r>
              <a:rPr lang="en-US" b="1" dirty="0">
                <a:solidFill>
                  <a:srgbClr val="C00000"/>
                </a:solidFill>
              </a:rPr>
              <a:t>protons with 2% energy spread</a:t>
            </a:r>
          </a:p>
        </p:txBody>
      </p:sp>
    </p:spTree>
    <p:extLst>
      <p:ext uri="{BB962C8B-B14F-4D97-AF65-F5344CB8AC3E}">
        <p14:creationId xmlns:p14="http://schemas.microsoft.com/office/powerpoint/2010/main" val="209264349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12221A-6BDD-0B5F-F008-B3E1EB9A6709}"/>
              </a:ext>
            </a:extLst>
          </p:cNvPr>
          <p:cNvSpPr/>
          <p:nvPr/>
        </p:nvSpPr>
        <p:spPr>
          <a:xfrm>
            <a:off x="0" y="469140"/>
            <a:ext cx="9144000" cy="4295543"/>
          </a:xfrm>
          <a:prstGeom prst="rect">
            <a:avLst/>
          </a:prstGeom>
          <a:solidFill>
            <a:schemeClr val="bg1">
              <a:alpha val="88863"/>
            </a:schemeClr>
          </a:solidFill>
          <a:ln>
            <a:solidFill>
              <a:schemeClr val="bg1">
                <a:alpha val="8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AU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050" name="Picture 2" descr="Geant4 Logo | geant4.web.cern.ch">
            <a:extLst>
              <a:ext uri="{FF2B5EF4-FFF2-40B4-BE49-F238E27FC236}">
                <a16:creationId xmlns:a16="http://schemas.microsoft.com/office/drawing/2014/main" id="{60335395-0732-9B3C-DDB0-83F69C5407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304" y="554867"/>
            <a:ext cx="1559261" cy="51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itle 7">
            <a:extLst>
              <a:ext uri="{FF2B5EF4-FFF2-40B4-BE49-F238E27FC236}">
                <a16:creationId xmlns:a16="http://schemas.microsoft.com/office/drawing/2014/main" id="{F049F320-77BD-5DA9-A9B8-1F73B5E67E6F}"/>
              </a:ext>
            </a:extLst>
          </p:cNvPr>
          <p:cNvSpPr txBox="1">
            <a:spLocks/>
          </p:cNvSpPr>
          <p:nvPr/>
        </p:nvSpPr>
        <p:spPr>
          <a:xfrm>
            <a:off x="602898" y="419365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/>
            <a:r>
              <a:rPr lang="en-AU" sz="330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SmartPhantom in Geant4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66E04335-10B3-B3ED-D399-D7C81D0FE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C2C2FBF8-239E-F94C-98AC-3D394B9574D5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685800"/>
              <a:t>47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0D3A6C-5758-5A6D-6675-08066F8CED81}"/>
              </a:ext>
            </a:extLst>
          </p:cNvPr>
          <p:cNvGrpSpPr/>
          <p:nvPr/>
        </p:nvGrpSpPr>
        <p:grpSpPr>
          <a:xfrm>
            <a:off x="579120" y="1358928"/>
            <a:ext cx="7223898" cy="3081641"/>
            <a:chOff x="1402419" y="1775550"/>
            <a:chExt cx="9679558" cy="4283675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B104C73-D9AB-DAB7-5893-B9F98D760877}"/>
                </a:ext>
              </a:extLst>
            </p:cNvPr>
            <p:cNvGrpSpPr/>
            <p:nvPr/>
          </p:nvGrpSpPr>
          <p:grpSpPr>
            <a:xfrm>
              <a:off x="1402419" y="1775550"/>
              <a:ext cx="9679558" cy="4283675"/>
              <a:chOff x="484666" y="1354967"/>
              <a:chExt cx="10240326" cy="4768959"/>
            </a:xfrm>
          </p:grpSpPr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80961FF2-2AAB-49C1-3327-D33AD477D4B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54302" y="1354967"/>
                <a:ext cx="3970690" cy="4702719"/>
              </a:xfrm>
              <a:prstGeom prst="rect">
                <a:avLst/>
              </a:prstGeom>
            </p:spPr>
          </p:pic>
          <p:grpSp>
            <p:nvGrpSpPr>
              <p:cNvPr id="5" name="Group 4">
                <a:extLst>
                  <a:ext uri="{FF2B5EF4-FFF2-40B4-BE49-F238E27FC236}">
                    <a16:creationId xmlns:a16="http://schemas.microsoft.com/office/drawing/2014/main" id="{3757F8BB-5AB5-77FA-184B-A6D2615F0DB9}"/>
                  </a:ext>
                </a:extLst>
              </p:cNvPr>
              <p:cNvGrpSpPr/>
              <p:nvPr/>
            </p:nvGrpSpPr>
            <p:grpSpPr>
              <a:xfrm>
                <a:off x="484666" y="1354967"/>
                <a:ext cx="5863325" cy="4768959"/>
                <a:chOff x="484666" y="1354967"/>
                <a:chExt cx="5863325" cy="4768959"/>
              </a:xfrm>
            </p:grpSpPr>
            <p:pic>
              <p:nvPicPr>
                <p:cNvPr id="6" name="Picture 5">
                  <a:extLst>
                    <a:ext uri="{FF2B5EF4-FFF2-40B4-BE49-F238E27FC236}">
                      <a16:creationId xmlns:a16="http://schemas.microsoft.com/office/drawing/2014/main" id="{E138561D-9254-04E6-53C6-36437421BE4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529830" y="1354967"/>
                  <a:ext cx="4100957" cy="4713548"/>
                </a:xfrm>
                <a:prstGeom prst="rect">
                  <a:avLst/>
                </a:prstGeom>
              </p:spPr>
            </p:pic>
            <p:grpSp>
              <p:nvGrpSpPr>
                <p:cNvPr id="4" name="Group 3">
                  <a:extLst>
                    <a:ext uri="{FF2B5EF4-FFF2-40B4-BE49-F238E27FC236}">
                      <a16:creationId xmlns:a16="http://schemas.microsoft.com/office/drawing/2014/main" id="{41F862D7-A7CA-B22C-DBFF-5D6FBCF224F1}"/>
                    </a:ext>
                  </a:extLst>
                </p:cNvPr>
                <p:cNvGrpSpPr/>
                <p:nvPr/>
              </p:nvGrpSpPr>
              <p:grpSpPr>
                <a:xfrm>
                  <a:off x="484666" y="1546737"/>
                  <a:ext cx="5863325" cy="4577189"/>
                  <a:chOff x="258441" y="2015068"/>
                  <a:chExt cx="6250902" cy="4577189"/>
                </a:xfrm>
              </p:grpSpPr>
              <p:cxnSp>
                <p:nvCxnSpPr>
                  <p:cNvPr id="7" name="Straight Arrow Connector 6">
                    <a:extLst>
                      <a:ext uri="{FF2B5EF4-FFF2-40B4-BE49-F238E27FC236}">
                        <a16:creationId xmlns:a16="http://schemas.microsoft.com/office/drawing/2014/main" id="{38BCAE11-4D17-0BFC-2FDF-93107017FC38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844240" y="6458072"/>
                    <a:ext cx="3045532" cy="0"/>
                  </a:xfrm>
                  <a:prstGeom prst="straightConnector1">
                    <a:avLst/>
                  </a:prstGeom>
                  <a:ln w="19050">
                    <a:solidFill>
                      <a:schemeClr val="tx1"/>
                    </a:solidFill>
                    <a:headEnd type="triangle"/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9" name="TextBox 8">
                    <a:extLst>
                      <a:ext uri="{FF2B5EF4-FFF2-40B4-BE49-F238E27FC236}">
                        <a16:creationId xmlns:a16="http://schemas.microsoft.com/office/drawing/2014/main" id="{302C051A-78FE-F6C9-DF46-AF79A70091F0}"/>
                      </a:ext>
                    </a:extLst>
                  </p:cNvPr>
                  <p:cNvSpPr txBox="1"/>
                  <p:nvPr/>
                </p:nvSpPr>
                <p:spPr>
                  <a:xfrm>
                    <a:off x="2768222" y="6149108"/>
                    <a:ext cx="1241948" cy="42866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defTabSz="685800"/>
                    <a:r>
                      <a:rPr lang="en-US" sz="1200" dirty="0">
                        <a:solidFill>
                          <a:prstClr val="black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100 mm</a:t>
                    </a:r>
                  </a:p>
                </p:txBody>
              </p:sp>
              <p:sp>
                <p:nvSpPr>
                  <p:cNvPr id="16" name="TextBox 15">
                    <a:extLst>
                      <a:ext uri="{FF2B5EF4-FFF2-40B4-BE49-F238E27FC236}">
                        <a16:creationId xmlns:a16="http://schemas.microsoft.com/office/drawing/2014/main" id="{DEAB49A9-58CC-51D9-7BFB-3CD9A2708092}"/>
                      </a:ext>
                    </a:extLst>
                  </p:cNvPr>
                  <p:cNvSpPr txBox="1"/>
                  <p:nvPr/>
                </p:nvSpPr>
                <p:spPr>
                  <a:xfrm>
                    <a:off x="5267395" y="4014932"/>
                    <a:ext cx="1241948" cy="42866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defTabSz="685800"/>
                    <a:r>
                      <a:rPr lang="en-US" sz="1200">
                        <a:solidFill>
                          <a:prstClr val="black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160 mm</a:t>
                    </a:r>
                  </a:p>
                </p:txBody>
              </p:sp>
              <p:cxnSp>
                <p:nvCxnSpPr>
                  <p:cNvPr id="13" name="Straight Arrow Connector 12">
                    <a:extLst>
                      <a:ext uri="{FF2B5EF4-FFF2-40B4-BE49-F238E27FC236}">
                        <a16:creationId xmlns:a16="http://schemas.microsoft.com/office/drawing/2014/main" id="{566EF490-CCE8-340B-7BAB-FFEA81BEC71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4942024" y="6109879"/>
                    <a:ext cx="361658" cy="294481"/>
                  </a:xfrm>
                  <a:prstGeom prst="straightConnector1">
                    <a:avLst/>
                  </a:prstGeom>
                  <a:ln w="19050">
                    <a:solidFill>
                      <a:schemeClr val="tx1"/>
                    </a:solidFill>
                    <a:headEnd type="triangle"/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FBDB376E-D655-5612-C0C3-280DD1F872CD}"/>
                      </a:ext>
                    </a:extLst>
                  </p:cNvPr>
                  <p:cNvSpPr txBox="1"/>
                  <p:nvPr/>
                </p:nvSpPr>
                <p:spPr>
                  <a:xfrm>
                    <a:off x="5055788" y="6163590"/>
                    <a:ext cx="1241948" cy="42866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defTabSz="685800"/>
                    <a:r>
                      <a:rPr lang="en-US" sz="1200" dirty="0">
                        <a:solidFill>
                          <a:prstClr val="black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140 mm</a:t>
                    </a:r>
                  </a:p>
                </p:txBody>
              </p:sp>
              <p:cxnSp>
                <p:nvCxnSpPr>
                  <p:cNvPr id="10" name="Straight Arrow Connector 9">
                    <a:extLst>
                      <a:ext uri="{FF2B5EF4-FFF2-40B4-BE49-F238E27FC236}">
                        <a16:creationId xmlns:a16="http://schemas.microsoft.com/office/drawing/2014/main" id="{6AC42D11-97F5-CAEA-4BFA-50492FDA6AD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5303682" y="2015068"/>
                    <a:ext cx="0" cy="4094811"/>
                  </a:xfrm>
                  <a:prstGeom prst="straightConnector1">
                    <a:avLst/>
                  </a:prstGeom>
                  <a:ln w="19050">
                    <a:solidFill>
                      <a:schemeClr val="tx1"/>
                    </a:solidFill>
                    <a:headEnd type="triangle"/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TextBox 35">
                    <a:extLst>
                      <a:ext uri="{FF2B5EF4-FFF2-40B4-BE49-F238E27FC236}">
                        <a16:creationId xmlns:a16="http://schemas.microsoft.com/office/drawing/2014/main" id="{DFCDEB0F-9F6E-EBE6-56C6-5B664AB6DD09}"/>
                      </a:ext>
                    </a:extLst>
                  </p:cNvPr>
                  <p:cNvSpPr txBox="1"/>
                  <p:nvPr/>
                </p:nvSpPr>
                <p:spPr>
                  <a:xfrm>
                    <a:off x="258441" y="3996396"/>
                    <a:ext cx="1583727" cy="103594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defTabSz="685800"/>
                    <a:r>
                      <a:rPr lang="en-US" sz="1350" dirty="0">
                        <a:solidFill>
                          <a:srgbClr val="C00000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Beam</a:t>
                    </a:r>
                  </a:p>
                  <a:p>
                    <a:pPr defTabSz="685800"/>
                    <a:r>
                      <a:rPr lang="en-US" sz="1050" dirty="0">
                        <a:solidFill>
                          <a:srgbClr val="C00000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(</a:t>
                    </a:r>
                    <a:r>
                      <a:rPr lang="en-US" sz="1050" dirty="0" err="1">
                        <a:solidFill>
                          <a:srgbClr val="C00000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test_file.dat</a:t>
                    </a:r>
                    <a:r>
                      <a:rPr lang="en-US" sz="1050" dirty="0">
                        <a:solidFill>
                          <a:srgbClr val="C00000"/>
                        </a:solidFill>
                        <a:latin typeface="CMU Bright Roman" panose="02000603000000000000" pitchFamily="2" charset="0"/>
                        <a:ea typeface="CMU Bright Roman" panose="02000603000000000000" pitchFamily="2" charset="0"/>
                        <a:cs typeface="CMU Bright Roman" panose="02000603000000000000" pitchFamily="2" charset="0"/>
                      </a:rPr>
                      <a:t>)</a:t>
                    </a:r>
                  </a:p>
                  <a:p>
                    <a:pPr defTabSz="685800"/>
                    <a:endParaRPr lang="en-US" sz="1350" b="1" dirty="0">
                      <a:solidFill>
                        <a:srgbClr val="C00000"/>
                      </a:solidFill>
                      <a:latin typeface="CMU BRIGHT ROMAN" panose="02000603000000000000" pitchFamily="2" charset="0"/>
                      <a:ea typeface="CMU BRIGHT ROMAN" panose="02000603000000000000" pitchFamily="2" charset="0"/>
                      <a:cs typeface="CMU BRIGHT ROMAN" panose="02000603000000000000" pitchFamily="2" charset="0"/>
                    </a:endParaRPr>
                  </a:p>
                </p:txBody>
              </p:sp>
            </p:grpSp>
          </p:grpSp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9897741-C6D5-6411-644D-A22490AE0D39}"/>
                </a:ext>
              </a:extLst>
            </p:cNvPr>
            <p:cNvSpPr txBox="1"/>
            <p:nvPr/>
          </p:nvSpPr>
          <p:spPr>
            <a:xfrm>
              <a:off x="4319427" y="2679520"/>
              <a:ext cx="988540" cy="3529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/>
              <a:r>
                <a:rPr lang="en-US" sz="1050" dirty="0">
                  <a:solidFill>
                    <a:prstClr val="black"/>
                  </a:solidFill>
                  <a:latin typeface="CMU Bright Roman" panose="02000603000000000000" pitchFamily="2" charset="0"/>
                  <a:ea typeface="CMU Bright Roman" panose="02000603000000000000" pitchFamily="2" charset="0"/>
                  <a:cs typeface="CMU Bright Roman" panose="02000603000000000000" pitchFamily="2" charset="0"/>
                </a:rPr>
                <a:t>Water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0CA1579-4354-7414-BD9E-15FABAADFF09}"/>
                </a:ext>
              </a:extLst>
            </p:cNvPr>
            <p:cNvSpPr txBox="1"/>
            <p:nvPr/>
          </p:nvSpPr>
          <p:spPr>
            <a:xfrm>
              <a:off x="4242656" y="1956208"/>
              <a:ext cx="1375145" cy="3529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/>
              <a:r>
                <a:rPr lang="en-US" sz="1050" dirty="0">
                  <a:solidFill>
                    <a:prstClr val="black"/>
                  </a:solidFill>
                  <a:latin typeface="CMU Bright Roman" panose="02000603000000000000" pitchFamily="2" charset="0"/>
                  <a:ea typeface="CMU Bright Roman" panose="02000603000000000000" pitchFamily="2" charset="0"/>
                  <a:cs typeface="CMU Bright Roman" panose="02000603000000000000" pitchFamily="2" charset="0"/>
                </a:rPr>
                <a:t>Aluminium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3A8012A-29F6-FF9E-7ECA-37CA83FFC480}"/>
                </a:ext>
              </a:extLst>
            </p:cNvPr>
            <p:cNvSpPr txBox="1"/>
            <p:nvPr/>
          </p:nvSpPr>
          <p:spPr>
            <a:xfrm>
              <a:off x="9060645" y="2986310"/>
              <a:ext cx="1400887" cy="5775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/>
              <a:r>
                <a:rPr lang="en-US" sz="1050" dirty="0">
                  <a:solidFill>
                    <a:prstClr val="black"/>
                  </a:solidFill>
                  <a:latin typeface="CMU Bright Roman" panose="02000603000000000000" pitchFamily="2" charset="0"/>
                  <a:ea typeface="CMU Bright Roman" panose="02000603000000000000" pitchFamily="2" charset="0"/>
                  <a:cs typeface="CMU Bright Roman" panose="02000603000000000000" pitchFamily="2" charset="0"/>
                </a:rPr>
                <a:t>Kapton entry window</a:t>
              </a:r>
            </a:p>
          </p:txBody>
        </p: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ACA4021B-4A38-1D6D-6D10-F619C9979D7B}"/>
                </a:ext>
              </a:extLst>
            </p:cNvPr>
            <p:cNvCxnSpPr/>
            <p:nvPr/>
          </p:nvCxnSpPr>
          <p:spPr>
            <a:xfrm flipH="1">
              <a:off x="9181270" y="3535929"/>
              <a:ext cx="249037" cy="304865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DB67AF8A-1E6B-5BE2-6B49-2D44D864637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379" y="3685036"/>
              <a:ext cx="0" cy="307777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2B85FDF0-E4DF-06FE-AF33-CF48004EFC6F}"/>
                </a:ext>
              </a:extLst>
            </p:cNvPr>
            <p:cNvSpPr txBox="1"/>
            <p:nvPr/>
          </p:nvSpPr>
          <p:spPr>
            <a:xfrm>
              <a:off x="7772272" y="2834923"/>
              <a:ext cx="716691" cy="5775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/>
              <a:r>
                <a:rPr lang="en-US" sz="1050" dirty="0">
                  <a:solidFill>
                    <a:prstClr val="black"/>
                  </a:solidFill>
                  <a:latin typeface="Calibri" panose="020F0502020204030204"/>
                </a:rPr>
                <a:t>15 mm</a:t>
              </a:r>
            </a:p>
          </p:txBody>
        </p: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2B9D23F4-5857-5C19-F474-068DF11F48F4}"/>
                </a:ext>
              </a:extLst>
            </p:cNvPr>
            <p:cNvCxnSpPr>
              <a:cxnSpLocks/>
            </p:cNvCxnSpPr>
            <p:nvPr/>
          </p:nvCxnSpPr>
          <p:spPr>
            <a:xfrm>
              <a:off x="2106347" y="3901946"/>
              <a:ext cx="810115" cy="0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DC31C859-A09C-7FF3-9DEB-A601DEF17562}"/>
              </a:ext>
            </a:extLst>
          </p:cNvPr>
          <p:cNvSpPr txBox="1"/>
          <p:nvPr/>
        </p:nvSpPr>
        <p:spPr>
          <a:xfrm>
            <a:off x="909819" y="4448452"/>
            <a:ext cx="684155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/>
            <a:r>
              <a:rPr lang="en-AU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Figure 8: Geant4 simulation of the SmartPhantom. Angled view (left), cross-section view (right)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4994E1-6E08-7443-C21B-E071248B466A}"/>
              </a:ext>
            </a:extLst>
          </p:cNvPr>
          <p:cNvSpPr txBox="1"/>
          <p:nvPr/>
        </p:nvSpPr>
        <p:spPr>
          <a:xfrm>
            <a:off x="4912140" y="2728364"/>
            <a:ext cx="53487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sz="1050" dirty="0">
                <a:solidFill>
                  <a:prstClr val="black"/>
                </a:solidFill>
                <a:latin typeface="Calibri" panose="020F0502020204030204"/>
              </a:rPr>
              <a:t>15 mm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7025075-85BB-21E8-F6BF-26CEDBC069F2}"/>
              </a:ext>
            </a:extLst>
          </p:cNvPr>
          <p:cNvCxnSpPr>
            <a:cxnSpLocks/>
          </p:cNvCxnSpPr>
          <p:nvPr/>
        </p:nvCxnSpPr>
        <p:spPr>
          <a:xfrm>
            <a:off x="5442864" y="2402012"/>
            <a:ext cx="315082" cy="0"/>
          </a:xfrm>
          <a:prstGeom prst="straightConnector1">
            <a:avLst/>
          </a:prstGeom>
          <a:ln w="190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D967713-EFB5-3095-16D6-63A5EECA879C}"/>
              </a:ext>
            </a:extLst>
          </p:cNvPr>
          <p:cNvSpPr txBox="1"/>
          <p:nvPr/>
        </p:nvSpPr>
        <p:spPr>
          <a:xfrm>
            <a:off x="6028094" y="1004722"/>
            <a:ext cx="3089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Proof of principle experiment:</a:t>
            </a:r>
          </a:p>
          <a:p>
            <a:r>
              <a:rPr lang="en-US" b="1" dirty="0">
                <a:solidFill>
                  <a:srgbClr val="C00000"/>
                </a:solidFill>
              </a:rPr>
              <a:t>    liquid scintillator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3928B1-041A-C91A-6B8E-5C181CA634FA}"/>
              </a:ext>
            </a:extLst>
          </p:cNvPr>
          <p:cNvSpPr txBox="1"/>
          <p:nvPr/>
        </p:nvSpPr>
        <p:spPr>
          <a:xfrm>
            <a:off x="-2855" y="19939"/>
            <a:ext cx="119616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M. </a:t>
            </a:r>
            <a:r>
              <a:rPr lang="en-US" sz="1100" b="1" dirty="0" err="1"/>
              <a:t>Maxouti</a:t>
            </a:r>
            <a:r>
              <a:rPr lang="en-US" sz="1100" b="1" dirty="0"/>
              <a:t>, et al</a:t>
            </a:r>
          </a:p>
        </p:txBody>
      </p:sp>
    </p:spTree>
    <p:extLst>
      <p:ext uri="{BB962C8B-B14F-4D97-AF65-F5344CB8AC3E}">
        <p14:creationId xmlns:p14="http://schemas.microsoft.com/office/powerpoint/2010/main" val="8686338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D02E5F-6DF7-9D8D-1DEA-2CA8A0081897}"/>
              </a:ext>
            </a:extLst>
          </p:cNvPr>
          <p:cNvSpPr/>
          <p:nvPr/>
        </p:nvSpPr>
        <p:spPr>
          <a:xfrm>
            <a:off x="0" y="438151"/>
            <a:ext cx="9144000" cy="4295543"/>
          </a:xfrm>
          <a:prstGeom prst="rect">
            <a:avLst/>
          </a:prstGeom>
          <a:solidFill>
            <a:schemeClr val="bg1">
              <a:alpha val="88863"/>
            </a:schemeClr>
          </a:solidFill>
          <a:ln>
            <a:solidFill>
              <a:schemeClr val="bg1">
                <a:alpha val="8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350" dirty="0"/>
          </a:p>
        </p:txBody>
      </p:sp>
      <p:pic>
        <p:nvPicPr>
          <p:cNvPr id="3074" name="Picture 2" descr="MATLAB Documentation - k-Wave MATLAB Toolbox">
            <a:extLst>
              <a:ext uri="{FF2B5EF4-FFF2-40B4-BE49-F238E27FC236}">
                <a16:creationId xmlns:a16="http://schemas.microsoft.com/office/drawing/2014/main" id="{A88576DF-1B41-FF2D-8B26-2D79C01FA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280" y="512766"/>
            <a:ext cx="1784834" cy="553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4789A90-D2C7-A95F-3EB2-E28FCA7BB86F}"/>
              </a:ext>
            </a:extLst>
          </p:cNvPr>
          <p:cNvGrpSpPr/>
          <p:nvPr/>
        </p:nvGrpSpPr>
        <p:grpSpPr>
          <a:xfrm>
            <a:off x="1033673" y="1391086"/>
            <a:ext cx="7076654" cy="2734706"/>
            <a:chOff x="1136803" y="2291626"/>
            <a:chExt cx="9435539" cy="364627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DBA59B1-68FC-4CF1-8235-A1D90A8F361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36803" y="2291626"/>
              <a:ext cx="4341018" cy="364627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73B65E8-90B0-8246-DFA4-420FAA1390E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24601" y="2291626"/>
              <a:ext cx="4247741" cy="3632520"/>
            </a:xfrm>
            <a:prstGeom prst="rect">
              <a:avLst/>
            </a:prstGeom>
          </p:spPr>
        </p:pic>
      </p:grpSp>
      <p:sp>
        <p:nvSpPr>
          <p:cNvPr id="3" name="Title 7">
            <a:extLst>
              <a:ext uri="{FF2B5EF4-FFF2-40B4-BE49-F238E27FC236}">
                <a16:creationId xmlns:a16="http://schemas.microsoft.com/office/drawing/2014/main" id="{E44C97AD-76C5-D9D1-28DD-D12F730C2419}"/>
              </a:ext>
            </a:extLst>
          </p:cNvPr>
          <p:cNvSpPr txBox="1">
            <a:spLocks/>
          </p:cNvSpPr>
          <p:nvPr/>
        </p:nvSpPr>
        <p:spPr>
          <a:xfrm>
            <a:off x="628650" y="597328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sz="3300" dirty="0"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Acoustic detector array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2AC9150E-942D-E079-6AB1-D20292C67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FBF8-239E-F94C-98AC-3D394B9574D5}" type="slidenum">
              <a:rPr lang="en-US" smtClean="0"/>
              <a:t>48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117050-9AEE-3405-3139-B062DEA28417}"/>
              </a:ext>
            </a:extLst>
          </p:cNvPr>
          <p:cNvSpPr txBox="1"/>
          <p:nvPr/>
        </p:nvSpPr>
        <p:spPr>
          <a:xfrm>
            <a:off x="1750868" y="4182211"/>
            <a:ext cx="56422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350" dirty="0"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Figure 11: 7mm diameter acoustic sensor with 300 disc elements each with 2mm diameter. Side view (left) and top view (right).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21D813-2F18-932F-368B-6A8EF512F60C}"/>
              </a:ext>
            </a:extLst>
          </p:cNvPr>
          <p:cNvSpPr txBox="1"/>
          <p:nvPr/>
        </p:nvSpPr>
        <p:spPr>
          <a:xfrm>
            <a:off x="-2855" y="19939"/>
            <a:ext cx="1592103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M. </a:t>
            </a:r>
            <a:r>
              <a:rPr lang="en-US" sz="1100" b="1" dirty="0" err="1"/>
              <a:t>Maxouti</a:t>
            </a:r>
            <a:r>
              <a:rPr lang="en-US" sz="1100" b="1" dirty="0"/>
              <a:t>, B. Cox et al</a:t>
            </a:r>
          </a:p>
        </p:txBody>
      </p:sp>
    </p:spTree>
    <p:extLst>
      <p:ext uri="{BB962C8B-B14F-4D97-AF65-F5344CB8AC3E}">
        <p14:creationId xmlns:p14="http://schemas.microsoft.com/office/powerpoint/2010/main" val="2573187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5EC197-3444-D26A-9560-82AA07335305}"/>
              </a:ext>
            </a:extLst>
          </p:cNvPr>
          <p:cNvSpPr/>
          <p:nvPr/>
        </p:nvSpPr>
        <p:spPr>
          <a:xfrm>
            <a:off x="0" y="438151"/>
            <a:ext cx="9144000" cy="4295543"/>
          </a:xfrm>
          <a:prstGeom prst="rect">
            <a:avLst/>
          </a:prstGeom>
          <a:solidFill>
            <a:schemeClr val="bg1">
              <a:alpha val="88863"/>
            </a:schemeClr>
          </a:solidFill>
          <a:ln>
            <a:solidFill>
              <a:schemeClr val="bg1">
                <a:alpha val="8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AU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CB98080-C00B-A640-A333-FF232CD9A75F}"/>
              </a:ext>
            </a:extLst>
          </p:cNvPr>
          <p:cNvGrpSpPr/>
          <p:nvPr/>
        </p:nvGrpSpPr>
        <p:grpSpPr>
          <a:xfrm>
            <a:off x="193389" y="1294267"/>
            <a:ext cx="8757223" cy="2949363"/>
            <a:chOff x="423172" y="1911040"/>
            <a:chExt cx="11676297" cy="393248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36F1839-9957-12F2-1CD5-B575600569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70806" y="1911040"/>
              <a:ext cx="6928663" cy="3932484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BDE046F-4D45-7DA2-4CD9-A20EABB9C02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23172" y="1911040"/>
              <a:ext cx="4747634" cy="3932484"/>
            </a:xfrm>
            <a:prstGeom prst="rect">
              <a:avLst/>
            </a:prstGeom>
          </p:spPr>
        </p:pic>
      </p:grpSp>
      <p:sp>
        <p:nvSpPr>
          <p:cNvPr id="5" name="Title 7">
            <a:extLst>
              <a:ext uri="{FF2B5EF4-FFF2-40B4-BE49-F238E27FC236}">
                <a16:creationId xmlns:a16="http://schemas.microsoft.com/office/drawing/2014/main" id="{199769EA-A5D9-5DF3-5762-66A8C5B7DA57}"/>
              </a:ext>
            </a:extLst>
          </p:cNvPr>
          <p:cNvSpPr txBox="1">
            <a:spLocks/>
          </p:cNvSpPr>
          <p:nvPr/>
        </p:nvSpPr>
        <p:spPr>
          <a:xfrm>
            <a:off x="628650" y="463001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/>
            <a:r>
              <a:rPr lang="en-AU" sz="330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Iterative time-reversal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0ACAD84-022B-CBC3-4605-FCD2691F1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C2C2FBF8-239E-F94C-98AC-3D394B9574D5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685800"/>
              <a:t>49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C97BE9-7F17-143B-295E-429F34D271CB}"/>
              </a:ext>
            </a:extLst>
          </p:cNvPr>
          <p:cNvSpPr txBox="1"/>
          <p:nvPr/>
        </p:nvSpPr>
        <p:spPr>
          <a:xfrm>
            <a:off x="470077" y="4403500"/>
            <a:ext cx="718802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685800"/>
            <a:r>
              <a:rPr lang="en-AU" sz="1350" dirty="0">
                <a:solidFill>
                  <a:prstClr val="black"/>
                </a:solidFill>
                <a:latin typeface="CMU Bright Roman" panose="02000603000000000000" pitchFamily="2" charset="0"/>
                <a:ea typeface="CMU Bright Roman" panose="02000603000000000000" pitchFamily="2" charset="0"/>
                <a:cs typeface="CMU Bright Roman" panose="02000603000000000000" pitchFamily="2" charset="0"/>
              </a:rPr>
              <a:t>Figure 14: Reconstructed pressure distribution using an iterative time reversal algorithm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9D9772-7893-6C51-DB16-FCFE27721208}"/>
              </a:ext>
            </a:extLst>
          </p:cNvPr>
          <p:cNvSpPr txBox="1"/>
          <p:nvPr/>
        </p:nvSpPr>
        <p:spPr>
          <a:xfrm>
            <a:off x="-2855" y="19939"/>
            <a:ext cx="1196161" cy="2616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1100" b="1" dirty="0"/>
              <a:t>M. </a:t>
            </a:r>
            <a:r>
              <a:rPr lang="en-US" sz="1100" b="1" dirty="0" err="1"/>
              <a:t>Maxouti</a:t>
            </a:r>
            <a:r>
              <a:rPr lang="en-US" sz="1100" b="1" dirty="0"/>
              <a:t>, et al</a:t>
            </a:r>
          </a:p>
        </p:txBody>
      </p:sp>
    </p:spTree>
    <p:extLst>
      <p:ext uri="{BB962C8B-B14F-4D97-AF65-F5344CB8AC3E}">
        <p14:creationId xmlns:p14="http://schemas.microsoft.com/office/powerpoint/2010/main" val="1738744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ADD46-5565-4629-AC1B-0730AFD4D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43" y="26364"/>
            <a:ext cx="8172450" cy="994172"/>
          </a:xfrm>
        </p:spPr>
        <p:txBody>
          <a:bodyPr>
            <a:normAutofit fontScale="90000"/>
          </a:bodyPr>
          <a:lstStyle/>
          <a:p>
            <a:pPr algn="r"/>
            <a:r>
              <a:rPr lang="en-GB" b="1" dirty="0">
                <a:solidFill>
                  <a:srgbClr val="C00000"/>
                </a:solidFill>
              </a:rPr>
              <a:t>WP5 – End station development &amp; Instrumentation</a:t>
            </a:r>
            <a:br>
              <a:rPr lang="en-GB" b="1" dirty="0">
                <a:solidFill>
                  <a:srgbClr val="C00000"/>
                </a:solidFill>
              </a:rPr>
            </a:br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EA81C56-02A2-4643-84F9-4BED3FDDE1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438" y="1836965"/>
            <a:ext cx="7777330" cy="323772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EDF9132-B1E1-477F-820C-EAEE25BF7A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33" y="1020536"/>
            <a:ext cx="3755571" cy="2407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7318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7ED12-7482-45B0-8E6B-550A25392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9FF33F7-3938-48B5-9388-9ADB5479B1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8"/>
          <a:stretch/>
        </p:blipFill>
        <p:spPr>
          <a:xfrm>
            <a:off x="3739049" y="669544"/>
            <a:ext cx="5831696" cy="3600451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8991E7A8-EABD-4391-B996-192B66638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271" y="273843"/>
            <a:ext cx="4237265" cy="4665550"/>
          </a:xfrm>
        </p:spPr>
        <p:txBody>
          <a:bodyPr/>
          <a:lstStyle/>
          <a:p>
            <a:r>
              <a:rPr lang="en-GB" dirty="0"/>
              <a:t>User engagement – Peer group consultation.</a:t>
            </a:r>
          </a:p>
          <a:p>
            <a:r>
              <a:rPr lang="en-GB" dirty="0"/>
              <a:t>Automated Handling</a:t>
            </a:r>
          </a:p>
          <a:p>
            <a:r>
              <a:rPr lang="en-GB" dirty="0"/>
              <a:t>Controlled atmosphere</a:t>
            </a:r>
          </a:p>
          <a:p>
            <a:r>
              <a:rPr lang="en-GB" dirty="0"/>
              <a:t>Acoustic Imaging</a:t>
            </a:r>
          </a:p>
          <a:p>
            <a:r>
              <a:rPr lang="en-GB" dirty="0"/>
              <a:t>Cellular imaging</a:t>
            </a:r>
          </a:p>
          <a:p>
            <a:r>
              <a:rPr lang="en-GB" dirty="0"/>
              <a:t>In-vivo irradiation</a:t>
            </a:r>
          </a:p>
          <a:p>
            <a:r>
              <a:rPr lang="en-GB" dirty="0" err="1"/>
              <a:t>Brm</a:t>
            </a:r>
            <a:r>
              <a:rPr lang="en-GB" dirty="0"/>
              <a:t> MC40 cyclotron operation for testing and de-risking.</a:t>
            </a:r>
          </a:p>
          <a:p>
            <a:r>
              <a:rPr lang="en-GB" dirty="0"/>
              <a:t>Beamline instrumentation</a:t>
            </a:r>
          </a:p>
          <a:p>
            <a:r>
              <a:rPr lang="en-GB" dirty="0"/>
              <a:t>Gas jet beam profiler.</a:t>
            </a:r>
          </a:p>
          <a:p>
            <a:r>
              <a:rPr lang="en-GB" dirty="0"/>
              <a:t>Dosimetry verification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9622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314D-9986-6F44-908B-A56F5391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259FA-F9BA-6D43-B62C-38B8A0DD5B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Laser-hybrid Accelerator for Radiobiological Applications (</a:t>
            </a:r>
            <a:r>
              <a:rPr lang="en-US" dirty="0" err="1"/>
              <a:t>LhARA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CE868-4F59-8E42-BCE9-48AA6D98A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30429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0379A-DA5D-8048-A202-525C8FC4E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53</a:t>
            </a:fld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EAEDB790-ED37-1448-8A97-00F24EC49CA3}"/>
              </a:ext>
            </a:extLst>
          </p:cNvPr>
          <p:cNvGrpSpPr/>
          <p:nvPr/>
        </p:nvGrpSpPr>
        <p:grpSpPr>
          <a:xfrm>
            <a:off x="-59410" y="4383045"/>
            <a:ext cx="9254873" cy="385537"/>
            <a:chOff x="-59410" y="2834944"/>
            <a:chExt cx="9254873" cy="385537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12DFD86-7CF1-8A49-A317-71BA18F1F4D6}"/>
                </a:ext>
              </a:extLst>
            </p:cNvPr>
            <p:cNvGrpSpPr/>
            <p:nvPr/>
          </p:nvGrpSpPr>
          <p:grpSpPr>
            <a:xfrm>
              <a:off x="165100" y="2834944"/>
              <a:ext cx="8912225" cy="146880"/>
              <a:chOff x="165100" y="3240000"/>
              <a:chExt cx="8912225" cy="146880"/>
            </a:xfrm>
          </p:grpSpPr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FD982A36-ACB8-7E4F-A844-60D5D75A9379}"/>
                  </a:ext>
                </a:extLst>
              </p:cNvPr>
              <p:cNvCxnSpPr/>
              <p:nvPr/>
            </p:nvCxnSpPr>
            <p:spPr>
              <a:xfrm>
                <a:off x="165100" y="3240000"/>
                <a:ext cx="8912225" cy="0"/>
              </a:xfrm>
              <a:prstGeom prst="straightConnector1">
                <a:avLst/>
              </a:prstGeom>
              <a:noFill/>
              <a:ln w="25400" cap="flat" cmpd="sng" algn="ctr">
                <a:solidFill>
                  <a:srgbClr val="FF0000"/>
                </a:solidFill>
                <a:prstDash val="solid"/>
                <a:tailEnd type="arrow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</p:cxn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0E4CDCBB-7C28-1F49-8620-41943E4DAF91}"/>
                  </a:ext>
                </a:extLst>
              </p:cNvPr>
              <p:cNvGrpSpPr/>
              <p:nvPr/>
            </p:nvGrpSpPr>
            <p:grpSpPr>
              <a:xfrm>
                <a:off x="207352" y="3248640"/>
                <a:ext cx="8717417" cy="138240"/>
                <a:chOff x="252941" y="3212976"/>
                <a:chExt cx="5742856" cy="138240"/>
              </a:xfrm>
            </p:grpSpPr>
            <p:cxnSp>
              <p:nvCxnSpPr>
                <p:cNvPr id="46" name="Straight Connector 45">
                  <a:extLst>
                    <a:ext uri="{FF2B5EF4-FFF2-40B4-BE49-F238E27FC236}">
                      <a16:creationId xmlns:a16="http://schemas.microsoft.com/office/drawing/2014/main" id="{BAF339C9-0113-DD4A-B5EA-AEBA73BB4CAC}"/>
                    </a:ext>
                  </a:extLst>
                </p:cNvPr>
                <p:cNvCxnSpPr/>
                <p:nvPr/>
              </p:nvCxnSpPr>
              <p:spPr>
                <a:xfrm>
                  <a:off x="252941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7" name="Straight Connector 46">
                  <a:extLst>
                    <a:ext uri="{FF2B5EF4-FFF2-40B4-BE49-F238E27FC236}">
                      <a16:creationId xmlns:a16="http://schemas.microsoft.com/office/drawing/2014/main" id="{A2FCB575-3559-4B4D-B722-7E432B138533}"/>
                    </a:ext>
                  </a:extLst>
                </p:cNvPr>
                <p:cNvCxnSpPr/>
                <p:nvPr/>
              </p:nvCxnSpPr>
              <p:spPr>
                <a:xfrm>
                  <a:off x="971276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8" name="Straight Connector 47">
                  <a:extLst>
                    <a:ext uri="{FF2B5EF4-FFF2-40B4-BE49-F238E27FC236}">
                      <a16:creationId xmlns:a16="http://schemas.microsoft.com/office/drawing/2014/main" id="{7464666B-D570-F14A-8A67-4241AF02CAEF}"/>
                    </a:ext>
                  </a:extLst>
                </p:cNvPr>
                <p:cNvCxnSpPr/>
                <p:nvPr/>
              </p:nvCxnSpPr>
              <p:spPr>
                <a:xfrm>
                  <a:off x="1689611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49" name="Straight Connector 48">
                  <a:extLst>
                    <a:ext uri="{FF2B5EF4-FFF2-40B4-BE49-F238E27FC236}">
                      <a16:creationId xmlns:a16="http://schemas.microsoft.com/office/drawing/2014/main" id="{5C777694-0750-FF44-BB10-B40171F8974C}"/>
                    </a:ext>
                  </a:extLst>
                </p:cNvPr>
                <p:cNvCxnSpPr/>
                <p:nvPr/>
              </p:nvCxnSpPr>
              <p:spPr>
                <a:xfrm>
                  <a:off x="2406578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0" name="Straight Connector 49">
                  <a:extLst>
                    <a:ext uri="{FF2B5EF4-FFF2-40B4-BE49-F238E27FC236}">
                      <a16:creationId xmlns:a16="http://schemas.microsoft.com/office/drawing/2014/main" id="{43B331A8-06DD-2E40-9D2D-D27CAA464731}"/>
                    </a:ext>
                  </a:extLst>
                </p:cNvPr>
                <p:cNvCxnSpPr/>
                <p:nvPr/>
              </p:nvCxnSpPr>
              <p:spPr>
                <a:xfrm>
                  <a:off x="3124369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1" name="Straight Connector 50">
                  <a:extLst>
                    <a:ext uri="{FF2B5EF4-FFF2-40B4-BE49-F238E27FC236}">
                      <a16:creationId xmlns:a16="http://schemas.microsoft.com/office/drawing/2014/main" id="{C476D4B9-E2F9-4143-A6A9-0B34AFEE8E3A}"/>
                    </a:ext>
                  </a:extLst>
                </p:cNvPr>
                <p:cNvCxnSpPr/>
                <p:nvPr/>
              </p:nvCxnSpPr>
              <p:spPr>
                <a:xfrm>
                  <a:off x="3842704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2" name="Straight Connector 51">
                  <a:extLst>
                    <a:ext uri="{FF2B5EF4-FFF2-40B4-BE49-F238E27FC236}">
                      <a16:creationId xmlns:a16="http://schemas.microsoft.com/office/drawing/2014/main" id="{01D7DABB-5211-4342-AB13-DBF97631D117}"/>
                    </a:ext>
                  </a:extLst>
                </p:cNvPr>
                <p:cNvCxnSpPr/>
                <p:nvPr/>
              </p:nvCxnSpPr>
              <p:spPr>
                <a:xfrm>
                  <a:off x="4561039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3" name="Straight Connector 52">
                  <a:extLst>
                    <a:ext uri="{FF2B5EF4-FFF2-40B4-BE49-F238E27FC236}">
                      <a16:creationId xmlns:a16="http://schemas.microsoft.com/office/drawing/2014/main" id="{113D0365-DD21-B947-873D-EBBFF2CFC12E}"/>
                    </a:ext>
                  </a:extLst>
                </p:cNvPr>
                <p:cNvCxnSpPr/>
                <p:nvPr/>
              </p:nvCxnSpPr>
              <p:spPr>
                <a:xfrm>
                  <a:off x="5278006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  <p:cxnSp>
              <p:nvCxnSpPr>
                <p:cNvPr id="54" name="Straight Connector 53">
                  <a:extLst>
                    <a:ext uri="{FF2B5EF4-FFF2-40B4-BE49-F238E27FC236}">
                      <a16:creationId xmlns:a16="http://schemas.microsoft.com/office/drawing/2014/main" id="{A0999997-2564-184A-86C8-F4DA080A32AC}"/>
                    </a:ext>
                  </a:extLst>
                </p:cNvPr>
                <p:cNvCxnSpPr/>
                <p:nvPr/>
              </p:nvCxnSpPr>
              <p:spPr>
                <a:xfrm>
                  <a:off x="5995797" y="3212976"/>
                  <a:ext cx="0" cy="13824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FF0000"/>
                  </a:solidFill>
                  <a:prstDash val="solid"/>
                </a:ln>
                <a:effectLst>
                  <a:outerShdw blurRad="40000" dist="20000" dir="5400000" rotWithShape="0">
                    <a:srgbClr val="000000">
                      <a:alpha val="38000"/>
                    </a:srgbClr>
                  </a:outerShdw>
                </a:effectLst>
              </p:spPr>
            </p:cxnSp>
          </p:grpSp>
        </p:grp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A52CF85-75E0-7B4C-A995-73D66E8EC8FE}"/>
                </a:ext>
              </a:extLst>
            </p:cNvPr>
            <p:cNvSpPr txBox="1"/>
            <p:nvPr/>
          </p:nvSpPr>
          <p:spPr>
            <a:xfrm>
              <a:off x="7552761" y="2912704"/>
              <a:ext cx="5501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kern="0" dirty="0">
                  <a:solidFill>
                    <a:srgbClr val="FF0000"/>
                  </a:solidFill>
                  <a:latin typeface="Calibri"/>
                </a:rPr>
                <a:t>204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0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95D17563-79C8-5741-B85B-703B3D5065B0}"/>
                </a:ext>
              </a:extLst>
            </p:cNvPr>
            <p:cNvSpPr txBox="1"/>
            <p:nvPr/>
          </p:nvSpPr>
          <p:spPr>
            <a:xfrm>
              <a:off x="8645312" y="2912704"/>
              <a:ext cx="5501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2050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6BA355E-49BF-5E46-AFB7-60265BA038F3}"/>
                </a:ext>
              </a:extLst>
            </p:cNvPr>
            <p:cNvSpPr txBox="1"/>
            <p:nvPr/>
          </p:nvSpPr>
          <p:spPr>
            <a:xfrm>
              <a:off x="-59410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1970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0B2BFAF9-B492-1C45-8C77-C53C20E77D5B}"/>
                </a:ext>
              </a:extLst>
            </p:cNvPr>
            <p:cNvSpPr txBox="1"/>
            <p:nvPr/>
          </p:nvSpPr>
          <p:spPr>
            <a:xfrm>
              <a:off x="1023431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1980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6036C4C-B988-964E-9018-9702FC1F6570}"/>
                </a:ext>
              </a:extLst>
            </p:cNvPr>
            <p:cNvSpPr txBox="1"/>
            <p:nvPr/>
          </p:nvSpPr>
          <p:spPr>
            <a:xfrm>
              <a:off x="2118494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1990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88F3559A-0C04-DE4D-B03E-3C7E2690E095}"/>
                </a:ext>
              </a:extLst>
            </p:cNvPr>
            <p:cNvSpPr txBox="1"/>
            <p:nvPr/>
          </p:nvSpPr>
          <p:spPr>
            <a:xfrm>
              <a:off x="3208896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2000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2E1070D-E905-F749-A526-233E78A0CBD8}"/>
                </a:ext>
              </a:extLst>
            </p:cNvPr>
            <p:cNvSpPr txBox="1"/>
            <p:nvPr/>
          </p:nvSpPr>
          <p:spPr>
            <a:xfrm>
              <a:off x="4288509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2010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B6A34296-F9F2-264D-8B24-C9AA98C04D77}"/>
                </a:ext>
              </a:extLst>
            </p:cNvPr>
            <p:cNvSpPr txBox="1"/>
            <p:nvPr/>
          </p:nvSpPr>
          <p:spPr>
            <a:xfrm>
              <a:off x="5387625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2020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2B7B5DE-716A-7D4F-9FB0-45A199714D22}"/>
                </a:ext>
              </a:extLst>
            </p:cNvPr>
            <p:cNvSpPr txBox="1"/>
            <p:nvPr/>
          </p:nvSpPr>
          <p:spPr>
            <a:xfrm>
              <a:off x="6477202" y="2912704"/>
              <a:ext cx="54864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2030</a:t>
              </a:r>
            </a:p>
          </p:txBody>
        </p:sp>
      </p:grpSp>
      <p:pic>
        <p:nvPicPr>
          <p:cNvPr id="56" name="Picture 55">
            <a:extLst>
              <a:ext uri="{FF2B5EF4-FFF2-40B4-BE49-F238E27FC236}">
                <a16:creationId xmlns:a16="http://schemas.microsoft.com/office/drawing/2014/main" id="{BFE19AD3-13B0-884B-B83F-BFFF27B5E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881" y="1033642"/>
            <a:ext cx="1223416" cy="1152926"/>
          </a:xfrm>
          <a:prstGeom prst="rect">
            <a:avLst/>
          </a:prstGeom>
        </p:spPr>
      </p:pic>
      <p:pic>
        <p:nvPicPr>
          <p:cNvPr id="59" name="Picture 5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25292F8C-FDDE-414A-AE14-40E4C8036B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929" y="25027"/>
            <a:ext cx="842036" cy="114776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0" name="Picture 2" descr="Image result for robert wilson fermilab">
            <a:extLst>
              <a:ext uri="{FF2B5EF4-FFF2-40B4-BE49-F238E27FC236}">
                <a16:creationId xmlns:a16="http://schemas.microsoft.com/office/drawing/2014/main" id="{4F518B58-E089-0B41-ACE1-FE7871A95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9" y="29771"/>
            <a:ext cx="789410" cy="1130103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1F6D70EC-7682-E343-8518-73FD47DB7E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23" y="2233827"/>
            <a:ext cx="817769" cy="1111671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F2D34A91-82AE-B142-97EA-12FB8D86F1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19" y="1160512"/>
            <a:ext cx="1633624" cy="107959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D7BD4218-E27B-8F48-9380-5506337C7708}"/>
              </a:ext>
            </a:extLst>
          </p:cNvPr>
          <p:cNvSpPr txBox="1"/>
          <p:nvPr/>
        </p:nvSpPr>
        <p:spPr>
          <a:xfrm>
            <a:off x="835992" y="2240741"/>
            <a:ext cx="817769" cy="1111667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vert="horz" wrap="square" rtlCol="0" anchor="ctr" anchorCtr="0">
            <a:noAutofit/>
          </a:bodyPr>
          <a:lstStyle/>
          <a:p>
            <a:pPr algn="ctr"/>
            <a:r>
              <a:rPr lang="en-US" dirty="0"/>
              <a:t>1946</a:t>
            </a:r>
          </a:p>
          <a:p>
            <a:pPr algn="ctr"/>
            <a:r>
              <a:rPr lang="en-US" dirty="0"/>
              <a:t>↓</a:t>
            </a:r>
          </a:p>
          <a:p>
            <a:pPr algn="ctr"/>
            <a:r>
              <a:rPr lang="en-US" dirty="0"/>
              <a:t>1960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982160F9-2046-0740-99B6-D41D6E6F15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2222" y="3560133"/>
            <a:ext cx="1171326" cy="784033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221B3B66-0A50-D042-8955-56E5EAC00CC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1849" t="11163" b="36744"/>
          <a:stretch/>
        </p:blipFill>
        <p:spPr>
          <a:xfrm>
            <a:off x="4194079" y="3093400"/>
            <a:ext cx="817769" cy="969071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4CF147-3CF0-5E47-9EEC-0770FA29B068}"/>
              </a:ext>
            </a:extLst>
          </p:cNvPr>
          <p:cNvSpPr txBox="1"/>
          <p:nvPr/>
        </p:nvSpPr>
        <p:spPr>
          <a:xfrm>
            <a:off x="2702449" y="450624"/>
            <a:ext cx="29540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Novel accelerator techniques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4B2BAB4-C87A-0542-8E57-B36BD85D0DC0}"/>
              </a:ext>
            </a:extLst>
          </p:cNvPr>
          <p:cNvSpPr txBox="1"/>
          <p:nvPr/>
        </p:nvSpPr>
        <p:spPr>
          <a:xfrm>
            <a:off x="3031449" y="1287112"/>
            <a:ext cx="2625014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System: image processing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fast feedback, control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DD84E-A4C5-5F4B-9E4C-B200C87DFCC7}"/>
              </a:ext>
            </a:extLst>
          </p:cNvPr>
          <p:cNvSpPr txBox="1"/>
          <p:nvPr/>
        </p:nvSpPr>
        <p:spPr>
          <a:xfrm>
            <a:off x="4209785" y="2254017"/>
            <a:ext cx="1446678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Fundamental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radiobiology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3F2BA8F8-3FB0-CD4B-89CB-D6AA213FFFDE}"/>
              </a:ext>
            </a:extLst>
          </p:cNvPr>
          <p:cNvCxnSpPr>
            <a:stCxn id="67" idx="3"/>
          </p:cNvCxnSpPr>
          <p:nvPr/>
        </p:nvCxnSpPr>
        <p:spPr>
          <a:xfrm flipV="1">
            <a:off x="5656463" y="1848535"/>
            <a:ext cx="2086418" cy="728648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04B4683-5E25-5644-AF41-205589EDF185}"/>
              </a:ext>
            </a:extLst>
          </p:cNvPr>
          <p:cNvCxnSpPr>
            <a:stCxn id="66" idx="3"/>
            <a:endCxn id="56" idx="1"/>
          </p:cNvCxnSpPr>
          <p:nvPr/>
        </p:nvCxnSpPr>
        <p:spPr>
          <a:xfrm flipV="1">
            <a:off x="5656463" y="1610105"/>
            <a:ext cx="2086418" cy="173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C619C593-A15C-2A4E-BCBF-AAEEE46962E2}"/>
              </a:ext>
            </a:extLst>
          </p:cNvPr>
          <p:cNvCxnSpPr>
            <a:cxnSpLocks/>
            <a:stCxn id="65" idx="3"/>
          </p:cNvCxnSpPr>
          <p:nvPr/>
        </p:nvCxnSpPr>
        <p:spPr>
          <a:xfrm>
            <a:off x="5656463" y="635290"/>
            <a:ext cx="2084240" cy="757453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2" name="Picture 81">
            <a:extLst>
              <a:ext uri="{FF2B5EF4-FFF2-40B4-BE49-F238E27FC236}">
                <a16:creationId xmlns:a16="http://schemas.microsoft.com/office/drawing/2014/main" id="{74CD7C8E-B092-1546-9CBD-F162EA5CAD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223" y="2288094"/>
            <a:ext cx="3966091" cy="1888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36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65" grpId="0" animBg="1"/>
      <p:bldP spid="66" grpId="0" animBg="1"/>
      <p:bldP spid="6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10379A-DA5D-8048-A202-525C8FC4E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54</a:t>
            </a:fld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BFE19AD3-13B0-884B-B83F-BFFF27B5E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79" y="1647014"/>
            <a:ext cx="1223416" cy="1152926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4CF147-3CF0-5E47-9EEC-0770FA29B068}"/>
              </a:ext>
            </a:extLst>
          </p:cNvPr>
          <p:cNvSpPr txBox="1"/>
          <p:nvPr/>
        </p:nvSpPr>
        <p:spPr>
          <a:xfrm>
            <a:off x="77435" y="83460"/>
            <a:ext cx="29540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Novel accelerator techniques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4B2BAB4-C87A-0542-8E57-B36BD85D0DC0}"/>
              </a:ext>
            </a:extLst>
          </p:cNvPr>
          <p:cNvSpPr txBox="1"/>
          <p:nvPr/>
        </p:nvSpPr>
        <p:spPr>
          <a:xfrm>
            <a:off x="77435" y="1900312"/>
            <a:ext cx="2625014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System: image processing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fast feedback, control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B5DD84E-A4C5-5F4B-9E4C-B200C87DFCC7}"/>
              </a:ext>
            </a:extLst>
          </p:cNvPr>
          <p:cNvSpPr txBox="1"/>
          <p:nvPr/>
        </p:nvSpPr>
        <p:spPr>
          <a:xfrm>
            <a:off x="77435" y="4399645"/>
            <a:ext cx="1446678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Fundamental</a:t>
            </a:r>
          </a:p>
          <a:p>
            <a:pPr algn="r"/>
            <a:r>
              <a:rPr lang="en-US" b="1" dirty="0">
                <a:solidFill>
                  <a:schemeClr val="bg1"/>
                </a:solidFill>
              </a:rPr>
              <a:t>radiobiology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3F2BA8F8-3FB0-CD4B-89CB-D6AA213FFFDE}"/>
              </a:ext>
            </a:extLst>
          </p:cNvPr>
          <p:cNvCxnSpPr>
            <a:cxnSpLocks/>
            <a:stCxn id="67" idx="3"/>
          </p:cNvCxnSpPr>
          <p:nvPr/>
        </p:nvCxnSpPr>
        <p:spPr>
          <a:xfrm flipV="1">
            <a:off x="1524113" y="2546643"/>
            <a:ext cx="6324566" cy="2176168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04B4683-5E25-5644-AF41-205589EDF185}"/>
              </a:ext>
            </a:extLst>
          </p:cNvPr>
          <p:cNvCxnSpPr>
            <a:cxnSpLocks/>
            <a:stCxn id="66" idx="3"/>
            <a:endCxn id="56" idx="1"/>
          </p:cNvCxnSpPr>
          <p:nvPr/>
        </p:nvCxnSpPr>
        <p:spPr>
          <a:xfrm flipV="1">
            <a:off x="2702449" y="2223477"/>
            <a:ext cx="5146230" cy="1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C619C593-A15C-2A4E-BCBF-AAEEE46962E2}"/>
              </a:ext>
            </a:extLst>
          </p:cNvPr>
          <p:cNvCxnSpPr>
            <a:cxnSpLocks/>
            <a:stCxn id="65" idx="3"/>
          </p:cNvCxnSpPr>
          <p:nvPr/>
        </p:nvCxnSpPr>
        <p:spPr>
          <a:xfrm>
            <a:off x="3031449" y="268126"/>
            <a:ext cx="4817230" cy="1680266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8" name="Picture 57" descr="A large room&#10;&#10;Description automatically generated">
            <a:extLst>
              <a:ext uri="{FF2B5EF4-FFF2-40B4-BE49-F238E27FC236}">
                <a16:creationId xmlns:a16="http://schemas.microsoft.com/office/drawing/2014/main" id="{E2D98AF7-95FF-1140-A939-F48C2271A7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5911" y="83460"/>
            <a:ext cx="1104238" cy="147231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3FE3A499-C4F0-6445-8604-A01F49162D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262" t="6758" r="9256" b="38169"/>
          <a:stretch/>
        </p:blipFill>
        <p:spPr>
          <a:xfrm>
            <a:off x="4358595" y="411202"/>
            <a:ext cx="1454722" cy="138736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625EDA-6C55-8048-9664-AE22F8BA93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0286" y="3839660"/>
            <a:ext cx="1721010" cy="95533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312140-4958-CC4A-8063-B1E04F138F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7400" y="1959320"/>
            <a:ext cx="1869551" cy="112173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83A334E-EB10-F942-9DBB-CC4A7C3700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5843" y="4657924"/>
            <a:ext cx="1019710" cy="485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0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757588-BE47-E94A-B5B2-032643502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2608" y="4538074"/>
            <a:ext cx="1271392" cy="6054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24755-33CF-8A42-81FD-F3A8A4155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B8705-D9ED-F94D-BF0C-4A698F51D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94"/>
            <a:ext cx="9144000" cy="458040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Laser-hybrid approach has potential to:</a:t>
            </a:r>
          </a:p>
          <a:p>
            <a:pPr lvl="1"/>
            <a:r>
              <a:rPr lang="en-US" dirty="0"/>
              <a:t>Overcome dose-rate limitations of present PBT sources;</a:t>
            </a:r>
          </a:p>
          <a:p>
            <a:pPr lvl="1"/>
            <a:r>
              <a:rPr lang="en-US" dirty="0"/>
              <a:t>Deliver uniquely flexible facility:</a:t>
            </a:r>
          </a:p>
          <a:p>
            <a:pPr lvl="2"/>
            <a:r>
              <a:rPr lang="en-US" dirty="0"/>
              <a:t>Range of ion species, energy, dose, dose-rate</a:t>
            </a:r>
          </a:p>
          <a:p>
            <a:pPr lvl="1"/>
            <a:r>
              <a:rPr lang="en-US" dirty="0"/>
              <a:t>Disruptive/transformative approach ‘for 2050’ …</a:t>
            </a:r>
          </a:p>
          <a:p>
            <a:pPr lvl="2"/>
            <a:endParaRPr lang="en-US" dirty="0"/>
          </a:p>
          <a:p>
            <a:r>
              <a:rPr lang="en-US" dirty="0"/>
              <a:t>Opportunity:</a:t>
            </a:r>
          </a:p>
          <a:p>
            <a:pPr lvl="1"/>
            <a:r>
              <a:rPr lang="en-US" dirty="0"/>
              <a:t>Develop and prove novel systems in production system;</a:t>
            </a:r>
          </a:p>
          <a:p>
            <a:pPr lvl="1"/>
            <a:r>
              <a:rPr lang="en-US" dirty="0"/>
              <a:t>Deliver research facility dedicated to radiobiology;</a:t>
            </a:r>
          </a:p>
          <a:p>
            <a:pPr lvl="1"/>
            <a:r>
              <a:rPr lang="en-US" dirty="0"/>
              <a:t>Contribute to study of biophysics of charged-particle beams</a:t>
            </a:r>
          </a:p>
          <a:p>
            <a:pPr lvl="2"/>
            <a:endParaRPr lang="en-US" dirty="0"/>
          </a:p>
          <a:p>
            <a:r>
              <a:rPr lang="en-US" dirty="0"/>
              <a:t>First and next steps:</a:t>
            </a:r>
          </a:p>
          <a:p>
            <a:pPr lvl="1"/>
            <a:r>
              <a:rPr lang="en-US" dirty="0"/>
              <a:t>Initial concept developed and prototype evaluation underway</a:t>
            </a:r>
          </a:p>
          <a:p>
            <a:pPr lvl="1"/>
            <a:r>
              <a:rPr lang="en-US" dirty="0"/>
              <a:t>Working </a:t>
            </a:r>
            <a:r>
              <a:rPr lang="en-US"/>
              <a:t>towards ‘CDR</a:t>
            </a:r>
            <a:r>
              <a:rPr lang="en-US" dirty="0"/>
              <a:t>’ for </a:t>
            </a:r>
            <a:r>
              <a:rPr lang="en-US" dirty="0" err="1"/>
              <a:t>LhARA</a:t>
            </a:r>
            <a:endParaRPr lang="en-US" dirty="0"/>
          </a:p>
          <a:p>
            <a:pPr lvl="1"/>
            <a:r>
              <a:rPr lang="en-US" dirty="0"/>
              <a:t>Wonderful opportunity to build novel techniques to spin back in!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D78D17-779E-884E-8904-9A73C5378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C3ABC-92C2-B748-ABF3-8546144348B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75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KL-standard-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KL-standard-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tandard black 16x9.potx" id="{B00691A5-6736-4A40-A506-BCCA88E10DDA}" vid="{EA44A36C-4EB7-2C4A-B9CA-1DB21219A9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EC3852F-5332-BC40-B675-9761C7F1497A}" vid="{83EE5F88-8A1E-8B49-B1F9-687D03D81F65}"/>
    </a:ext>
  </a:extLst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_Office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1-2021-09-27-LhARA-Full.pptx" id="{F90647B3-F4B8-D344-8349-B09861FD4FA0}" vid="{A9B82164-1E35-9846-8F88-230DD5FDE1A7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KL-standard-black</Template>
  <TotalTime>803</TotalTime>
  <Words>2946</Words>
  <Application>Microsoft Macintosh PowerPoint</Application>
  <PresentationFormat>On-screen Show (16:9)</PresentationFormat>
  <Paragraphs>578</Paragraphs>
  <Slides>55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55</vt:i4>
      </vt:variant>
    </vt:vector>
  </HeadingPairs>
  <TitlesOfParts>
    <vt:vector size="68" baseType="lpstr">
      <vt:lpstr>Arial</vt:lpstr>
      <vt:lpstr>Calibri</vt:lpstr>
      <vt:lpstr>Calibri Light</vt:lpstr>
      <vt:lpstr>Cambria Math</vt:lpstr>
      <vt:lpstr>CMU BRIGHT ROMAN</vt:lpstr>
      <vt:lpstr>CMU BRIGHT ROMAN</vt:lpstr>
      <vt:lpstr>Symbol</vt:lpstr>
      <vt:lpstr>KL-standard-black</vt:lpstr>
      <vt:lpstr>1_KL-standard-black</vt:lpstr>
      <vt:lpstr>Office Theme</vt:lpstr>
      <vt:lpstr>2_Office Theme</vt:lpstr>
      <vt:lpstr>3_Office Theme</vt:lpstr>
      <vt:lpstr>1_Office Theme</vt:lpstr>
      <vt:lpstr>PowerPoint Presentation</vt:lpstr>
      <vt:lpstr>Plan</vt:lpstr>
      <vt:lpstr>Challenges and opportunities</vt:lpstr>
      <vt:lpstr>Radiotherapy; the challenge</vt:lpstr>
      <vt:lpstr>The benefit of particles</vt:lpstr>
      <vt:lpstr>Particle-beam therapy</vt:lpstr>
      <vt:lpstr>The need for a step-change in capability</vt:lpstr>
      <vt:lpstr>Particle beam therapy today</vt:lpstr>
      <vt:lpstr>PowerPoint Presentation</vt:lpstr>
      <vt:lpstr>Hadron beams for radiation therapy</vt:lpstr>
      <vt:lpstr>Evolving state of the art</vt:lpstr>
      <vt:lpstr>Radiobiology</vt:lpstr>
      <vt:lpstr>The case for fundamental radiobiology</vt:lpstr>
      <vt:lpstr>Biological impact from the physics of ionisation</vt:lpstr>
      <vt:lpstr>Radiobiology in new regimens</vt:lpstr>
      <vt:lpstr>Radiobiology in new regimens</vt:lpstr>
      <vt:lpstr>Radiobiology in new regimens</vt:lpstr>
      <vt:lpstr>PowerPoint Presentation</vt:lpstr>
      <vt:lpstr>Laser-hybrid Accelerator for Radiobiological Applications</vt:lpstr>
      <vt:lpstr>PowerPoint Presentation</vt:lpstr>
      <vt:lpstr>Our vision and our ambition</vt:lpstr>
      <vt:lpstr>LhARA</vt:lpstr>
      <vt:lpstr>Sheath acceleration</vt:lpstr>
      <vt:lpstr>Laser-driven beams for rbio: example 1</vt:lpstr>
      <vt:lpstr>Laser-driven beams for rbio: example 2</vt:lpstr>
      <vt:lpstr>Capture</vt:lpstr>
      <vt:lpstr>Capture</vt:lpstr>
      <vt:lpstr>ELIMAIA-ELIMED</vt:lpstr>
      <vt:lpstr>Proposal for LhARA contributions to Preliminary Activity and ITRF Preconstruction Phase</vt:lpstr>
      <vt:lpstr>LhARA laser-driven proton/ion source</vt:lpstr>
      <vt:lpstr>PowerPoint Presentation</vt:lpstr>
      <vt:lpstr>PowerPoint Presentation</vt:lpstr>
      <vt:lpstr>LhARA Capture</vt:lpstr>
      <vt:lpstr>PowerPoint Presentation</vt:lpstr>
      <vt:lpstr>Stability      Density</vt:lpstr>
      <vt:lpstr>Plasma in ALPHA for "H"  ̅ production</vt:lpstr>
      <vt:lpstr>PowerPoint Presentation</vt:lpstr>
      <vt:lpstr>Year 5 milestone</vt:lpstr>
      <vt:lpstr>Beam envelopes Stage 1</vt:lpstr>
      <vt:lpstr>Rapid, flexible acceleration for stage 2</vt:lpstr>
      <vt:lpstr>LhARA @ the Ion Therapy Research Facility</vt:lpstr>
      <vt:lpstr>WP4: Ion-acoustic dose mapping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WP5 – End station development &amp; Instrumentation </vt:lpstr>
      <vt:lpstr> </vt:lpstr>
      <vt:lpstr>Conclusions</vt:lpstr>
      <vt:lpstr>PowerPoint Presentation</vt:lpstr>
      <vt:lpstr>PowerPoint Presentation</vt:lpstr>
      <vt:lpstr>Conclusions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Laser-hybrid Accelerator for Radiobiological Applications  LhARA</dc:title>
  <dc:creator>Microsoft Office User</dc:creator>
  <cp:lastModifiedBy>Long, Ken (Imperial Coll.,RAL,PPD)</cp:lastModifiedBy>
  <cp:revision>39</cp:revision>
  <dcterms:created xsi:type="dcterms:W3CDTF">2020-01-16T20:28:39Z</dcterms:created>
  <dcterms:modified xsi:type="dcterms:W3CDTF">2023-02-22T11:16:55Z</dcterms:modified>
</cp:coreProperties>
</file>