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7" r:id="rId2"/>
    <p:sldMasterId id="2147483697" r:id="rId3"/>
  </p:sldMasterIdLst>
  <p:notesMasterIdLst>
    <p:notesMasterId r:id="rId31"/>
  </p:notesMasterIdLst>
  <p:handoutMasterIdLst>
    <p:handoutMasterId r:id="rId32"/>
  </p:handoutMasterIdLst>
  <p:sldIdLst>
    <p:sldId id="256" r:id="rId4"/>
    <p:sldId id="1503" r:id="rId5"/>
    <p:sldId id="1504" r:id="rId6"/>
    <p:sldId id="1483" r:id="rId7"/>
    <p:sldId id="1495" r:id="rId8"/>
    <p:sldId id="1496" r:id="rId9"/>
    <p:sldId id="381" r:id="rId10"/>
    <p:sldId id="365" r:id="rId11"/>
    <p:sldId id="375" r:id="rId12"/>
    <p:sldId id="1512" r:id="rId13"/>
    <p:sldId id="1480" r:id="rId14"/>
    <p:sldId id="272" r:id="rId15"/>
    <p:sldId id="1488" r:id="rId16"/>
    <p:sldId id="1492" r:id="rId17"/>
    <p:sldId id="1508" r:id="rId18"/>
    <p:sldId id="360" r:id="rId19"/>
    <p:sldId id="274" r:id="rId20"/>
    <p:sldId id="1499" r:id="rId21"/>
    <p:sldId id="1500" r:id="rId22"/>
    <p:sldId id="1481" r:id="rId23"/>
    <p:sldId id="1510" r:id="rId24"/>
    <p:sldId id="259" r:id="rId25"/>
    <p:sldId id="260" r:id="rId26"/>
    <p:sldId id="1515" r:id="rId27"/>
    <p:sldId id="1516" r:id="rId28"/>
    <p:sldId id="257" r:id="rId29"/>
    <p:sldId id="1469" r:id="rId3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11275" autoAdjust="0"/>
    <p:restoredTop sz="50000" autoAdjust="0"/>
  </p:normalViewPr>
  <p:slideViewPr>
    <p:cSldViewPr snapToGrid="0" snapToObjects="1">
      <p:cViewPr varScale="1">
        <p:scale>
          <a:sx n="97" d="100"/>
          <a:sy n="97" d="100"/>
        </p:scale>
        <p:origin x="216" y="154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1/6/23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1/6/23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64332-DFBC-D546-9D62-8B5A6BCB01D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201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image" Target="../media/image8.gif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6 January, 2023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83F0494-F8C9-BB4E-B837-B8D79B69CA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18746" y="-177801"/>
            <a:ext cx="6044987" cy="570230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C83270A-F6DE-C14D-9C27-3E8D841FB4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"/>
            <a:ext cx="3603812" cy="1214912"/>
          </a:xfrm>
          <a:prstGeom prst="rect">
            <a:avLst/>
          </a:prstGeom>
        </p:spPr>
      </p:pic>
      <p:pic>
        <p:nvPicPr>
          <p:cNvPr id="1026" name="Picture 2" descr="STFC logo">
            <a:extLst>
              <a:ext uri="{FF2B5EF4-FFF2-40B4-BE49-F238E27FC236}">
                <a16:creationId xmlns:a16="http://schemas.microsoft.com/office/drawing/2014/main" id="{8DF92AB1-512F-3B4C-B3A2-DE81FF29340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9252" y="4752871"/>
            <a:ext cx="1403583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292" y="0"/>
            <a:ext cx="1213708" cy="359893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4A1526EA-0E01-B18B-61CD-998934C67A6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54100"/>
            <a:ext cx="1644383" cy="38939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TextBox 8"/>
          <p:cNvSpPr txBox="1"/>
          <p:nvPr userDrawn="1"/>
        </p:nvSpPr>
        <p:spPr>
          <a:xfrm>
            <a:off x="3264380" y="4743432"/>
            <a:ext cx="2527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Long;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6 January, 2023</a:t>
            </a:fld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964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9476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5021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976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210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15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0705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87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842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278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1356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37550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5531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5358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6381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215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6291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r">
              <a:defRPr sz="45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r">
              <a:buNone/>
              <a:defRPr sz="2100" b="1">
                <a:solidFill>
                  <a:schemeClr val="bg2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3719" y="0"/>
            <a:ext cx="910281" cy="269920"/>
          </a:xfrm>
          <a:prstGeom prst="rect">
            <a:avLst/>
          </a:prstGeom>
        </p:spPr>
      </p:pic>
      <p:pic>
        <p:nvPicPr>
          <p:cNvPr id="8" name="Picture 7" descr="2473_web_1.jpg">
            <a:extLst>
              <a:ext uri="{FF2B5EF4-FFF2-40B4-BE49-F238E27FC236}">
                <a16:creationId xmlns:a16="http://schemas.microsoft.com/office/drawing/2014/main" id="{41FBA838-32E3-7E45-A610-0CDAB6193A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478" y="269969"/>
            <a:ext cx="1227523" cy="26626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3209901" y="12349"/>
            <a:ext cx="2418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>
                <a:solidFill>
                  <a:schemeClr val="tx1"/>
                </a:solidFill>
              </a:rPr>
              <a:t>A. </a:t>
            </a:r>
            <a:r>
              <a:rPr lang="en-US" sz="1200" b="1" dirty="0" err="1">
                <a:solidFill>
                  <a:schemeClr val="tx1"/>
                </a:solidFill>
              </a:rPr>
              <a:t>Giacca</a:t>
            </a:r>
            <a:r>
              <a:rPr lang="en-US" sz="1200" b="1" dirty="0">
                <a:solidFill>
                  <a:schemeClr val="tx1"/>
                </a:solidFill>
              </a:rPr>
              <a:t>, K. Long, </a:t>
            </a:r>
            <a:fld id="{B19FB069-7A70-CF49-A3CF-C9513262B04A}" type="datetime3">
              <a:rPr lang="en-GB" sz="1200" b="1" smtClean="0">
                <a:solidFill>
                  <a:schemeClr val="tx1"/>
                </a:solidFill>
              </a:rPr>
              <a:t>6 January, 2023</a:t>
            </a:fld>
            <a:endParaRPr lang="en-US" sz="12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916476" y="4554429"/>
            <a:ext cx="1227524" cy="584535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9A5EEBD2-382F-EB4F-AF1A-2B5F9DCC45D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810" y="4602951"/>
            <a:ext cx="1604010" cy="540550"/>
          </a:xfrm>
          <a:prstGeom prst="rect">
            <a:avLst/>
          </a:prstGeom>
        </p:spPr>
      </p:pic>
      <p:pic>
        <p:nvPicPr>
          <p:cNvPr id="1026" name="Picture 2" descr="Department of Oncology">
            <a:extLst>
              <a:ext uri="{FF2B5EF4-FFF2-40B4-BE49-F238E27FC236}">
                <a16:creationId xmlns:a16="http://schemas.microsoft.com/office/drawing/2014/main" id="{83FB8F6A-544C-4045-9EA0-78A022AB4B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" y="-436"/>
            <a:ext cx="1221635" cy="457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4859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9144000" cy="480059"/>
          </a:xfrm>
        </p:spPr>
        <p:txBody>
          <a:bodyPr>
            <a:noAutofit/>
          </a:bodyPr>
          <a:lstStyle>
            <a:lvl1pPr algn="r">
              <a:defRPr sz="3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80060"/>
            <a:ext cx="9144000" cy="4655820"/>
          </a:xfrm>
        </p:spPr>
        <p:txBody>
          <a:bodyPr/>
          <a:lstStyle>
            <a:lvl1pPr>
              <a:defRPr sz="27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400" b="1">
                <a:solidFill>
                  <a:schemeClr val="accent1"/>
                </a:solidFill>
              </a:defRPr>
            </a:lvl2pPr>
            <a:lvl3pPr>
              <a:defRPr sz="2100" b="1">
                <a:solidFill>
                  <a:schemeClr val="accent2"/>
                </a:solidFill>
              </a:defRPr>
            </a:lvl3pPr>
            <a:lvl4pPr>
              <a:defRPr sz="1800" b="1">
                <a:solidFill>
                  <a:schemeClr val="accent4"/>
                </a:solidFill>
              </a:defRPr>
            </a:lvl4pPr>
            <a:lvl5pPr>
              <a:defRPr sz="15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4917671"/>
            <a:ext cx="2057400" cy="217646"/>
          </a:xfrm>
        </p:spPr>
        <p:txBody>
          <a:bodyPr/>
          <a:lstStyle>
            <a:lvl1pPr>
              <a:defRPr sz="825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9868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>
            <a:normAutofit/>
          </a:bodyPr>
          <a:lstStyle>
            <a:lvl1pPr>
              <a:defRPr sz="33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4869657"/>
            <a:ext cx="2057400" cy="273844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4880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2948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701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4509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21104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0219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68006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51270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658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030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653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2" Type="http://schemas.openxmlformats.org/officeDocument/2006/relationships/image" Target="../media/image35.t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38.tiff"/><Relationship Id="rId4" Type="http://schemas.openxmlformats.org/officeDocument/2006/relationships/image" Target="../media/image37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42.jpg"/><Relationship Id="rId4" Type="http://schemas.openxmlformats.org/officeDocument/2006/relationships/image" Target="../media/image41.tif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tiff"/><Relationship Id="rId3" Type="http://schemas.openxmlformats.org/officeDocument/2006/relationships/image" Target="../media/image43.emf"/><Relationship Id="rId7" Type="http://schemas.openxmlformats.org/officeDocument/2006/relationships/image" Target="../media/image47.tiff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tiff"/><Relationship Id="rId5" Type="http://schemas.openxmlformats.org/officeDocument/2006/relationships/image" Target="../media/image45.tiff"/><Relationship Id="rId4" Type="http://schemas.openxmlformats.org/officeDocument/2006/relationships/image" Target="../media/image44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52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56.emf"/><Relationship Id="rId4" Type="http://schemas.openxmlformats.org/officeDocument/2006/relationships/image" Target="../media/image55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ccap.hep.ph.ic.ac.uk/trac/raw-attachment/wiki/Communication/Notes/CCAP-TN-01.pdf" TargetMode="External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57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3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emf"/><Relationship Id="rId3" Type="http://schemas.openxmlformats.org/officeDocument/2006/relationships/image" Target="../media/image60.tiff"/><Relationship Id="rId7" Type="http://schemas.openxmlformats.org/officeDocument/2006/relationships/image" Target="../media/image27.png"/><Relationship Id="rId2" Type="http://schemas.openxmlformats.org/officeDocument/2006/relationships/image" Target="../media/image59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tiff"/><Relationship Id="rId5" Type="http://schemas.openxmlformats.org/officeDocument/2006/relationships/image" Target="../media/image62.jpeg"/><Relationship Id="rId4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18E150D-30A5-904B-9BBF-BDA9BE1112DB}"/>
              </a:ext>
            </a:extLst>
          </p:cNvPr>
          <p:cNvSpPr txBox="1"/>
          <p:nvPr/>
        </p:nvSpPr>
        <p:spPr>
          <a:xfrm>
            <a:off x="1433593" y="976393"/>
            <a:ext cx="7642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FFFF00"/>
                </a:solidFill>
              </a:rPr>
              <a:t>a transformational approach to precision, </a:t>
            </a:r>
            <a:r>
              <a:rPr lang="en-US" b="1" i="1" dirty="0" err="1">
                <a:solidFill>
                  <a:srgbClr val="FFFF00"/>
                </a:solidFill>
              </a:rPr>
              <a:t>personalised</a:t>
            </a:r>
            <a:r>
              <a:rPr lang="en-US" b="1" i="1" dirty="0">
                <a:solidFill>
                  <a:srgbClr val="FFFF00"/>
                </a:solidFill>
              </a:rPr>
              <a:t> particle-beam therapy</a:t>
            </a:r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BB1328-EB6F-374B-A850-27AD054E0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E8D7B6-DA15-75D0-E586-CFD1A31F32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39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FC272-BDAE-8040-B497-08C26B768E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i="1" u="sng" dirty="0">
                <a:solidFill>
                  <a:schemeClr val="bg1">
                    <a:lumMod val="75000"/>
                  </a:schemeClr>
                </a:solidFill>
              </a:rPr>
              <a:t>A novel, hybrid, approach:</a:t>
            </a:r>
          </a:p>
          <a:p>
            <a:pPr lvl="3"/>
            <a:endParaRPr lang="en-US" dirty="0"/>
          </a:p>
          <a:p>
            <a:pPr indent="-206375"/>
            <a:r>
              <a:rPr lang="en-US" dirty="0"/>
              <a:t>Laser-driven, high-flux proton/ion source</a:t>
            </a:r>
          </a:p>
          <a:p>
            <a:pPr lvl="1" indent="-206375"/>
            <a:r>
              <a:rPr lang="en-US" dirty="0"/>
              <a:t>Overcome instantaneous dose-rate limitation</a:t>
            </a:r>
          </a:p>
          <a:p>
            <a:pPr lvl="2" indent="-206375"/>
            <a:r>
              <a:rPr lang="en-US" dirty="0"/>
              <a:t>Capture at &gt;10 MeV</a:t>
            </a:r>
          </a:p>
          <a:p>
            <a:pPr lvl="1" indent="-206375"/>
            <a:r>
              <a:rPr lang="en-US" dirty="0"/>
              <a:t>Delivers protons or ions in very short pulses</a:t>
            </a:r>
          </a:p>
          <a:p>
            <a:pPr lvl="2" indent="-206375"/>
            <a:r>
              <a:rPr lang="en-US" dirty="0"/>
              <a:t>Bunches as short as 10—40 ns</a:t>
            </a:r>
          </a:p>
          <a:p>
            <a:pPr lvl="1" indent="-206375"/>
            <a:r>
              <a:rPr lang="en-US" dirty="0"/>
              <a:t>Triggerable; arbitrary pulse structure</a:t>
            </a:r>
          </a:p>
          <a:p>
            <a:pPr indent="-206375"/>
            <a:endParaRPr lang="en-US" dirty="0"/>
          </a:p>
          <a:p>
            <a:pPr indent="-206375"/>
            <a:r>
              <a:rPr lang="en-US" dirty="0"/>
              <a:t>Novel “electron-plasma-lens” capture &amp; focusing</a:t>
            </a:r>
          </a:p>
          <a:p>
            <a:pPr lvl="1" indent="-206375"/>
            <a:r>
              <a:rPr lang="en-US" dirty="0"/>
              <a:t>Strong focusing (short focal length) without the use of high-field solenoid</a:t>
            </a:r>
          </a:p>
          <a:p>
            <a:pPr indent="-206375"/>
            <a:endParaRPr lang="en-US" dirty="0"/>
          </a:p>
          <a:p>
            <a:pPr indent="-206375"/>
            <a:r>
              <a:rPr lang="en-US" dirty="0"/>
              <a:t>Fast, flexible, fixed-field post acceleration</a:t>
            </a:r>
          </a:p>
          <a:p>
            <a:pPr lvl="1" indent="-206375"/>
            <a:r>
              <a:rPr lang="en-US" dirty="0"/>
              <a:t>Variable energy</a:t>
            </a:r>
          </a:p>
          <a:p>
            <a:pPr lvl="2" indent="-206375"/>
            <a:r>
              <a:rPr lang="en-US" dirty="0"/>
              <a:t>Protons: 	15—127 MeV</a:t>
            </a:r>
          </a:p>
          <a:p>
            <a:pPr lvl="2" indent="-206375"/>
            <a:r>
              <a:rPr lang="en-US" dirty="0"/>
              <a:t>Ions: 		5—34 MeV/u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850DE2-204A-FF44-9AF5-B87F147A5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D9F992F-1BE0-7C40-B7C2-84B8D8CCA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</p:spPr>
        <p:txBody>
          <a:bodyPr>
            <a:normAutofit/>
          </a:bodyPr>
          <a:lstStyle/>
          <a:p>
            <a:r>
              <a:rPr lang="en-US" sz="2800" dirty="0"/>
              <a:t>Laser-hybrid Accelerator for Radiobiological Applications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6799F4-CB55-D747-BEE3-4A6E534461B7}"/>
              </a:ext>
            </a:extLst>
          </p:cNvPr>
          <p:cNvSpPr txBox="1"/>
          <p:nvPr/>
        </p:nvSpPr>
        <p:spPr>
          <a:xfrm rot="16200000">
            <a:off x="6992450" y="2128941"/>
            <a:ext cx="4041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Front. Phys., 29 September 2020;  DOI: 10.3389/fphy.2020.567738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1ABDC67-58F5-BAF5-5621-EB31FE136A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1406" y="482480"/>
            <a:ext cx="948424" cy="319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287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A9858B1-F925-EC6E-A573-F2F7CECD2A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48" t="4768" r="745" b="8867"/>
          <a:stretch/>
        </p:blipFill>
        <p:spPr>
          <a:xfrm>
            <a:off x="0" y="0"/>
            <a:ext cx="9144000" cy="453716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1B916E6-004A-D7E0-4FB6-FA38B69173A5}"/>
              </a:ext>
            </a:extLst>
          </p:cNvPr>
          <p:cNvSpPr txBox="1">
            <a:spLocks/>
          </p:cNvSpPr>
          <p:nvPr/>
        </p:nvSpPr>
        <p:spPr>
          <a:xfrm>
            <a:off x="143691" y="4564027"/>
            <a:ext cx="8852263" cy="52360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7800" indent="-177800">
              <a:buFont typeface="Arial"/>
              <a:buNone/>
            </a:pP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	</a:t>
            </a:r>
            <a:r>
              <a:rPr lang="en-US" i="1" dirty="0">
                <a:sym typeface="Symbol" panose="05050102010706020507" pitchFamily="18" charset="2"/>
              </a:rPr>
              <a:t>  </a:t>
            </a:r>
            <a:r>
              <a:rPr lang="en-US" i="1" dirty="0"/>
              <a:t>compact, uniquely flexible  facility</a:t>
            </a:r>
            <a:endParaRPr lang="en-US" sz="2200" i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6CCDD7-CECE-945F-0DF3-CE7EE0560E88}"/>
              </a:ext>
            </a:extLst>
          </p:cNvPr>
          <p:cNvSpPr txBox="1"/>
          <p:nvPr/>
        </p:nvSpPr>
        <p:spPr>
          <a:xfrm>
            <a:off x="3377264" y="1529501"/>
            <a:ext cx="7473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N. Bliss (DL)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2D6C0AF-4DE4-88F1-DF7F-9A8839E61005}"/>
              </a:ext>
            </a:extLst>
          </p:cNvPr>
          <p:cNvSpPr txBox="1"/>
          <p:nvPr/>
        </p:nvSpPr>
        <p:spPr>
          <a:xfrm>
            <a:off x="8699886" y="4204249"/>
            <a:ext cx="4571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Draft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E7E71CA-8899-985B-B51F-7301B2EDD9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2766" y="4564027"/>
            <a:ext cx="1711234" cy="5766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41B4B0C-FCD5-2EC4-238A-E1E1D2C35C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8603" y="166960"/>
            <a:ext cx="4069871" cy="63751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F714EF-AA87-13C3-58AF-A8D2D502BE6D}"/>
              </a:ext>
            </a:extLst>
          </p:cNvPr>
          <p:cNvSpPr txBox="1"/>
          <p:nvPr/>
        </p:nvSpPr>
        <p:spPr>
          <a:xfrm>
            <a:off x="308452" y="4190600"/>
            <a:ext cx="3922615" cy="25391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b="1" dirty="0"/>
              <a:t>Front. Phys., 29 September 2020;  DOI: 10.3389/fphy.2020.567738</a:t>
            </a:r>
          </a:p>
        </p:txBody>
      </p:sp>
    </p:spTree>
    <p:extLst>
      <p:ext uri="{BB962C8B-B14F-4D97-AF65-F5344CB8AC3E}">
        <p14:creationId xmlns:p14="http://schemas.microsoft.com/office/powerpoint/2010/main" val="1391917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2235-149A-8D41-A753-4976DFE01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Sheath acceleration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6D8152-82E0-6440-94F2-F4B32C6AD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2457" y="563098"/>
            <a:ext cx="5923048" cy="458040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Laser incident on foil target:</a:t>
            </a:r>
          </a:p>
          <a:p>
            <a:pPr lvl="1"/>
            <a:r>
              <a:rPr lang="en-US" dirty="0"/>
              <a:t>Drives electrons from material</a:t>
            </a:r>
          </a:p>
          <a:p>
            <a:pPr lvl="1"/>
            <a:r>
              <a:rPr lang="en-US" dirty="0"/>
              <a:t>Creates enormous electric field</a:t>
            </a:r>
          </a:p>
          <a:p>
            <a:endParaRPr lang="en-US" dirty="0"/>
          </a:p>
          <a:p>
            <a:r>
              <a:rPr lang="en-US" dirty="0"/>
              <a:t>Field accelerates protons/ions</a:t>
            </a:r>
          </a:p>
          <a:p>
            <a:pPr lvl="1"/>
            <a:r>
              <a:rPr lang="en-US" dirty="0"/>
              <a:t>Dependent on nature of target</a:t>
            </a:r>
          </a:p>
          <a:p>
            <a:endParaRPr lang="en-US" dirty="0"/>
          </a:p>
          <a:p>
            <a:r>
              <a:rPr lang="en-US" dirty="0"/>
              <a:t>Active development:</a:t>
            </a:r>
          </a:p>
          <a:p>
            <a:pPr lvl="1"/>
            <a:r>
              <a:rPr lang="en-US" dirty="0"/>
              <a:t>Laser: power and rep. rate</a:t>
            </a:r>
          </a:p>
          <a:p>
            <a:pPr lvl="1"/>
            <a:r>
              <a:rPr lang="en-US" dirty="0"/>
              <a:t>Target material, transport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2CE18-1A9A-FB49-969C-D8C02DE92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3EE327-8635-2948-AC8E-817BB6257C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41" y="225001"/>
            <a:ext cx="2951462" cy="240376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6F7733-B880-0F42-AD97-2F0B166EC0A6}"/>
              </a:ext>
            </a:extLst>
          </p:cNvPr>
          <p:cNvSpPr txBox="1"/>
          <p:nvPr/>
        </p:nvSpPr>
        <p:spPr>
          <a:xfrm>
            <a:off x="42537" y="2622466"/>
            <a:ext cx="30904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err="1">
                <a:solidFill>
                  <a:schemeClr val="bg1"/>
                </a:solidFill>
              </a:rPr>
              <a:t>Schwoerer</a:t>
            </a:r>
            <a:r>
              <a:rPr lang="en-GB" sz="1200" b="1">
                <a:solidFill>
                  <a:schemeClr val="bg1"/>
                </a:solidFill>
              </a:rPr>
              <a:t>, H. et al., 2006; Nature, 439(7075).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1F8849-721F-3540-B4B6-754236704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41" y="2937404"/>
            <a:ext cx="2944042" cy="211868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007599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D678E-EE6B-3E4A-93B8-33A8C2B7D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Many initiatives in Americas, Europe, Asia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0D869-8BFE-AB44-B59D-5CAD00080F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/>
              <a:t>Applications in biological research, ambition to push toward clinical application …</a:t>
            </a:r>
            <a:endParaRPr lang="en-US" sz="1300" dirty="0"/>
          </a:p>
          <a:p>
            <a:pPr marL="457200" lvl="1" indent="0">
              <a:buNone/>
            </a:pPr>
            <a:r>
              <a:rPr lang="en-US" dirty="0"/>
              <a:t>Phys Lett A. (2002) 299:240–7. </a:t>
            </a:r>
            <a:r>
              <a:rPr lang="en-US" dirty="0" err="1"/>
              <a:t>doi</a:t>
            </a:r>
            <a:r>
              <a:rPr lang="en-US" dirty="0"/>
              <a:t>: 10.1016/S0375-9601(02)00521-2</a:t>
            </a:r>
          </a:p>
          <a:p>
            <a:pPr marL="457200" lvl="1" indent="0">
              <a:buNone/>
            </a:pPr>
            <a:r>
              <a:rPr lang="en-US" dirty="0"/>
              <a:t>Med Phys. (2003) 30:1660–70. </a:t>
            </a:r>
            <a:r>
              <a:rPr lang="en-US" dirty="0" err="1"/>
              <a:t>doi</a:t>
            </a:r>
            <a:r>
              <a:rPr lang="en-US" dirty="0"/>
              <a:t>: 10.1118/1.1586268</a:t>
            </a:r>
          </a:p>
          <a:p>
            <a:pPr marL="457200" lvl="1" indent="0">
              <a:buNone/>
            </a:pPr>
            <a:r>
              <a:rPr lang="en-US" dirty="0"/>
              <a:t>Med Phys. (2004) 31:1587–92. </a:t>
            </a:r>
            <a:r>
              <a:rPr lang="en-US" dirty="0" err="1"/>
              <a:t>doi</a:t>
            </a:r>
            <a:r>
              <a:rPr lang="en-US" dirty="0"/>
              <a:t>: 10.1118/1.1747751</a:t>
            </a:r>
          </a:p>
          <a:p>
            <a:pPr marL="457200" lvl="1" indent="0">
              <a:buNone/>
            </a:pPr>
            <a:r>
              <a:rPr lang="en-US" dirty="0"/>
              <a:t>Science. (2003) 300:1107–111</a:t>
            </a:r>
          </a:p>
          <a:p>
            <a:pPr marL="457200" lvl="1" indent="0">
              <a:buNone/>
            </a:pPr>
            <a:r>
              <a:rPr lang="en-US" dirty="0"/>
              <a:t>New J Phys. (2010) 12:85003. </a:t>
            </a:r>
            <a:r>
              <a:rPr lang="en-US" dirty="0" err="1"/>
              <a:t>doi</a:t>
            </a:r>
            <a:r>
              <a:rPr lang="en-US" dirty="0"/>
              <a:t>: 10.1088/1367-2630/12/8/085003</a:t>
            </a:r>
          </a:p>
          <a:p>
            <a:pPr marL="457200" lvl="1" indent="0">
              <a:buNone/>
            </a:pPr>
            <a:r>
              <a:rPr lang="en-US" dirty="0"/>
              <a:t>Phys Med Biol. (2011) 56:6969–82. </a:t>
            </a:r>
            <a:r>
              <a:rPr lang="en-US" dirty="0" err="1"/>
              <a:t>doi</a:t>
            </a:r>
            <a:r>
              <a:rPr lang="en-US" dirty="0"/>
              <a:t>: 10.1088/0031-9155/56/21/013</a:t>
            </a:r>
          </a:p>
          <a:p>
            <a:pPr marL="457200" lvl="1" indent="0">
              <a:buNone/>
            </a:pPr>
            <a:r>
              <a:rPr lang="en-US" dirty="0"/>
              <a:t>Appl Phys Lett. (2011) 98:053701. </a:t>
            </a:r>
            <a:r>
              <a:rPr lang="en-US" dirty="0" err="1"/>
              <a:t>doi</a:t>
            </a:r>
            <a:r>
              <a:rPr lang="en-US" dirty="0"/>
              <a:t>: 10.1063/1.3551623</a:t>
            </a:r>
          </a:p>
          <a:p>
            <a:pPr marL="457200" lvl="1" indent="0">
              <a:buNone/>
            </a:pPr>
            <a:r>
              <a:rPr lang="en-US" dirty="0"/>
              <a:t>Appl Phys Lett. (2012) 101:243701. </a:t>
            </a:r>
            <a:r>
              <a:rPr lang="en-US" dirty="0" err="1"/>
              <a:t>doi</a:t>
            </a:r>
            <a:r>
              <a:rPr lang="en-US" dirty="0"/>
              <a:t>: 10.1063/1.4769372</a:t>
            </a:r>
          </a:p>
          <a:p>
            <a:pPr marL="457200" lvl="1" indent="0">
              <a:buNone/>
            </a:pPr>
            <a:r>
              <a:rPr lang="en-US" dirty="0"/>
              <a:t>AIP Adv. (2012) 2:011209. </a:t>
            </a:r>
            <a:r>
              <a:rPr lang="en-US" dirty="0" err="1"/>
              <a:t>doi</a:t>
            </a:r>
            <a:r>
              <a:rPr lang="en-US" dirty="0"/>
              <a:t>: 10.1063/1.3699063</a:t>
            </a:r>
          </a:p>
          <a:p>
            <a:pPr marL="457200" lvl="1" indent="0">
              <a:buNone/>
            </a:pPr>
            <a:r>
              <a:rPr lang="en-US" dirty="0"/>
              <a:t>Appl Phys B. (2013) 110:437–44. </a:t>
            </a:r>
            <a:r>
              <a:rPr lang="en-US" dirty="0" err="1"/>
              <a:t>doi</a:t>
            </a:r>
            <a:r>
              <a:rPr lang="en-US" dirty="0"/>
              <a:t>: 10.1007/s00340-012-5275-3</a:t>
            </a:r>
          </a:p>
          <a:p>
            <a:pPr marL="457200" lvl="1" indent="0">
              <a:buNone/>
            </a:pPr>
            <a:r>
              <a:rPr lang="en-US" dirty="0"/>
              <a:t>Appl Phys B. (2014) 117:41–52. </a:t>
            </a:r>
            <a:r>
              <a:rPr lang="en-US" dirty="0" err="1"/>
              <a:t>doi</a:t>
            </a:r>
            <a:r>
              <a:rPr lang="en-US" dirty="0"/>
              <a:t>: 10.1007/s00340-014-5796-z</a:t>
            </a:r>
          </a:p>
          <a:p>
            <a:pPr marL="457200" lvl="1" indent="0">
              <a:buNone/>
            </a:pPr>
            <a:r>
              <a:rPr lang="en-US" dirty="0" err="1"/>
              <a:t>Radiat</a:t>
            </a:r>
            <a:r>
              <a:rPr lang="en-US" dirty="0"/>
              <a:t> Res. (2014) 181:177–83. </a:t>
            </a:r>
            <a:r>
              <a:rPr lang="en-US" dirty="0" err="1"/>
              <a:t>doi</a:t>
            </a:r>
            <a:r>
              <a:rPr lang="en-US" dirty="0"/>
              <a:t>: 10.1667/RR13464.1</a:t>
            </a:r>
          </a:p>
          <a:p>
            <a:pPr marL="457200" lvl="1" indent="0">
              <a:buNone/>
            </a:pPr>
            <a:r>
              <a:rPr lang="en-US" dirty="0"/>
              <a:t>Phys Rev </a:t>
            </a:r>
            <a:r>
              <a:rPr lang="en-US" dirty="0" err="1"/>
              <a:t>Acceler</a:t>
            </a:r>
            <a:r>
              <a:rPr lang="en-US" dirty="0"/>
              <a:t> Beams. (2017) 20:1–10. </a:t>
            </a:r>
            <a:r>
              <a:rPr lang="en-US" dirty="0" err="1"/>
              <a:t>doi</a:t>
            </a:r>
            <a:r>
              <a:rPr lang="en-US" dirty="0"/>
              <a:t>: 10.1103/PhysRevAccelBeams.20.032801</a:t>
            </a:r>
          </a:p>
          <a:p>
            <a:pPr marL="457200" lvl="1" indent="0">
              <a:buNone/>
            </a:pPr>
            <a:r>
              <a:rPr lang="en-US" dirty="0"/>
              <a:t>J </a:t>
            </a:r>
            <a:r>
              <a:rPr lang="en-US" dirty="0" err="1"/>
              <a:t>Instrum</a:t>
            </a:r>
            <a:r>
              <a:rPr lang="en-US" dirty="0"/>
              <a:t>. (2017) 12:C03084. </a:t>
            </a:r>
            <a:r>
              <a:rPr lang="en-US" dirty="0" err="1"/>
              <a:t>doi</a:t>
            </a:r>
            <a:r>
              <a:rPr lang="en-US" dirty="0"/>
              <a:t>: 10.1088/1748-0221/12/03/C03084</a:t>
            </a:r>
          </a:p>
          <a:p>
            <a:pPr marL="457200" lvl="1" indent="0">
              <a:buNone/>
            </a:pPr>
            <a:r>
              <a:rPr lang="en-US" dirty="0"/>
              <a:t>A-SAIL Project. (2020). Available online at: https://</a:t>
            </a:r>
            <a:r>
              <a:rPr lang="en-US" dirty="0" err="1"/>
              <a:t>www.qub.ac.uk</a:t>
            </a:r>
            <a:r>
              <a:rPr lang="en-US" dirty="0"/>
              <a:t>/research-</a:t>
            </a:r>
            <a:r>
              <a:rPr lang="en-US" dirty="0" err="1"/>
              <a:t>centres</a:t>
            </a:r>
            <a:r>
              <a:rPr lang="en-US" dirty="0"/>
              <a:t>/A-</a:t>
            </a:r>
            <a:r>
              <a:rPr lang="en-US" dirty="0" err="1"/>
              <a:t>SAILProject</a:t>
            </a:r>
            <a:r>
              <a:rPr lang="en-US" dirty="0"/>
              <a:t>/</a:t>
            </a:r>
          </a:p>
          <a:p>
            <a:pPr marL="457200" lvl="1" indent="0">
              <a:buNone/>
            </a:pPr>
            <a:r>
              <a:rPr lang="en-US" dirty="0"/>
              <a:t>Vol. 8779. Prague: International Society for Optics and Photonics. SPIE (2013). p. 216–25.</a:t>
            </a:r>
          </a:p>
          <a:p>
            <a:pPr marL="457200" lvl="1" indent="0">
              <a:buNone/>
            </a:pPr>
            <a:r>
              <a:rPr lang="en-US" dirty="0"/>
              <a:t>Vol. 11036. International Society for Optics and Photonics. SPIE (2019). p. 93–103.</a:t>
            </a:r>
          </a:p>
          <a:p>
            <a:pPr marL="457200" lvl="1" indent="0">
              <a:buNone/>
            </a:pPr>
            <a:r>
              <a:rPr lang="en-US" dirty="0"/>
              <a:t>Nuovo Cim C. (2020) 43:15. </a:t>
            </a:r>
            <a:r>
              <a:rPr lang="en-US" dirty="0" err="1"/>
              <a:t>doi</a:t>
            </a:r>
            <a:r>
              <a:rPr lang="en-US" dirty="0"/>
              <a:t>: 10.1393/</a:t>
            </a:r>
            <a:r>
              <a:rPr lang="en-US" dirty="0" err="1"/>
              <a:t>ncc</a:t>
            </a:r>
            <a:r>
              <a:rPr lang="en-US" dirty="0"/>
              <a:t>/i2020-20015-6</a:t>
            </a:r>
          </a:p>
          <a:p>
            <a:pPr marL="457200" lvl="1" indent="0">
              <a:buNone/>
            </a:pPr>
            <a:r>
              <a:rPr lang="en-US" dirty="0"/>
              <a:t>10th International Particle Accelerator Conference. Melbourne, VIC (2019). p. TUPTS005</a:t>
            </a:r>
          </a:p>
          <a:p>
            <a:pPr marL="457200" lvl="1" indent="0">
              <a:buNone/>
            </a:pPr>
            <a:r>
              <a:rPr lang="en-US" dirty="0"/>
              <a:t>…</a:t>
            </a:r>
            <a:r>
              <a:rPr lang="en-US" sz="1900" dirty="0"/>
              <a:t>			</a:t>
            </a:r>
          </a:p>
          <a:p>
            <a:pPr marL="0" lvl="0" indent="0">
              <a:buNone/>
            </a:pPr>
            <a:r>
              <a:rPr lang="en-US" sz="3800" dirty="0">
                <a:solidFill>
                  <a:prstClr val="white"/>
                </a:solidFill>
              </a:rPr>
              <a:t>I will not attempt a review, choosing instead to focus on opportunity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08A54D-D95F-304C-85B0-62A6790C2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97B247-4DDA-3042-9D7E-DE886102B684}"/>
              </a:ext>
            </a:extLst>
          </p:cNvPr>
          <p:cNvSpPr txBox="1"/>
          <p:nvPr/>
        </p:nvSpPr>
        <p:spPr>
          <a:xfrm rot="16200000">
            <a:off x="-285976" y="2397276"/>
            <a:ext cx="9412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A selection …</a:t>
            </a:r>
          </a:p>
        </p:txBody>
      </p:sp>
    </p:spTree>
    <p:extLst>
      <p:ext uri="{BB962C8B-B14F-4D97-AF65-F5344CB8AC3E}">
        <p14:creationId xmlns:p14="http://schemas.microsoft.com/office/powerpoint/2010/main" val="24590765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0E394-5C74-DEDE-43D5-AF139C954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Laser-driven beams for </a:t>
            </a:r>
            <a:r>
              <a:rPr lang="en-US" dirty="0" err="1"/>
              <a:t>rbio</a:t>
            </a:r>
            <a:r>
              <a:rPr lang="en-US" dirty="0"/>
              <a:t>: example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985DC7-5E2A-521E-34C1-9E13CF361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199706-3DEC-2B46-0E96-A01028CB2926}"/>
              </a:ext>
            </a:extLst>
          </p:cNvPr>
          <p:cNvSpPr txBox="1"/>
          <p:nvPr/>
        </p:nvSpPr>
        <p:spPr>
          <a:xfrm>
            <a:off x="-20035" y="830664"/>
            <a:ext cx="21146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DOI: 10.1038/s41598-020-65775-7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F4DF6E6-2782-4097-8EA2-428E3E5A02BB}"/>
              </a:ext>
            </a:extLst>
          </p:cNvPr>
          <p:cNvSpPr txBox="1">
            <a:spLocks/>
          </p:cNvSpPr>
          <p:nvPr/>
        </p:nvSpPr>
        <p:spPr>
          <a:xfrm>
            <a:off x="0" y="1112213"/>
            <a:ext cx="4814422" cy="4031287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Draco: </a:t>
            </a:r>
          </a:p>
          <a:p>
            <a:pPr lvl="1"/>
            <a:r>
              <a:rPr lang="en-US" dirty="0"/>
              <a:t>Petawatt laser</a:t>
            </a:r>
          </a:p>
          <a:p>
            <a:pPr lvl="2"/>
            <a:r>
              <a:rPr lang="en-US" dirty="0"/>
              <a:t>E = 13 J, </a:t>
            </a:r>
            <a:r>
              <a:rPr lang="el-GR" dirty="0"/>
              <a:t>τ = 30 </a:t>
            </a:r>
            <a:r>
              <a:rPr lang="en-US" dirty="0"/>
              <a:t>fs, 3 </a:t>
            </a:r>
            <a:r>
              <a:rPr lang="el-GR" dirty="0"/>
              <a:t>μ</a:t>
            </a:r>
            <a:r>
              <a:rPr lang="en-US" dirty="0"/>
              <a:t>m FWHM</a:t>
            </a:r>
          </a:p>
          <a:p>
            <a:r>
              <a:rPr lang="en-US" dirty="0"/>
              <a:t>Beam line:</a:t>
            </a:r>
          </a:p>
          <a:p>
            <a:pPr lvl="1"/>
            <a:r>
              <a:rPr lang="en-US" dirty="0"/>
              <a:t>Target Normal Sheath Acceleration (TNSA)</a:t>
            </a:r>
          </a:p>
          <a:p>
            <a:pPr lvl="1"/>
            <a:r>
              <a:rPr lang="en-US" dirty="0"/>
              <a:t>Pulsed solenoid focusing</a:t>
            </a:r>
          </a:p>
          <a:p>
            <a:pPr lvl="2"/>
            <a:r>
              <a:rPr lang="en-US" dirty="0"/>
              <a:t>19.5T, 2 or 3 pulses/min.</a:t>
            </a:r>
          </a:p>
          <a:p>
            <a:pPr lvl="2"/>
            <a:r>
              <a:rPr lang="en-US" dirty="0"/>
              <a:t>S1, S2: 40 mm bore</a:t>
            </a:r>
          </a:p>
          <a:p>
            <a:pPr lvl="2"/>
            <a:r>
              <a:rPr lang="en-US" dirty="0"/>
              <a:t>Half angle acceptance 14</a:t>
            </a:r>
            <a:r>
              <a:rPr lang="en-US" baseline="30000" dirty="0"/>
              <a:t>o</a:t>
            </a:r>
            <a:endParaRPr lang="en-US" dirty="0"/>
          </a:p>
          <a:p>
            <a:pPr lvl="1"/>
            <a:r>
              <a:rPr lang="en-US" dirty="0"/>
              <a:t>Measured transmission </a:t>
            </a:r>
            <a:br>
              <a:rPr lang="en-US" dirty="0"/>
            </a:br>
            <a:r>
              <a:rPr lang="en-US" dirty="0"/>
              <a:t>(18.6 MeV </a:t>
            </a:r>
            <a:r>
              <a:rPr lang="en-US" i="1" dirty="0"/>
              <a:t>p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50.6% (dual solenoid)</a:t>
            </a:r>
          </a:p>
          <a:p>
            <a:pPr lvl="2"/>
            <a:r>
              <a:rPr lang="en-US" dirty="0"/>
              <a:t>28.6% (single solenoid)</a:t>
            </a:r>
          </a:p>
          <a:p>
            <a:pPr lvl="1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985FC8E-8B43-DCD2-E18E-8BA369082E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157" y="584509"/>
            <a:ext cx="3231371" cy="285357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62D3361-4751-2191-C3D1-470223A77D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3831" y="2980579"/>
            <a:ext cx="3663156" cy="20898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B59EFA6-7186-411C-5F60-B9F8E60F93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3666" y="4042575"/>
            <a:ext cx="2896309" cy="10753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E263C1F-EB8B-B267-D7CF-CBEDCDC560AC}"/>
              </a:ext>
            </a:extLst>
          </p:cNvPr>
          <p:cNvSpPr txBox="1"/>
          <p:nvPr/>
        </p:nvSpPr>
        <p:spPr>
          <a:xfrm>
            <a:off x="-20035" y="461332"/>
            <a:ext cx="1921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u="sng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On Draco @ HZDR</a:t>
            </a:r>
          </a:p>
        </p:txBody>
      </p:sp>
    </p:spTree>
    <p:extLst>
      <p:ext uri="{BB962C8B-B14F-4D97-AF65-F5344CB8AC3E}">
        <p14:creationId xmlns:p14="http://schemas.microsoft.com/office/powerpoint/2010/main" val="2019776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86C9A-C796-D341-9CD5-4025380CF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Laser-driven proton/ion source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A784569-FF62-084C-BA86-67E2A50201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563098"/>
            <a:ext cx="9144000" cy="69464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Commercial laser:</a:t>
            </a:r>
          </a:p>
          <a:p>
            <a:pPr lvl="1"/>
            <a:r>
              <a:rPr lang="en-US" dirty="0"/>
              <a:t>Motivation: risk management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6A51FD-04E5-884F-9B72-668105107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16</a:t>
            </a:fld>
            <a:endParaRPr lang="en-US"/>
          </a:p>
        </p:txBody>
      </p:sp>
      <p:pic>
        <p:nvPicPr>
          <p:cNvPr id="12" name="Image" descr="Image">
            <a:extLst>
              <a:ext uri="{FF2B5EF4-FFF2-40B4-BE49-F238E27FC236}">
                <a16:creationId xmlns:a16="http://schemas.microsoft.com/office/drawing/2014/main" id="{F444E2F0-BCFB-384C-BFC2-301F8A1E2D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125" y="1288663"/>
            <a:ext cx="3072484" cy="2230624"/>
          </a:xfrm>
          <a:prstGeom prst="rect">
            <a:avLst/>
          </a:prstGeom>
          <a:ln w="9525">
            <a:solidFill>
              <a:srgbClr val="FF0000"/>
            </a:solidFill>
            <a:miter lim="400000"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455F475-102F-6643-87AA-18D9CB1834C0}"/>
              </a:ext>
            </a:extLst>
          </p:cNvPr>
          <p:cNvSpPr txBox="1"/>
          <p:nvPr/>
        </p:nvSpPr>
        <p:spPr>
          <a:xfrm>
            <a:off x="355630" y="3547222"/>
            <a:ext cx="3899209" cy="8309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chemeClr val="bg1"/>
                </a:solidFill>
              </a:rPr>
              <a:t>Ti:Sapphire</a:t>
            </a:r>
            <a:r>
              <a:rPr lang="en-US" sz="1600" b="1" dirty="0">
                <a:solidFill>
                  <a:schemeClr val="bg1"/>
                </a:solidFill>
              </a:rPr>
              <a:t> commercial system &gt;150TW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Pulse ~35 fs at rep-rate of at least 10Hz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At least 500mJ laser energy - I</a:t>
            </a:r>
            <a:r>
              <a:rPr lang="en-US" sz="1600" b="1" baseline="-25000" dirty="0">
                <a:solidFill>
                  <a:schemeClr val="bg1"/>
                </a:solidFill>
              </a:rPr>
              <a:t>L</a:t>
            </a:r>
            <a:r>
              <a:rPr lang="en-US" sz="1600" b="1" dirty="0">
                <a:solidFill>
                  <a:schemeClr val="bg1"/>
                </a:solidFill>
              </a:rPr>
              <a:t> ~ 10</a:t>
            </a:r>
            <a:r>
              <a:rPr lang="en-US" sz="1600" b="1" baseline="30000" dirty="0">
                <a:solidFill>
                  <a:schemeClr val="bg1"/>
                </a:solidFill>
              </a:rPr>
              <a:t>20</a:t>
            </a:r>
            <a:r>
              <a:rPr lang="en-US" sz="1600" b="1" dirty="0">
                <a:solidFill>
                  <a:schemeClr val="bg1"/>
                </a:solidFill>
              </a:rPr>
              <a:t> Wcm</a:t>
            </a:r>
            <a:r>
              <a:rPr lang="en-US" sz="1600" b="1" baseline="30000" dirty="0">
                <a:solidFill>
                  <a:schemeClr val="bg1"/>
                </a:solidFill>
              </a:rPr>
              <a:t>-2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ABC201-3381-BE4A-851D-99B0591FF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6984" y="1284981"/>
            <a:ext cx="2393513" cy="171996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F633CBF-6E65-C44E-BF78-1B99DA6226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9556" y="1782135"/>
            <a:ext cx="2709199" cy="265724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4D76C01-4BC0-9E4D-A9F8-CAA13A0EF2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3563" y="1178003"/>
            <a:ext cx="1535192" cy="57045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F71632A-D496-1048-B836-5F8BFE19CD59}"/>
              </a:ext>
            </a:extLst>
          </p:cNvPr>
          <p:cNvSpPr txBox="1"/>
          <p:nvPr/>
        </p:nvSpPr>
        <p:spPr>
          <a:xfrm>
            <a:off x="6410497" y="1267271"/>
            <a:ext cx="10999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HT Lau</a:t>
            </a:r>
          </a:p>
          <a:p>
            <a:pPr algn="ctr"/>
            <a:r>
              <a:rPr 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Thesis, 2022</a:t>
            </a:r>
          </a:p>
        </p:txBody>
      </p:sp>
      <p:pic>
        <p:nvPicPr>
          <p:cNvPr id="13" name="Picture 1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B46C4ED8-73CA-7A98-ACA6-0CE2BBC546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425807"/>
            <a:ext cx="2133485" cy="719237"/>
          </a:xfrm>
          <a:prstGeom prst="rect">
            <a:avLst/>
          </a:prstGeom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7C11F36-EBBC-4008-A148-4A5680B110D8}"/>
              </a:ext>
            </a:extLst>
          </p:cNvPr>
          <p:cNvSpPr txBox="1"/>
          <p:nvPr/>
        </p:nvSpPr>
        <p:spPr>
          <a:xfrm>
            <a:off x="8224966" y="4567199"/>
            <a:ext cx="919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H.T. Lau</a:t>
            </a:r>
          </a:p>
        </p:txBody>
      </p:sp>
    </p:spTree>
    <p:extLst>
      <p:ext uri="{BB962C8B-B14F-4D97-AF65-F5344CB8AC3E}">
        <p14:creationId xmlns:p14="http://schemas.microsoft.com/office/powerpoint/2010/main" val="684625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FD2781D4-51A4-FC46-ADCB-752DA895ED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594" y="2206564"/>
            <a:ext cx="7040272" cy="286875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 Capture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“Electron-plasma” (Gabor) lens:</a:t>
            </a:r>
          </a:p>
          <a:p>
            <a:pPr lvl="1"/>
            <a:r>
              <a:rPr lang="en-US" dirty="0"/>
              <a:t>Strong focusing exploiting electron </a:t>
            </a:r>
            <a:br>
              <a:rPr lang="en-US" dirty="0"/>
            </a:br>
            <a:r>
              <a:rPr lang="en-US" dirty="0"/>
              <a:t>gas in “Penning/</a:t>
            </a:r>
            <a:r>
              <a:rPr lang="en-US" dirty="0" err="1"/>
              <a:t>Malmberg</a:t>
            </a:r>
            <a:r>
              <a:rPr lang="en-US" dirty="0"/>
              <a:t>” trap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1635" y="573398"/>
            <a:ext cx="2832231" cy="1564990"/>
          </a:xfrm>
          <a:prstGeom prst="rect">
            <a:avLst/>
          </a:prstGeom>
          <a:noFill/>
          <a:ln w="9525" cmpd="sng">
            <a:solidFill>
              <a:srgbClr val="FF0000"/>
            </a:solidFill>
            <a:round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0" y="-1"/>
            <a:ext cx="11977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err="1">
                <a:solidFill>
                  <a:srgbClr val="FFFFFF"/>
                </a:solidFill>
              </a:rPr>
              <a:t>Posocco</a:t>
            </a:r>
            <a:r>
              <a:rPr lang="en-US" sz="1050" b="1" dirty="0">
                <a:solidFill>
                  <a:srgbClr val="FFFFFF"/>
                </a:solidFill>
              </a:rPr>
              <a:t>, </a:t>
            </a:r>
            <a:r>
              <a:rPr lang="en-US" sz="1050" b="1" dirty="0" err="1">
                <a:solidFill>
                  <a:srgbClr val="FFFFFF"/>
                </a:solidFill>
              </a:rPr>
              <a:t>Pozimski</a:t>
            </a:r>
            <a:endParaRPr lang="en-US" sz="1050" b="1" dirty="0">
              <a:solidFill>
                <a:srgbClr val="FFFF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63A24E-6928-2849-9748-41E4A77DC201}"/>
              </a:ext>
            </a:extLst>
          </p:cNvPr>
          <p:cNvSpPr txBox="1"/>
          <p:nvPr/>
        </p:nvSpPr>
        <p:spPr>
          <a:xfrm>
            <a:off x="6256752" y="1837890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70C0"/>
                </a:solidFill>
              </a:rPr>
              <a:t>Gabor</a:t>
            </a:r>
          </a:p>
          <a:p>
            <a:r>
              <a:rPr lang="en-US" sz="800" b="1" dirty="0">
                <a:solidFill>
                  <a:srgbClr val="0070C0"/>
                </a:solidFill>
              </a:rPr>
              <a:t>1957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19EBC99-0973-754D-8F29-C1B17B76F5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2720" y="2214320"/>
            <a:ext cx="690496" cy="364242"/>
          </a:xfrm>
          <a:prstGeom prst="rect">
            <a:avLst/>
          </a:prstGeom>
        </p:spPr>
      </p:pic>
      <p:pic>
        <p:nvPicPr>
          <p:cNvPr id="12" name="Content Placeholder 45">
            <a:extLst>
              <a:ext uri="{FF2B5EF4-FFF2-40B4-BE49-F238E27FC236}">
                <a16:creationId xmlns:a16="http://schemas.microsoft.com/office/drawing/2014/main" id="{1BB7AE4C-7BD7-354C-98B2-7B27286C573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036" r="10376"/>
          <a:stretch/>
        </p:blipFill>
        <p:spPr>
          <a:xfrm>
            <a:off x="156366" y="2211141"/>
            <a:ext cx="1716661" cy="2911755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B77E4BEF-00B0-A341-8251-4F3BF9C25180}"/>
              </a:ext>
            </a:extLst>
          </p:cNvPr>
          <p:cNvGrpSpPr/>
          <p:nvPr/>
        </p:nvGrpSpPr>
        <p:grpSpPr>
          <a:xfrm>
            <a:off x="4925565" y="3968974"/>
            <a:ext cx="3278528" cy="897903"/>
            <a:chOff x="4997866" y="4032189"/>
            <a:chExt cx="3278528" cy="897903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1CE7C7F-35CF-EC4E-833D-21907943B0CC}"/>
                </a:ext>
              </a:extLst>
            </p:cNvPr>
            <p:cNvCxnSpPr/>
            <p:nvPr/>
          </p:nvCxnSpPr>
          <p:spPr>
            <a:xfrm>
              <a:off x="7375021" y="4636093"/>
              <a:ext cx="0" cy="293999"/>
            </a:xfrm>
            <a:prstGeom prst="line">
              <a:avLst/>
            </a:prstGeom>
            <a:ln w="28575">
              <a:solidFill>
                <a:srgbClr val="02481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B38F5B3-7458-3747-976D-703625CADC48}"/>
                </a:ext>
              </a:extLst>
            </p:cNvPr>
            <p:cNvCxnSpPr/>
            <p:nvPr/>
          </p:nvCxnSpPr>
          <p:spPr>
            <a:xfrm>
              <a:off x="4997866" y="4636093"/>
              <a:ext cx="0" cy="293999"/>
            </a:xfrm>
            <a:prstGeom prst="line">
              <a:avLst/>
            </a:prstGeom>
            <a:ln w="28575">
              <a:solidFill>
                <a:srgbClr val="02481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A43B064-D7B9-CD41-BCA8-388D609FE8CB}"/>
                </a:ext>
              </a:extLst>
            </p:cNvPr>
            <p:cNvCxnSpPr>
              <a:cxnSpLocks/>
            </p:cNvCxnSpPr>
            <p:nvPr/>
          </p:nvCxnSpPr>
          <p:spPr>
            <a:xfrm rot="8100000">
              <a:off x="8276394" y="4032189"/>
              <a:ext cx="0" cy="293999"/>
            </a:xfrm>
            <a:prstGeom prst="line">
              <a:avLst/>
            </a:prstGeom>
            <a:ln w="28575">
              <a:solidFill>
                <a:srgbClr val="02481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" name="Picture 17" descr="Logo&#10;&#10;Description automatically generated">
            <a:extLst>
              <a:ext uri="{FF2B5EF4-FFF2-40B4-BE49-F238E27FC236}">
                <a16:creationId xmlns:a16="http://schemas.microsoft.com/office/drawing/2014/main" id="{33CD8C0A-57DF-CA4B-8408-E3DEECDDEF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69137" y="2218803"/>
            <a:ext cx="1132742" cy="38186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02F34CA-487C-0145-ACD8-D710FB42FC60}"/>
              </a:ext>
            </a:extLst>
          </p:cNvPr>
          <p:cNvSpPr txBox="1"/>
          <p:nvPr/>
        </p:nvSpPr>
        <p:spPr>
          <a:xfrm>
            <a:off x="2023460" y="4887822"/>
            <a:ext cx="229421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/>
              <a:t>Front. Phys., 29 September 2020;  DOI: 10.3389/fphy.2020.567738</a:t>
            </a:r>
          </a:p>
        </p:txBody>
      </p:sp>
    </p:spTree>
    <p:extLst>
      <p:ext uri="{BB962C8B-B14F-4D97-AF65-F5344CB8AC3E}">
        <p14:creationId xmlns:p14="http://schemas.microsoft.com/office/powerpoint/2010/main" val="2354955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45">
            <a:extLst>
              <a:ext uri="{FF2B5EF4-FFF2-40B4-BE49-F238E27FC236}">
                <a16:creationId xmlns:a16="http://schemas.microsoft.com/office/drawing/2014/main" id="{7AB39874-8BD5-A944-8484-F54DCCC5AC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036" r="10376"/>
          <a:stretch/>
        </p:blipFill>
        <p:spPr>
          <a:xfrm>
            <a:off x="432467" y="246602"/>
            <a:ext cx="2761210" cy="468349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B11501-DD86-8741-8ECD-F432B0304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6C2F57-C5FE-2440-B974-90D8A7BF97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09" y="40341"/>
            <a:ext cx="3577645" cy="506281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986CD1-3F5A-4340-9409-FC854DCDF9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3542" y="40341"/>
            <a:ext cx="5370168" cy="235995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8D1B5ED-61CA-6F44-8903-6FADC29319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8333" y="58681"/>
            <a:ext cx="2058914" cy="974171"/>
          </a:xfrm>
          <a:prstGeom prst="rect">
            <a:avLst/>
          </a:prstGeom>
          <a:solidFill>
            <a:schemeClr val="tx1"/>
          </a:solidFill>
          <a:ln>
            <a:solidFill>
              <a:srgbClr val="00FF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E70A568-004B-1645-8C20-45A5497109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58452" y="2319615"/>
            <a:ext cx="4450977" cy="1413388"/>
          </a:xfrm>
          <a:prstGeom prst="rect">
            <a:avLst/>
          </a:prstGeom>
          <a:solidFill>
            <a:schemeClr val="tx1"/>
          </a:solidFill>
          <a:ln>
            <a:solidFill>
              <a:srgbClr val="00FFFF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4372D5C-5E40-124A-B57D-EAEE52C416B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48889"/>
          <a:stretch/>
        </p:blipFill>
        <p:spPr>
          <a:xfrm>
            <a:off x="6649569" y="3558464"/>
            <a:ext cx="2467535" cy="155813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BCB636B-B228-FE46-9F88-DEB2610528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77164" y="3544165"/>
            <a:ext cx="1558994" cy="155899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D7AE1FA-37E5-AC45-A153-83103D1D7F6B}"/>
              </a:ext>
            </a:extLst>
          </p:cNvPr>
          <p:cNvSpPr txBox="1"/>
          <p:nvPr/>
        </p:nvSpPr>
        <p:spPr>
          <a:xfrm>
            <a:off x="5249606" y="4079410"/>
            <a:ext cx="1386515" cy="6001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u="sng" dirty="0">
                <a:solidFill>
                  <a:schemeClr val="bg1"/>
                </a:solidFill>
              </a:rPr>
              <a:t>VSIM/BDSIM:</a:t>
            </a:r>
          </a:p>
          <a:p>
            <a:r>
              <a:rPr lang="en-US" sz="1100" b="1" dirty="0">
                <a:solidFill>
                  <a:schemeClr val="bg1"/>
                </a:solidFill>
              </a:rPr>
              <a:t>  evaluation of m = 1 </a:t>
            </a:r>
          </a:p>
          <a:p>
            <a:r>
              <a:rPr lang="en-US" sz="1100" b="1" dirty="0">
                <a:solidFill>
                  <a:schemeClr val="bg1"/>
                </a:solidFill>
              </a:rPr>
              <a:t>  diocotron mode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893B88A-44E3-F547-B445-50A2ADC265F5}"/>
              </a:ext>
            </a:extLst>
          </p:cNvPr>
          <p:cNvSpPr txBox="1"/>
          <p:nvPr/>
        </p:nvSpPr>
        <p:spPr>
          <a:xfrm>
            <a:off x="5464719" y="4774168"/>
            <a:ext cx="923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bg1"/>
                </a:solidFill>
              </a:rPr>
              <a:t>Dascalu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20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8923B40-B2E2-5B06-695D-6C2AA9BD7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Beam envelopes Stage 1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AB7CB28-F271-F9EE-E6FA-D7D479B56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226828"/>
            <a:ext cx="9144000" cy="916671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Propagation of “semi-realistic” source distribution:</a:t>
            </a:r>
          </a:p>
          <a:p>
            <a:pPr lvl="1"/>
            <a:r>
              <a:rPr lang="en-US" dirty="0"/>
              <a:t>Generated using SMILEI</a:t>
            </a:r>
          </a:p>
          <a:p>
            <a:pPr lvl="1"/>
            <a:r>
              <a:rPr lang="en-US" dirty="0" err="1"/>
              <a:t>Optimisation</a:t>
            </a:r>
            <a:r>
              <a:rPr lang="en-US" dirty="0"/>
              <a:t> studies on going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88F910-D64B-281B-ABAB-7E0CA97A51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928" y="563098"/>
            <a:ext cx="7418145" cy="361340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AF01F4-08F8-9570-E0C8-309B265B1B11}"/>
              </a:ext>
            </a:extLst>
          </p:cNvPr>
          <p:cNvSpPr txBox="1"/>
          <p:nvPr/>
        </p:nvSpPr>
        <p:spPr>
          <a:xfrm>
            <a:off x="862927" y="3899501"/>
            <a:ext cx="21064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HT Lau, IPAC 2021, </a:t>
            </a:r>
            <a:r>
              <a:rPr lang="en-GB" sz="1200" b="1" dirty="0">
                <a:solidFill>
                  <a:srgbClr val="C00000"/>
                </a:solidFill>
              </a:rPr>
              <a:t>WEPAB139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C21B2A6-3DF5-90AD-3154-A7C9C4FCB5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6377" y="4399532"/>
            <a:ext cx="2207623" cy="743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178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7716E0C1-55D4-E611-3023-F03317496B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103" y="618099"/>
            <a:ext cx="1318235" cy="1796837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2CC7B2-C3CF-5003-AAA7-19940D9F8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Hadron beams for radiation therapy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EE191C-9348-5B43-7283-4288BC3F96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820599"/>
            <a:ext cx="9143999" cy="132290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Wilson, then at Harvard designing 150 MeV cyclotron:</a:t>
            </a:r>
          </a:p>
          <a:p>
            <a:pPr lvl="1"/>
            <a:r>
              <a:rPr lang="en-US" dirty="0"/>
              <a:t>Identified benefits and properties of proton beams for RT</a:t>
            </a:r>
          </a:p>
          <a:p>
            <a:pPr lvl="1"/>
            <a:r>
              <a:rPr lang="en-US" dirty="0"/>
              <a:t>Pointed out potential of ions (carbon) and electrons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9476C5-B000-F6C6-23B1-62E5ED354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DC3ABC-92C2-B748-ABF3-8546144348B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459E4E-7CBF-AE8D-9488-5E87A7ACF8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92" y="618099"/>
            <a:ext cx="1790700" cy="2235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3B02C10-24A3-8AC4-A00C-5EF82B8BF295}"/>
              </a:ext>
            </a:extLst>
          </p:cNvPr>
          <p:cNvSpPr txBox="1"/>
          <p:nvPr/>
        </p:nvSpPr>
        <p:spPr>
          <a:xfrm>
            <a:off x="192900" y="2814554"/>
            <a:ext cx="1582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EECE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Robert R. Wilson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E0559E-3011-55F9-C03C-A4190FCF98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4398" y="1778103"/>
            <a:ext cx="2941105" cy="194223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570018F-628D-85DD-55AE-00670D4CB4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9611" y="1778103"/>
            <a:ext cx="2676138" cy="194223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535A505-0782-E50D-7058-8782C24D13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7698" y="725346"/>
            <a:ext cx="3213100" cy="952500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8EC2BCF-D44E-ACDB-0AE1-A8ECCE482E8C}"/>
              </a:ext>
            </a:extLst>
          </p:cNvPr>
          <p:cNvCxnSpPr/>
          <p:nvPr/>
        </p:nvCxnSpPr>
        <p:spPr>
          <a:xfrm flipH="1">
            <a:off x="3541362" y="2783558"/>
            <a:ext cx="534692" cy="0"/>
          </a:xfrm>
          <a:prstGeom prst="straightConnector1">
            <a:avLst/>
          </a:prstGeom>
          <a:ln w="9525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53B79F9-0C19-57F1-AF60-35D57CDA0484}"/>
              </a:ext>
            </a:extLst>
          </p:cNvPr>
          <p:cNvCxnSpPr>
            <a:cxnSpLocks/>
          </p:cNvCxnSpPr>
          <p:nvPr/>
        </p:nvCxnSpPr>
        <p:spPr>
          <a:xfrm>
            <a:off x="4206205" y="3346663"/>
            <a:ext cx="534692" cy="0"/>
          </a:xfrm>
          <a:prstGeom prst="straightConnector1">
            <a:avLst/>
          </a:prstGeom>
          <a:ln w="9525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5919945-7C28-8107-2C7D-062BEAA932C7}"/>
              </a:ext>
            </a:extLst>
          </p:cNvPr>
          <p:cNvSpPr txBox="1"/>
          <p:nvPr/>
        </p:nvSpPr>
        <p:spPr>
          <a:xfrm>
            <a:off x="2329572" y="1056541"/>
            <a:ext cx="18181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Radiology 47:487–91 (1946)</a:t>
            </a:r>
          </a:p>
        </p:txBody>
      </p:sp>
    </p:spTree>
    <p:extLst>
      <p:ext uri="{BB962C8B-B14F-4D97-AF65-F5344CB8AC3E}">
        <p14:creationId xmlns:p14="http://schemas.microsoft.com/office/powerpoint/2010/main" val="2669034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B8863-CCED-2844-940C-42CD76AE9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Rapid, flexible acceleration for stage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4D5BF-A8B9-E641-B448-5AEA698135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723696"/>
            <a:ext cx="5495234" cy="441980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Fixed-field alternating-gradient accelerator (FFA):</a:t>
            </a:r>
          </a:p>
          <a:p>
            <a:pPr lvl="1"/>
            <a:r>
              <a:rPr lang="en-US" dirty="0"/>
              <a:t>Invented in 1950s </a:t>
            </a:r>
          </a:p>
          <a:p>
            <a:pPr lvl="2"/>
            <a:r>
              <a:rPr lang="en-US" dirty="0" err="1"/>
              <a:t>Kolomensky</a:t>
            </a:r>
            <a:r>
              <a:rPr lang="en-US" dirty="0"/>
              <a:t>, </a:t>
            </a:r>
            <a:r>
              <a:rPr lang="en-US" dirty="0" err="1"/>
              <a:t>Okhawa</a:t>
            </a:r>
            <a:r>
              <a:rPr lang="en-US" dirty="0"/>
              <a:t>, Symon</a:t>
            </a:r>
          </a:p>
          <a:p>
            <a:pPr lvl="1"/>
            <a:r>
              <a:rPr lang="en-US" dirty="0"/>
              <a:t>Compact, flexible solution:</a:t>
            </a:r>
          </a:p>
          <a:p>
            <a:pPr lvl="2"/>
            <a:r>
              <a:rPr lang="en-US" dirty="0"/>
              <a:t>Multiple ion species</a:t>
            </a:r>
          </a:p>
          <a:p>
            <a:pPr lvl="2"/>
            <a:r>
              <a:rPr lang="en-US" dirty="0"/>
              <a:t>Variable energy extraction</a:t>
            </a:r>
          </a:p>
          <a:p>
            <a:pPr lvl="2"/>
            <a:r>
              <a:rPr lang="en-US" dirty="0"/>
              <a:t>High repetition rate (rapid acceleration)</a:t>
            </a:r>
          </a:p>
          <a:p>
            <a:pPr lvl="2"/>
            <a:r>
              <a:rPr lang="en-US" dirty="0"/>
              <a:t>Large acceptance</a:t>
            </a:r>
          </a:p>
          <a:p>
            <a:pPr lvl="1"/>
            <a:r>
              <a:rPr lang="en-US" dirty="0"/>
              <a:t>Successfully demonstrated:</a:t>
            </a:r>
          </a:p>
          <a:p>
            <a:pPr lvl="2"/>
            <a:r>
              <a:rPr lang="en-US" dirty="0"/>
              <a:t>Proof of principle at KEK</a:t>
            </a:r>
          </a:p>
          <a:p>
            <a:pPr lvl="2"/>
            <a:r>
              <a:rPr lang="en-US" dirty="0"/>
              <a:t>Machines at KURNS</a:t>
            </a:r>
          </a:p>
          <a:p>
            <a:pPr lvl="2"/>
            <a:r>
              <a:rPr lang="en-US" dirty="0"/>
              <a:t>Non-scaling </a:t>
            </a:r>
            <a:r>
              <a:rPr lang="en-US" dirty="0" err="1"/>
              <a:t>PofP</a:t>
            </a:r>
            <a:r>
              <a:rPr lang="en-US"/>
              <a:t> EMMA (DL)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A83FAF-AD95-9D40-AA99-AF8C21E84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20</a:t>
            </a:fld>
            <a:endParaRPr lang="en-US" dirty="0"/>
          </a:p>
        </p:txBody>
      </p:sp>
      <p:pic>
        <p:nvPicPr>
          <p:cNvPr id="5" name="Picture 4" descr="RingRaccam2409">
            <a:extLst>
              <a:ext uri="{FF2B5EF4-FFF2-40B4-BE49-F238E27FC236}">
                <a16:creationId xmlns:a16="http://schemas.microsoft.com/office/drawing/2014/main" id="{45250E3D-AFF1-3043-9B86-6DCB8C27E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1116" y="618938"/>
            <a:ext cx="2720802" cy="272080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E0F757C-4370-1642-A3F2-CC38DF38576B}"/>
              </a:ext>
            </a:extLst>
          </p:cNvPr>
          <p:cNvSpPr txBox="1"/>
          <p:nvPr/>
        </p:nvSpPr>
        <p:spPr>
          <a:xfrm>
            <a:off x="6113691" y="1398734"/>
            <a:ext cx="14045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err="1">
                <a:solidFill>
                  <a:schemeClr val="tx2">
                    <a:lumMod val="75000"/>
                  </a:schemeClr>
                </a:solidFill>
              </a:rPr>
              <a:t>LhARA</a:t>
            </a:r>
            <a:r>
              <a:rPr lang="en-US" b="1" u="sng" dirty="0">
                <a:solidFill>
                  <a:schemeClr val="tx2">
                    <a:lumMod val="75000"/>
                  </a:schemeClr>
                </a:solidFill>
              </a:rPr>
              <a:t> FFA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10 cells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2 MA loaded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RF cavities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5C2670-B398-D640-AB99-AE55965B2259}"/>
              </a:ext>
            </a:extLst>
          </p:cNvPr>
          <p:cNvSpPr txBox="1"/>
          <p:nvPr/>
        </p:nvSpPr>
        <p:spPr>
          <a:xfrm>
            <a:off x="5394844" y="608235"/>
            <a:ext cx="617477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/>
              <a:t>Dimensions in 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BD51A60-9893-9B47-9D1A-5AAF8B079A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86"/>
          <a:stretch/>
        </p:blipFill>
        <p:spPr>
          <a:xfrm>
            <a:off x="4640047" y="3384877"/>
            <a:ext cx="2127073" cy="157205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E4E9FBB-8A70-1244-BB57-1894082EDC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8631" y="3384878"/>
            <a:ext cx="2245788" cy="157205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9959CC0-4963-054A-89B3-7D206130173A}"/>
              </a:ext>
            </a:extLst>
          </p:cNvPr>
          <p:cNvSpPr txBox="1"/>
          <p:nvPr/>
        </p:nvSpPr>
        <p:spPr>
          <a:xfrm>
            <a:off x="7918646" y="700505"/>
            <a:ext cx="1154483" cy="70788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Evolution of</a:t>
            </a:r>
            <a:br>
              <a:rPr lang="en-US" sz="1000" b="1" dirty="0">
                <a:solidFill>
                  <a:schemeClr val="bg1"/>
                </a:solidFill>
              </a:rPr>
            </a:br>
            <a:r>
              <a:rPr lang="en-US" sz="1000" b="1" dirty="0">
                <a:solidFill>
                  <a:schemeClr val="bg1"/>
                </a:solidFill>
              </a:rPr>
              <a:t>RACCAM design;</a:t>
            </a:r>
            <a:br>
              <a:rPr lang="en-US" sz="1000" b="1" dirty="0">
                <a:solidFill>
                  <a:schemeClr val="bg1"/>
                </a:solidFill>
              </a:rPr>
            </a:br>
            <a:r>
              <a:rPr lang="en-US" sz="1000" b="1" dirty="0">
                <a:solidFill>
                  <a:schemeClr val="bg1"/>
                </a:solidFill>
              </a:rPr>
              <a:t>prototype magnet</a:t>
            </a:r>
            <a:br>
              <a:rPr lang="en-US" sz="1000" b="1" dirty="0">
                <a:solidFill>
                  <a:schemeClr val="bg1"/>
                </a:solidFill>
              </a:rPr>
            </a:br>
            <a:r>
              <a:rPr lang="en-US" sz="1000" b="1" dirty="0">
                <a:solidFill>
                  <a:schemeClr val="bg1"/>
                </a:solidFill>
              </a:rPr>
              <a:t>demonstrated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341401-B94C-9941-9222-298D526A73E0}"/>
              </a:ext>
            </a:extLst>
          </p:cNvPr>
          <p:cNvSpPr txBox="1"/>
          <p:nvPr/>
        </p:nvSpPr>
        <p:spPr>
          <a:xfrm>
            <a:off x="4863173" y="4333502"/>
            <a:ext cx="2888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>
                <a:solidFill>
                  <a:srgbClr val="00B0F0"/>
                </a:solidFill>
                <a:latin typeface="Symbol" pitchFamily="2" charset="2"/>
              </a:rPr>
              <a:t>b</a:t>
            </a:r>
            <a:r>
              <a:rPr lang="en-US" sz="900" baseline="-25000" dirty="0" err="1">
                <a:solidFill>
                  <a:srgbClr val="00B0F0"/>
                </a:solidFill>
              </a:rPr>
              <a:t>h</a:t>
            </a:r>
            <a:endParaRPr lang="en-US" sz="900" baseline="-25000" dirty="0">
              <a:solidFill>
                <a:srgbClr val="00B0F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D89484-E23B-D241-9570-B776337FF2D5}"/>
              </a:ext>
            </a:extLst>
          </p:cNvPr>
          <p:cNvSpPr txBox="1"/>
          <p:nvPr/>
        </p:nvSpPr>
        <p:spPr>
          <a:xfrm>
            <a:off x="4863173" y="3940071"/>
            <a:ext cx="28405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>
                <a:solidFill>
                  <a:srgbClr val="7030A0"/>
                </a:solidFill>
                <a:latin typeface="Symbol" pitchFamily="2" charset="2"/>
              </a:rPr>
              <a:t>b</a:t>
            </a:r>
            <a:r>
              <a:rPr lang="en-US" sz="900" baseline="-25000" dirty="0" err="1">
                <a:solidFill>
                  <a:srgbClr val="7030A0"/>
                </a:solidFill>
              </a:rPr>
              <a:t>v</a:t>
            </a:r>
            <a:endParaRPr lang="en-US" sz="900" baseline="-25000" dirty="0">
              <a:solidFill>
                <a:srgbClr val="7030A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863599C-E497-B040-9EEE-2C0454C8BE3C}"/>
              </a:ext>
            </a:extLst>
          </p:cNvPr>
          <p:cNvSpPr txBox="1"/>
          <p:nvPr/>
        </p:nvSpPr>
        <p:spPr>
          <a:xfrm>
            <a:off x="6164902" y="3426542"/>
            <a:ext cx="2535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00B050"/>
                </a:solidFill>
                <a:latin typeface="Symbol" pitchFamily="2" charset="2"/>
              </a:rPr>
              <a:t>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D3D896D-45D4-CB42-80D4-4C364AD7AF0F}"/>
              </a:ext>
            </a:extLst>
          </p:cNvPr>
          <p:cNvSpPr txBox="1"/>
          <p:nvPr/>
        </p:nvSpPr>
        <p:spPr>
          <a:xfrm>
            <a:off x="0" y="4930092"/>
            <a:ext cx="229421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dirty="0">
                <a:solidFill>
                  <a:schemeClr val="bg1"/>
                </a:solidFill>
              </a:rPr>
              <a:t>Front. Phys., 29 September 2020;  DOI: 10.3389/fphy.2020.567738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19A7241-D42F-004C-84C6-B22544DBE7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216"/>
            <a:ext cx="948424" cy="319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605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 animBg="1"/>
      <p:bldP spid="15" grpId="0"/>
      <p:bldP spid="16" grpId="0"/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850DE2-204A-FF44-9AF5-B87F147A5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21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D9F992F-1BE0-7C40-B7C2-84B8D8CCA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</p:spPr>
        <p:txBody>
          <a:bodyPr>
            <a:normAutofit/>
          </a:bodyPr>
          <a:lstStyle/>
          <a:p>
            <a:r>
              <a:rPr lang="en-US" sz="2800" dirty="0" err="1"/>
              <a:t>LhARA</a:t>
            </a:r>
            <a:r>
              <a:rPr lang="en-US" sz="2800" dirty="0"/>
              <a:t> @ the </a:t>
            </a:r>
            <a:r>
              <a:rPr lang="en-US" sz="2800" i="1" u="sng" dirty="0"/>
              <a:t>Ion Therapy Research Facility</a:t>
            </a:r>
            <a:endParaRPr lang="en-US" i="1" u="sng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0A3683-6F9F-8648-96B2-EDDED8B7FB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78" y="510888"/>
            <a:ext cx="3198235" cy="452590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099EAA6-651C-3CEB-1317-3F89451F429D}"/>
              </a:ext>
            </a:extLst>
          </p:cNvPr>
          <p:cNvSpPr txBox="1"/>
          <p:nvPr/>
        </p:nvSpPr>
        <p:spPr>
          <a:xfrm>
            <a:off x="0" y="4668471"/>
            <a:ext cx="33489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rgbClr val="C00000"/>
                </a:solidFill>
              </a:rPr>
              <a:t>Submitted to UKRI Infrastructure Advisory Committee</a:t>
            </a:r>
          </a:p>
          <a:p>
            <a:pPr algn="ctr"/>
            <a:r>
              <a:rPr lang="en-US" sz="1100" b="1" dirty="0">
                <a:solidFill>
                  <a:srgbClr val="C00000"/>
                </a:solidFill>
              </a:rPr>
              <a:t>14 June 2021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6304F5A-3EF2-565D-D60B-14AE426E89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81" t="5292" b="8299"/>
          <a:stretch/>
        </p:blipFill>
        <p:spPr>
          <a:xfrm>
            <a:off x="3348994" y="510888"/>
            <a:ext cx="5734434" cy="283198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B2A9279-0CAD-C59E-1AE1-1705F89159C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65" t="859" r="2745" b="5365"/>
          <a:stretch/>
        </p:blipFill>
        <p:spPr>
          <a:xfrm>
            <a:off x="3349463" y="3380072"/>
            <a:ext cx="2887859" cy="164167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6698A98-A0EC-DFB2-197D-1DF39D6D2D4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185" t="1488" r="7583" b="10746"/>
          <a:stretch/>
        </p:blipFill>
        <p:spPr>
          <a:xfrm>
            <a:off x="6415444" y="3380072"/>
            <a:ext cx="2667984" cy="164167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F05AB02-5DA1-5730-548E-B0C1F1E4512A}"/>
              </a:ext>
            </a:extLst>
          </p:cNvPr>
          <p:cNvSpPr txBox="1"/>
          <p:nvPr/>
        </p:nvSpPr>
        <p:spPr>
          <a:xfrm>
            <a:off x="3414833" y="3042475"/>
            <a:ext cx="942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N. Bliss (DL)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D7066FF-DDD4-5BAF-84D4-F32ADABB2D4C}"/>
              </a:ext>
            </a:extLst>
          </p:cNvPr>
          <p:cNvSpPr txBox="1"/>
          <p:nvPr/>
        </p:nvSpPr>
        <p:spPr>
          <a:xfrm>
            <a:off x="3316304" y="3380072"/>
            <a:ext cx="942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N. Bliss (DL)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00CF5CA-AD80-3CE0-452E-7084F0579EC3}"/>
              </a:ext>
            </a:extLst>
          </p:cNvPr>
          <p:cNvSpPr txBox="1"/>
          <p:nvPr/>
        </p:nvSpPr>
        <p:spPr>
          <a:xfrm>
            <a:off x="8133735" y="4744749"/>
            <a:ext cx="942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N. Bliss (DL)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5AA096-8310-E653-D053-2F64781ABB63}"/>
              </a:ext>
            </a:extLst>
          </p:cNvPr>
          <p:cNvSpPr txBox="1"/>
          <p:nvPr/>
        </p:nvSpPr>
        <p:spPr>
          <a:xfrm>
            <a:off x="5728272" y="4781945"/>
            <a:ext cx="509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Draft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9DFCF8-767B-9C97-C094-89CF00D571BE}"/>
              </a:ext>
            </a:extLst>
          </p:cNvPr>
          <p:cNvSpPr txBox="1"/>
          <p:nvPr/>
        </p:nvSpPr>
        <p:spPr>
          <a:xfrm>
            <a:off x="6396569" y="3349997"/>
            <a:ext cx="509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Draft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AE25C9-0F12-99AC-ECDE-9A719A6711F7}"/>
              </a:ext>
            </a:extLst>
          </p:cNvPr>
          <p:cNvSpPr txBox="1"/>
          <p:nvPr/>
        </p:nvSpPr>
        <p:spPr>
          <a:xfrm>
            <a:off x="8567572" y="3042475"/>
            <a:ext cx="509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Draft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EC2AF13-496F-BC10-721B-BA7232F0C1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216"/>
            <a:ext cx="948424" cy="319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709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0FE1D-F73A-4546-823B-AE8A16AF7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950" dirty="0">
                <a:solidFill>
                  <a:srgbClr val="7030A0"/>
                </a:solidFill>
              </a:rPr>
              <a:t>Proposal for </a:t>
            </a:r>
            <a:r>
              <a:rPr lang="en-US" sz="1950" dirty="0" err="1">
                <a:solidFill>
                  <a:srgbClr val="7030A0"/>
                </a:solidFill>
              </a:rPr>
              <a:t>LhARA</a:t>
            </a:r>
            <a:r>
              <a:rPr lang="en-US" sz="1950" dirty="0">
                <a:solidFill>
                  <a:srgbClr val="7030A0"/>
                </a:solidFill>
              </a:rPr>
              <a:t> contributions to Preliminary Activity and ITRF Preconstruction Phase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76D828E-3058-7616-8FD5-AB3C166759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43663" y="1040259"/>
            <a:ext cx="2674195" cy="3253789"/>
          </a:xfrm>
          <a:ln>
            <a:solidFill>
              <a:srgbClr val="FF0000"/>
            </a:solidFill>
          </a:ln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dirty="0"/>
              <a:t>To serve ITRF: 2 + 3-year project</a:t>
            </a:r>
            <a:br>
              <a:rPr lang="en-US" dirty="0"/>
            </a:br>
            <a:r>
              <a:rPr lang="en-US" dirty="0"/>
              <a:t>       </a:t>
            </a:r>
            <a:r>
              <a:rPr lang="en-US" dirty="0">
                <a:solidFill>
                  <a:srgbClr val="00B050"/>
                </a:solidFill>
              </a:rPr>
              <a:t>in 6 work packages:</a:t>
            </a:r>
          </a:p>
          <a:p>
            <a:pPr marL="0" indent="0">
              <a:buNone/>
            </a:pPr>
            <a:endParaRPr lang="en-US" dirty="0">
              <a:solidFill>
                <a:srgbClr val="00B050"/>
              </a:solidFill>
            </a:endParaRPr>
          </a:p>
          <a:p>
            <a:pPr marL="167879" lvl="1" indent="-167879">
              <a:buFont typeface="+mj-lt"/>
              <a:buAutoNum type="arabicPeriod"/>
            </a:pPr>
            <a:r>
              <a:rPr lang="en-US" dirty="0"/>
              <a:t>Project Management</a:t>
            </a:r>
          </a:p>
          <a:p>
            <a:pPr marL="1196579" lvl="4" indent="-167879">
              <a:buFont typeface="+mj-lt"/>
              <a:buAutoNum type="arabicPeriod"/>
            </a:pPr>
            <a:endParaRPr lang="en-US" dirty="0"/>
          </a:p>
          <a:p>
            <a:pPr marL="167879" lvl="1" indent="-167879">
              <a:buFont typeface="+mj-lt"/>
              <a:buAutoNum type="arabicPeriod"/>
            </a:pPr>
            <a:r>
              <a:rPr lang="en-US" dirty="0"/>
              <a:t>Laser-driven proton and ion source</a:t>
            </a:r>
          </a:p>
          <a:p>
            <a:pPr marL="1196579" lvl="4" indent="-167879">
              <a:buFont typeface="+mj-lt"/>
              <a:buAutoNum type="arabicPeriod"/>
            </a:pPr>
            <a:endParaRPr lang="en-US" dirty="0"/>
          </a:p>
          <a:p>
            <a:pPr marL="167879" lvl="1" indent="-167879">
              <a:buFont typeface="+mj-lt"/>
              <a:buAutoNum type="arabicPeriod"/>
            </a:pPr>
            <a:r>
              <a:rPr lang="en-US" dirty="0"/>
              <a:t>Proton and ion capture</a:t>
            </a:r>
          </a:p>
          <a:p>
            <a:pPr marL="1196579" lvl="4" indent="-167879">
              <a:buFont typeface="+mj-lt"/>
              <a:buAutoNum type="arabicPeriod"/>
            </a:pPr>
            <a:endParaRPr lang="en-US" dirty="0"/>
          </a:p>
          <a:p>
            <a:pPr marL="167879" lvl="1" indent="-167879">
              <a:buFont typeface="+mj-lt"/>
              <a:buAutoNum type="arabicPeriod"/>
            </a:pPr>
            <a:r>
              <a:rPr lang="en-US" dirty="0"/>
              <a:t>Real-time dose-deposition profiling</a:t>
            </a:r>
          </a:p>
          <a:p>
            <a:pPr marL="1196579" lvl="4" indent="-167879">
              <a:buFont typeface="+mj-lt"/>
              <a:buAutoNum type="arabicPeriod"/>
            </a:pPr>
            <a:endParaRPr lang="en-US" dirty="0"/>
          </a:p>
          <a:p>
            <a:pPr marL="167879" lvl="1" indent="-167879">
              <a:buFont typeface="+mj-lt"/>
              <a:buAutoNum type="arabicPeriod"/>
            </a:pPr>
            <a:r>
              <a:rPr lang="en-US" dirty="0"/>
              <a:t>Novel, automated, end-station development</a:t>
            </a:r>
          </a:p>
          <a:p>
            <a:pPr marL="1196579" lvl="4" indent="-167879">
              <a:buFont typeface="+mj-lt"/>
              <a:buAutoNum type="arabicPeriod"/>
            </a:pPr>
            <a:endParaRPr lang="en-US" dirty="0"/>
          </a:p>
          <a:p>
            <a:pPr marL="167879" lvl="1" indent="-167879">
              <a:buFont typeface="+mj-lt"/>
              <a:buAutoNum type="arabicPeriod"/>
            </a:pPr>
            <a:r>
              <a:rPr lang="en-US" dirty="0"/>
              <a:t>Facility design and integration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D3CE40-7960-1C43-9D9E-B683CCB103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54" y="367544"/>
            <a:ext cx="3275276" cy="463493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975280A-5710-654E-9BB7-EE67545B7960}"/>
              </a:ext>
            </a:extLst>
          </p:cNvPr>
          <p:cNvSpPr txBox="1"/>
          <p:nvPr/>
        </p:nvSpPr>
        <p:spPr>
          <a:xfrm>
            <a:off x="3743664" y="438982"/>
            <a:ext cx="239469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b="1" i="1" dirty="0" err="1">
                <a:solidFill>
                  <a:srgbClr val="5DCEAF">
                    <a:lumMod val="50000"/>
                  </a:srgbClr>
                </a:solidFill>
                <a:latin typeface="Calibri" panose="020F0502020204030204"/>
              </a:rPr>
              <a:t>Finalised</a:t>
            </a:r>
            <a:r>
              <a:rPr lang="en-US" sz="1350" b="1" i="1" dirty="0">
                <a:solidFill>
                  <a:srgbClr val="5DCEAF">
                    <a:lumMod val="50000"/>
                  </a:srgbClr>
                </a:solidFill>
                <a:latin typeface="Calibri" panose="020F0502020204030204"/>
              </a:rPr>
              <a:t> 01Jun22: </a:t>
            </a:r>
            <a:r>
              <a:rPr lang="en-US" sz="1350" b="1" i="1" dirty="0">
                <a:solidFill>
                  <a:srgbClr val="5DCEAF">
                    <a:lumMod val="50000"/>
                  </a:srgbClr>
                </a:solidFill>
                <a:latin typeface="Calibri" panose="020F0502020204030204"/>
                <a:hlinkClick r:id="rId3"/>
              </a:rPr>
              <a:t>CCAP-TN-10</a:t>
            </a:r>
            <a:endParaRPr lang="en-US" sz="1350" b="1" i="1" dirty="0">
              <a:solidFill>
                <a:srgbClr val="5DCEAF">
                  <a:lumMod val="50000"/>
                </a:srgbClr>
              </a:solidFill>
              <a:latin typeface="Calibri" panose="020F0502020204030204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391B9A8-B99D-ED26-52B1-20E03C0D66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5123" y="849452"/>
            <a:ext cx="2985953" cy="42255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280F68E-4519-C786-04C7-CB66990DB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C428AF43-ECB0-2D42-8C54-5AF8A4A6F92C}" type="slidenum">
              <a:rPr lang="en-US">
                <a:solidFill>
                  <a:prstClr val="white">
                    <a:lumMod val="50000"/>
                  </a:prstClr>
                </a:solidFill>
                <a:latin typeface="Calibri" panose="020F0502020204030204"/>
              </a:rPr>
              <a:pPr defTabSz="685800"/>
              <a:t>22</a:t>
            </a:fld>
            <a:endParaRPr lang="en-US" dirty="0">
              <a:solidFill>
                <a:prstClr val="white">
                  <a:lumMod val="50000"/>
                </a:prstClr>
              </a:solidFill>
              <a:latin typeface="Calibri" panose="020F0502020204030204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42C560-1655-F279-2AA6-197015C595C6}"/>
              </a:ext>
            </a:extLst>
          </p:cNvPr>
          <p:cNvSpPr txBox="1"/>
          <p:nvPr/>
        </p:nvSpPr>
        <p:spPr>
          <a:xfrm>
            <a:off x="328613" y="4722510"/>
            <a:ext cx="3328155" cy="41549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685800"/>
            <a:r>
              <a:rPr lang="en-US" sz="1050" b="1" dirty="0">
                <a:solidFill>
                  <a:srgbClr val="5DCEAF">
                    <a:lumMod val="50000"/>
                  </a:srgbClr>
                </a:solidFill>
                <a:latin typeface="Calibri" panose="020F0502020204030204"/>
              </a:rPr>
              <a:t>Requested resources for 2-year preliminary phase;</a:t>
            </a:r>
          </a:p>
          <a:p>
            <a:pPr defTabSz="685800"/>
            <a:r>
              <a:rPr lang="en-US" sz="1050" b="1" dirty="0">
                <a:solidFill>
                  <a:srgbClr val="5DCEAF">
                    <a:lumMod val="50000"/>
                  </a:srgbClr>
                </a:solidFill>
                <a:latin typeface="Calibri" panose="020F0502020204030204"/>
              </a:rPr>
              <a:t>Identified need for further 3-year preconstruction phase</a:t>
            </a:r>
          </a:p>
        </p:txBody>
      </p:sp>
    </p:spTree>
    <p:extLst>
      <p:ext uri="{BB962C8B-B14F-4D97-AF65-F5344CB8AC3E}">
        <p14:creationId xmlns:p14="http://schemas.microsoft.com/office/powerpoint/2010/main" val="3589762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044EB-065E-211E-B535-EA5B54BE8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&amp; Preconstruction Phase proposal summary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056004-9D14-475A-C688-D68DDBDCDA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328" y="480060"/>
            <a:ext cx="7712414" cy="462952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3553E59-672E-C243-76DA-18777BE85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C428AF43-ECB0-2D42-8C54-5AF8A4A6F92C}" type="slidenum">
              <a:rPr lang="en-US">
                <a:solidFill>
                  <a:prstClr val="white">
                    <a:lumMod val="50000"/>
                  </a:prstClr>
                </a:solidFill>
                <a:latin typeface="Calibri" panose="020F0502020204030204"/>
              </a:rPr>
              <a:pPr defTabSz="685800"/>
              <a:t>23</a:t>
            </a:fld>
            <a:endParaRPr lang="en-US" dirty="0">
              <a:solidFill>
                <a:prstClr val="white">
                  <a:lumMod val="50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45AA4F3-EC8D-8006-0541-76E741449E1B}"/>
              </a:ext>
            </a:extLst>
          </p:cNvPr>
          <p:cNvSpPr/>
          <p:nvPr/>
        </p:nvSpPr>
        <p:spPr>
          <a:xfrm>
            <a:off x="7531958" y="3897245"/>
            <a:ext cx="823784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A85D17-865F-A152-24D8-7B3A604CEFF8}"/>
              </a:ext>
            </a:extLst>
          </p:cNvPr>
          <p:cNvSpPr txBox="1"/>
          <p:nvPr/>
        </p:nvSpPr>
        <p:spPr>
          <a:xfrm>
            <a:off x="6382556" y="2879200"/>
            <a:ext cx="2367315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i="1" dirty="0">
                <a:solidFill>
                  <a:srgbClr val="00B050"/>
                </a:solidFill>
              </a:rPr>
              <a:t>Preliminary Phase</a:t>
            </a:r>
            <a:r>
              <a:rPr lang="en-US" dirty="0"/>
              <a:t> </a:t>
            </a:r>
          </a:p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will start October 2022</a:t>
            </a:r>
          </a:p>
        </p:txBody>
      </p:sp>
    </p:spTree>
    <p:extLst>
      <p:ext uri="{BB962C8B-B14F-4D97-AF65-F5344CB8AC3E}">
        <p14:creationId xmlns:p14="http://schemas.microsoft.com/office/powerpoint/2010/main" val="7734032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314D-9986-6F44-908B-A56F5391D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59FA-F9BA-6D43-B62C-38B8A0DD5B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; the Laser-hybrid Accelerator for Radiobiological Applications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E868-4F59-8E42-BCE9-48AA6D98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5903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10379A-DA5D-8048-A202-525C8FC4E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25</a:t>
            </a:fld>
            <a:endParaRPr lang="en-US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AEDB790-ED37-1448-8A97-00F24EC49CA3}"/>
              </a:ext>
            </a:extLst>
          </p:cNvPr>
          <p:cNvGrpSpPr/>
          <p:nvPr/>
        </p:nvGrpSpPr>
        <p:grpSpPr>
          <a:xfrm>
            <a:off x="-59410" y="4383045"/>
            <a:ext cx="9254873" cy="385537"/>
            <a:chOff x="-59410" y="2834944"/>
            <a:chExt cx="9254873" cy="385537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512DFD86-7CF1-8A49-A317-71BA18F1F4D6}"/>
                </a:ext>
              </a:extLst>
            </p:cNvPr>
            <p:cNvGrpSpPr/>
            <p:nvPr/>
          </p:nvGrpSpPr>
          <p:grpSpPr>
            <a:xfrm>
              <a:off x="165100" y="2834944"/>
              <a:ext cx="8912225" cy="146880"/>
              <a:chOff x="165100" y="3240000"/>
              <a:chExt cx="8912225" cy="146880"/>
            </a:xfrm>
          </p:grpSpPr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FD982A36-ACB8-7E4F-A844-60D5D75A9379}"/>
                  </a:ext>
                </a:extLst>
              </p:cNvPr>
              <p:cNvCxnSpPr/>
              <p:nvPr/>
            </p:nvCxnSpPr>
            <p:spPr>
              <a:xfrm>
                <a:off x="165100" y="3240000"/>
                <a:ext cx="8912225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olid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E4CDCBB-7C28-1F49-8620-41943E4DAF91}"/>
                  </a:ext>
                </a:extLst>
              </p:cNvPr>
              <p:cNvGrpSpPr/>
              <p:nvPr/>
            </p:nvGrpSpPr>
            <p:grpSpPr>
              <a:xfrm>
                <a:off x="207352" y="3248640"/>
                <a:ext cx="8717417" cy="138240"/>
                <a:chOff x="252941" y="3212976"/>
                <a:chExt cx="5742856" cy="138240"/>
              </a:xfrm>
            </p:grpSpPr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BAF339C9-0113-DD4A-B5EA-AEBA73BB4CAC}"/>
                    </a:ext>
                  </a:extLst>
                </p:cNvPr>
                <p:cNvCxnSpPr/>
                <p:nvPr/>
              </p:nvCxnSpPr>
              <p:spPr>
                <a:xfrm>
                  <a:off x="252941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A2FCB575-3559-4B4D-B722-7E432B138533}"/>
                    </a:ext>
                  </a:extLst>
                </p:cNvPr>
                <p:cNvCxnSpPr/>
                <p:nvPr/>
              </p:nvCxnSpPr>
              <p:spPr>
                <a:xfrm>
                  <a:off x="971276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7464666B-D570-F14A-8A67-4241AF02CAEF}"/>
                    </a:ext>
                  </a:extLst>
                </p:cNvPr>
                <p:cNvCxnSpPr/>
                <p:nvPr/>
              </p:nvCxnSpPr>
              <p:spPr>
                <a:xfrm>
                  <a:off x="1689611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5C777694-0750-FF44-BB10-B40171F8974C}"/>
                    </a:ext>
                  </a:extLst>
                </p:cNvPr>
                <p:cNvCxnSpPr/>
                <p:nvPr/>
              </p:nvCxnSpPr>
              <p:spPr>
                <a:xfrm>
                  <a:off x="2406578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43B331A8-06DD-2E40-9D2D-D27CAA464731}"/>
                    </a:ext>
                  </a:extLst>
                </p:cNvPr>
                <p:cNvCxnSpPr/>
                <p:nvPr/>
              </p:nvCxnSpPr>
              <p:spPr>
                <a:xfrm>
                  <a:off x="3124369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C476D4B9-E2F9-4143-A6A9-0B34AFEE8E3A}"/>
                    </a:ext>
                  </a:extLst>
                </p:cNvPr>
                <p:cNvCxnSpPr/>
                <p:nvPr/>
              </p:nvCxnSpPr>
              <p:spPr>
                <a:xfrm>
                  <a:off x="3842704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01D7DABB-5211-4342-AB13-DBF97631D117}"/>
                    </a:ext>
                  </a:extLst>
                </p:cNvPr>
                <p:cNvCxnSpPr/>
                <p:nvPr/>
              </p:nvCxnSpPr>
              <p:spPr>
                <a:xfrm>
                  <a:off x="4561039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113D0365-DD21-B947-873D-EBBFF2CFC12E}"/>
                    </a:ext>
                  </a:extLst>
                </p:cNvPr>
                <p:cNvCxnSpPr/>
                <p:nvPr/>
              </p:nvCxnSpPr>
              <p:spPr>
                <a:xfrm>
                  <a:off x="5278006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A0999997-2564-184A-86C8-F4DA080A32AC}"/>
                    </a:ext>
                  </a:extLst>
                </p:cNvPr>
                <p:cNvCxnSpPr/>
                <p:nvPr/>
              </p:nvCxnSpPr>
              <p:spPr>
                <a:xfrm>
                  <a:off x="5995797" y="3212976"/>
                  <a:ext cx="0" cy="13824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A52CF85-75E0-7B4C-A995-73D66E8EC8FE}"/>
                </a:ext>
              </a:extLst>
            </p:cNvPr>
            <p:cNvSpPr txBox="1"/>
            <p:nvPr/>
          </p:nvSpPr>
          <p:spPr>
            <a:xfrm>
              <a:off x="7552761" y="2912704"/>
              <a:ext cx="5501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kern="0" dirty="0">
                  <a:solidFill>
                    <a:srgbClr val="FF0000"/>
                  </a:solidFill>
                  <a:latin typeface="Calibri"/>
                </a:rPr>
                <a:t>204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0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5D17563-79C8-5741-B85B-703B3D5065B0}"/>
                </a:ext>
              </a:extLst>
            </p:cNvPr>
            <p:cNvSpPr txBox="1"/>
            <p:nvPr/>
          </p:nvSpPr>
          <p:spPr>
            <a:xfrm>
              <a:off x="8645312" y="2912704"/>
              <a:ext cx="5501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2050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6BA355E-49BF-5E46-AFB7-60265BA038F3}"/>
                </a:ext>
              </a:extLst>
            </p:cNvPr>
            <p:cNvSpPr txBox="1"/>
            <p:nvPr/>
          </p:nvSpPr>
          <p:spPr>
            <a:xfrm>
              <a:off x="-59410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1970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B2BFAF9-B492-1C45-8C77-C53C20E77D5B}"/>
                </a:ext>
              </a:extLst>
            </p:cNvPr>
            <p:cNvSpPr txBox="1"/>
            <p:nvPr/>
          </p:nvSpPr>
          <p:spPr>
            <a:xfrm>
              <a:off x="1023431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1980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6036C4C-B988-964E-9018-9702FC1F6570}"/>
                </a:ext>
              </a:extLst>
            </p:cNvPr>
            <p:cNvSpPr txBox="1"/>
            <p:nvPr/>
          </p:nvSpPr>
          <p:spPr>
            <a:xfrm>
              <a:off x="2118494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1990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8F3559A-0C04-DE4D-B03E-3C7E2690E095}"/>
                </a:ext>
              </a:extLst>
            </p:cNvPr>
            <p:cNvSpPr txBox="1"/>
            <p:nvPr/>
          </p:nvSpPr>
          <p:spPr>
            <a:xfrm>
              <a:off x="3208896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2000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2E1070D-E905-F749-A526-233E78A0CBD8}"/>
                </a:ext>
              </a:extLst>
            </p:cNvPr>
            <p:cNvSpPr txBox="1"/>
            <p:nvPr/>
          </p:nvSpPr>
          <p:spPr>
            <a:xfrm>
              <a:off x="4288509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2010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6A34296-F9F2-264D-8B24-C9AA98C04D77}"/>
                </a:ext>
              </a:extLst>
            </p:cNvPr>
            <p:cNvSpPr txBox="1"/>
            <p:nvPr/>
          </p:nvSpPr>
          <p:spPr>
            <a:xfrm>
              <a:off x="5387625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2020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2B7B5DE-716A-7D4F-9FB0-45A199714D22}"/>
                </a:ext>
              </a:extLst>
            </p:cNvPr>
            <p:cNvSpPr txBox="1"/>
            <p:nvPr/>
          </p:nvSpPr>
          <p:spPr>
            <a:xfrm>
              <a:off x="6477202" y="2912704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2030</a:t>
              </a:r>
            </a:p>
          </p:txBody>
        </p:sp>
      </p:grpSp>
      <p:pic>
        <p:nvPicPr>
          <p:cNvPr id="56" name="Picture 55">
            <a:extLst>
              <a:ext uri="{FF2B5EF4-FFF2-40B4-BE49-F238E27FC236}">
                <a16:creationId xmlns:a16="http://schemas.microsoft.com/office/drawing/2014/main" id="{BFE19AD3-13B0-884B-B83F-BFFF27B5E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3909" y="2317503"/>
            <a:ext cx="1223416" cy="115292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84E2721A-EC27-6058-32D6-E2F798B306A0}"/>
              </a:ext>
            </a:extLst>
          </p:cNvPr>
          <p:cNvSpPr txBox="1"/>
          <p:nvPr/>
        </p:nvSpPr>
        <p:spPr>
          <a:xfrm>
            <a:off x="2806953" y="1740083"/>
            <a:ext cx="2954014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Novel accelerator techniques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B9B1124-97AB-70D3-0765-C159B2CC53EE}"/>
              </a:ext>
            </a:extLst>
          </p:cNvPr>
          <p:cNvSpPr txBox="1"/>
          <p:nvPr/>
        </p:nvSpPr>
        <p:spPr>
          <a:xfrm>
            <a:off x="3135953" y="2576571"/>
            <a:ext cx="2625014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System: image processing</a:t>
            </a:r>
          </a:p>
          <a:p>
            <a:pPr algn="r"/>
            <a:r>
              <a:rPr lang="en-US" b="1" dirty="0">
                <a:solidFill>
                  <a:schemeClr val="bg1"/>
                </a:solidFill>
              </a:rPr>
              <a:t>fast feedback, control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92B1186-F816-F955-15C3-245B62351548}"/>
              </a:ext>
            </a:extLst>
          </p:cNvPr>
          <p:cNvSpPr txBox="1"/>
          <p:nvPr/>
        </p:nvSpPr>
        <p:spPr>
          <a:xfrm>
            <a:off x="4314289" y="3543476"/>
            <a:ext cx="1446678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Fundamental</a:t>
            </a:r>
          </a:p>
          <a:p>
            <a:pPr algn="r"/>
            <a:r>
              <a:rPr lang="en-US" b="1" dirty="0">
                <a:solidFill>
                  <a:schemeClr val="bg1"/>
                </a:solidFill>
              </a:rPr>
              <a:t>radiobiology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8542C774-0BF7-82C9-FA08-DED36B7E6000}"/>
              </a:ext>
            </a:extLst>
          </p:cNvPr>
          <p:cNvCxnSpPr>
            <a:stCxn id="64" idx="3"/>
          </p:cNvCxnSpPr>
          <p:nvPr/>
        </p:nvCxnSpPr>
        <p:spPr>
          <a:xfrm flipV="1">
            <a:off x="5760967" y="3137994"/>
            <a:ext cx="2086418" cy="728648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91B3E88B-22AA-E6D5-A4C0-A96DEB0BD2F9}"/>
              </a:ext>
            </a:extLst>
          </p:cNvPr>
          <p:cNvCxnSpPr>
            <a:stCxn id="58" idx="3"/>
          </p:cNvCxnSpPr>
          <p:nvPr/>
        </p:nvCxnSpPr>
        <p:spPr>
          <a:xfrm flipV="1">
            <a:off x="5760967" y="2899564"/>
            <a:ext cx="2086418" cy="173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CDD9A5A4-22E6-3151-6283-56FB34E58884}"/>
              </a:ext>
            </a:extLst>
          </p:cNvPr>
          <p:cNvCxnSpPr>
            <a:cxnSpLocks/>
            <a:stCxn id="57" idx="3"/>
          </p:cNvCxnSpPr>
          <p:nvPr/>
        </p:nvCxnSpPr>
        <p:spPr>
          <a:xfrm>
            <a:off x="5760967" y="1924749"/>
            <a:ext cx="2084240" cy="757453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9" name="Picture 68">
            <a:extLst>
              <a:ext uri="{FF2B5EF4-FFF2-40B4-BE49-F238E27FC236}">
                <a16:creationId xmlns:a16="http://schemas.microsoft.com/office/drawing/2014/main" id="{1EC869E2-4379-A778-DFEE-92DB0C8B5B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1686" y="2576571"/>
            <a:ext cx="1038714" cy="62322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24248EB7-6405-C968-CECF-51AD8D314C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2511" y="3395503"/>
            <a:ext cx="1037889" cy="57613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1" name="Picture 70" descr="A large room&#10;&#10;Description automatically generated">
            <a:extLst>
              <a:ext uri="{FF2B5EF4-FFF2-40B4-BE49-F238E27FC236}">
                <a16:creationId xmlns:a16="http://schemas.microsoft.com/office/drawing/2014/main" id="{AB1251A7-4D6F-A8A5-E29A-62A7B2B20B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6565" y="1750496"/>
            <a:ext cx="538378" cy="71783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726C7C3C-6995-92E7-88FE-AA295B25D8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34950" y="1743134"/>
            <a:ext cx="750969" cy="53964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FE400DB9-8FFA-A750-5C1D-68672B83DB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07709" y="55300"/>
            <a:ext cx="4839158" cy="163079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C0636E1A-FF2D-4735-DA20-4DFD0ECD0DD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8262" t="6758" r="9256" b="38169"/>
          <a:stretch/>
        </p:blipFill>
        <p:spPr>
          <a:xfrm>
            <a:off x="7234956" y="2071427"/>
            <a:ext cx="551716" cy="52617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092473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  <p:bldP spid="6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9757588-BE47-E94A-B5B2-032643502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3626" y="4595702"/>
            <a:ext cx="1150374" cy="5477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924755-33CF-8A42-81FD-F3A8A4155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3B8705-D9ED-F94D-BF0C-4A698F51D3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08494"/>
            <a:ext cx="9144000" cy="4580402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Laser-driven sources are disruptive technologies …</a:t>
            </a:r>
          </a:p>
          <a:p>
            <a:pPr lvl="1"/>
            <a:r>
              <a:rPr lang="en-US" dirty="0"/>
              <a:t>With the potential to drive a step-change in clinical capability</a:t>
            </a:r>
          </a:p>
          <a:p>
            <a:pPr lvl="1"/>
            <a:endParaRPr lang="en-US" dirty="0"/>
          </a:p>
          <a:p>
            <a:r>
              <a:rPr lang="en-US" dirty="0"/>
              <a:t>Laser-hybrid approach has potential to:</a:t>
            </a:r>
          </a:p>
          <a:p>
            <a:pPr lvl="1"/>
            <a:r>
              <a:rPr lang="en-US" dirty="0"/>
              <a:t>Overcome dose-rate limitations of present PBT sources</a:t>
            </a:r>
          </a:p>
          <a:p>
            <a:pPr lvl="1"/>
            <a:r>
              <a:rPr lang="en-US" dirty="0"/>
              <a:t>Deliver uniquely flexible facility:</a:t>
            </a:r>
          </a:p>
          <a:p>
            <a:pPr lvl="2"/>
            <a:r>
              <a:rPr lang="en-US" dirty="0"/>
              <a:t>Range of: ion species; energy; dose; dose-rate; time; and spatial distribution</a:t>
            </a:r>
          </a:p>
          <a:p>
            <a:pPr lvl="1"/>
            <a:r>
              <a:rPr lang="en-US" dirty="0"/>
              <a:t>Be used in automated, triggerable </a:t>
            </a:r>
            <a:r>
              <a:rPr lang="en-US" i="1" dirty="0"/>
              <a:t>system</a:t>
            </a:r>
            <a:r>
              <a:rPr lang="en-US" dirty="0"/>
              <a:t> → reduce requirement for large gantry</a:t>
            </a:r>
          </a:p>
          <a:p>
            <a:pPr lvl="2"/>
            <a:r>
              <a:rPr lang="en-US" dirty="0"/>
              <a:t>Disruptive/transformative approach to “distributed PBT for 2050”</a:t>
            </a:r>
          </a:p>
          <a:p>
            <a:pPr lvl="2"/>
            <a:endParaRPr lang="en-US" dirty="0"/>
          </a:p>
          <a:p>
            <a:r>
              <a:rPr lang="en-US" dirty="0"/>
              <a:t>To serve the ITRF, the </a:t>
            </a:r>
            <a:r>
              <a:rPr lang="en-US" dirty="0" err="1"/>
              <a:t>LhARA</a:t>
            </a:r>
            <a:r>
              <a:rPr lang="en-US" dirty="0"/>
              <a:t> collaboration now seeks to:</a:t>
            </a:r>
          </a:p>
          <a:p>
            <a:pPr lvl="1"/>
            <a:r>
              <a:rPr lang="en-US" dirty="0"/>
              <a:t>Prove the novel laser-hybrid systems in operation</a:t>
            </a:r>
          </a:p>
          <a:p>
            <a:pPr lvl="1"/>
            <a:r>
              <a:rPr lang="en-US" dirty="0"/>
              <a:t>Contribute to the study of the biophysics of charged-particle beams</a:t>
            </a:r>
          </a:p>
          <a:p>
            <a:pPr lvl="2"/>
            <a:r>
              <a:rPr lang="en-US" dirty="0"/>
              <a:t>Enhance treatment planning</a:t>
            </a:r>
          </a:p>
          <a:p>
            <a:pPr lvl="1"/>
            <a:r>
              <a:rPr lang="en-US" dirty="0"/>
              <a:t>Create novel capabilities to ‘spin back in’ to science and innovation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D78D17-779E-884E-8904-9A73C5378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85D437-1A8A-404B-AC76-BD8E3CA85A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25109"/>
            <a:ext cx="1241520" cy="418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053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99AD2-6641-5547-B87C-0436E7F26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Acknowledgements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BB1328-EB6F-374B-A850-27AD054E0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27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A680C9-2A6E-CF51-87B2-72BB990005B0}"/>
              </a:ext>
            </a:extLst>
          </p:cNvPr>
          <p:cNvSpPr txBox="1"/>
          <p:nvPr/>
        </p:nvSpPr>
        <p:spPr>
          <a:xfrm>
            <a:off x="1197154" y="4667464"/>
            <a:ext cx="5628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ITRF team: N. Bliss, J. Clarke, K. </a:t>
            </a:r>
            <a:r>
              <a:rPr lang="en-US" b="1" dirty="0" err="1">
                <a:solidFill>
                  <a:schemeClr val="bg1"/>
                </a:solidFill>
              </a:rPr>
              <a:t>Kirkby</a:t>
            </a:r>
            <a:r>
              <a:rPr lang="en-US" b="1" dirty="0">
                <a:solidFill>
                  <a:schemeClr val="bg1"/>
                </a:solidFill>
              </a:rPr>
              <a:t>, M. Noro, H. Owen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731F62-B787-AC37-16B7-064A1C92A0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337" y="525592"/>
            <a:ext cx="7363326" cy="414187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543279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8D484-9D34-550F-E556-FFBF457F0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Evolving state of the 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D697DD-EA09-7F6C-64DA-25AD039A4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DC3ABC-92C2-B748-ABF3-8546144348B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052" name="Picture 4" descr="Figure 1.">
            <a:extLst>
              <a:ext uri="{FF2B5EF4-FFF2-40B4-BE49-F238E27FC236}">
                <a16:creationId xmlns:a16="http://schemas.microsoft.com/office/drawing/2014/main" id="{17656339-A658-372C-1E7A-719CA7EE54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97"/>
          <a:stretch/>
        </p:blipFill>
        <p:spPr bwMode="auto">
          <a:xfrm>
            <a:off x="2998132" y="563098"/>
            <a:ext cx="3945109" cy="4484776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A5E95E3-8194-7F3C-68DE-D3654EA46A26}"/>
              </a:ext>
            </a:extLst>
          </p:cNvPr>
          <p:cNvSpPr txBox="1"/>
          <p:nvPr/>
        </p:nvSpPr>
        <p:spPr>
          <a:xfrm>
            <a:off x="278576" y="4114799"/>
            <a:ext cx="1625958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Cyclotron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Laurence; 1932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B6AA6CC-B8DE-A61D-BC00-A368D7E3BA0F}"/>
              </a:ext>
            </a:extLst>
          </p:cNvPr>
          <p:cNvGrpSpPr/>
          <p:nvPr/>
        </p:nvGrpSpPr>
        <p:grpSpPr>
          <a:xfrm>
            <a:off x="1905000" y="4437965"/>
            <a:ext cx="1868837" cy="0"/>
            <a:chOff x="1905000" y="4437965"/>
            <a:chExt cx="1868837" cy="0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57FC10CE-80C1-9177-2158-73A868B837C5}"/>
                </a:ext>
              </a:extLst>
            </p:cNvPr>
            <p:cNvCxnSpPr>
              <a:cxnSpLocks/>
            </p:cNvCxnSpPr>
            <p:nvPr/>
          </p:nvCxnSpPr>
          <p:spPr>
            <a:xfrm>
              <a:off x="1905000" y="4437965"/>
              <a:ext cx="1868837" cy="0"/>
            </a:xfrm>
            <a:prstGeom prst="straightConnector1">
              <a:avLst/>
            </a:prstGeom>
            <a:ln w="9525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0243CCE-32DF-82C2-7D20-B7AAC14C40EC}"/>
                </a:ext>
              </a:extLst>
            </p:cNvPr>
            <p:cNvCxnSpPr>
              <a:cxnSpLocks/>
            </p:cNvCxnSpPr>
            <p:nvPr/>
          </p:nvCxnSpPr>
          <p:spPr>
            <a:xfrm>
              <a:off x="2998132" y="4437965"/>
              <a:ext cx="775705" cy="0"/>
            </a:xfrm>
            <a:prstGeom prst="straightConnector1">
              <a:avLst/>
            </a:prstGeom>
            <a:ln w="9525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D48BF09-1411-9907-568F-73A59FB92465}"/>
              </a:ext>
            </a:extLst>
          </p:cNvPr>
          <p:cNvCxnSpPr>
            <a:cxnSpLocks/>
          </p:cNvCxnSpPr>
          <p:nvPr/>
        </p:nvCxnSpPr>
        <p:spPr>
          <a:xfrm>
            <a:off x="2529578" y="4179192"/>
            <a:ext cx="1868837" cy="0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DF189C5-6172-5CF2-7A36-871349656A08}"/>
              </a:ext>
            </a:extLst>
          </p:cNvPr>
          <p:cNvCxnSpPr>
            <a:cxnSpLocks/>
          </p:cNvCxnSpPr>
          <p:nvPr/>
        </p:nvCxnSpPr>
        <p:spPr>
          <a:xfrm>
            <a:off x="2998132" y="4179192"/>
            <a:ext cx="1400283" cy="0"/>
          </a:xfrm>
          <a:prstGeom prst="straightConnector1">
            <a:avLst/>
          </a:prstGeom>
          <a:ln w="9525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5B5565C-56B9-1991-C331-A77B5720AF35}"/>
              </a:ext>
            </a:extLst>
          </p:cNvPr>
          <p:cNvSpPr txBox="1"/>
          <p:nvPr/>
        </p:nvSpPr>
        <p:spPr>
          <a:xfrm>
            <a:off x="41157" y="3306886"/>
            <a:ext cx="2260362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Synchrotron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Goward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Barnes; 1946</a:t>
            </a:r>
          </a:p>
        </p:txBody>
      </p: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1FCC3080-D044-5748-35C5-9DAD36217F3A}"/>
              </a:ext>
            </a:extLst>
          </p:cNvPr>
          <p:cNvCxnSpPr>
            <a:stCxn id="27" idx="3"/>
          </p:cNvCxnSpPr>
          <p:nvPr/>
        </p:nvCxnSpPr>
        <p:spPr>
          <a:xfrm>
            <a:off x="2301519" y="3630052"/>
            <a:ext cx="228059" cy="549140"/>
          </a:xfrm>
          <a:prstGeom prst="bentConnector2">
            <a:avLst/>
          </a:prstGeom>
          <a:ln w="952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CAAC9870-32A3-3276-51FB-D8CAD7842E76}"/>
              </a:ext>
            </a:extLst>
          </p:cNvPr>
          <p:cNvSpPr txBox="1"/>
          <p:nvPr/>
        </p:nvSpPr>
        <p:spPr>
          <a:xfrm>
            <a:off x="7095379" y="2711430"/>
            <a:ext cx="1881987" cy="646331"/>
          </a:xfrm>
          <a:prstGeom prst="rect">
            <a:avLst/>
          </a:prstGeom>
          <a:noFill/>
          <a:ln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Biological studies; 1948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6191BD-4D86-07D3-7ECA-1998AFA108B0}"/>
              </a:ext>
            </a:extLst>
          </p:cNvPr>
          <p:cNvSpPr txBox="1"/>
          <p:nvPr/>
        </p:nvSpPr>
        <p:spPr>
          <a:xfrm>
            <a:off x="7095379" y="1673764"/>
            <a:ext cx="1881987" cy="923330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Clinical studies (pituitary gland);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1954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ED14CCB-B4F6-B38D-4369-EF33E43CBA11}"/>
              </a:ext>
            </a:extLst>
          </p:cNvPr>
          <p:cNvSpPr txBox="1"/>
          <p:nvPr/>
        </p:nvSpPr>
        <p:spPr>
          <a:xfrm>
            <a:off x="7102627" y="651873"/>
            <a:ext cx="1881987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Cancer therapy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(Mass Gen Hosp)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1974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9536CFB-544E-674F-73EE-77548EC79011}"/>
              </a:ext>
            </a:extLst>
          </p:cNvPr>
          <p:cNvCxnSpPr>
            <a:cxnSpLocks/>
          </p:cNvCxnSpPr>
          <p:nvPr/>
        </p:nvCxnSpPr>
        <p:spPr>
          <a:xfrm>
            <a:off x="5564135" y="1113538"/>
            <a:ext cx="1538492" cy="0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B545314-2F83-8F06-1859-6E97795F6D23}"/>
              </a:ext>
            </a:extLst>
          </p:cNvPr>
          <p:cNvCxnSpPr>
            <a:cxnSpLocks/>
          </p:cNvCxnSpPr>
          <p:nvPr/>
        </p:nvCxnSpPr>
        <p:spPr>
          <a:xfrm>
            <a:off x="4767359" y="2137380"/>
            <a:ext cx="2328020" cy="0"/>
          </a:xfrm>
          <a:prstGeom prst="straightConnector1">
            <a:avLst/>
          </a:prstGeom>
          <a:ln w="9525">
            <a:solidFill>
              <a:srgbClr val="00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A63261C-B210-16A0-C1F7-018449F523AE}"/>
              </a:ext>
            </a:extLst>
          </p:cNvPr>
          <p:cNvCxnSpPr>
            <a:cxnSpLocks/>
          </p:cNvCxnSpPr>
          <p:nvPr/>
        </p:nvCxnSpPr>
        <p:spPr>
          <a:xfrm>
            <a:off x="4443125" y="3063031"/>
            <a:ext cx="2652254" cy="0"/>
          </a:xfrm>
          <a:prstGeom prst="straightConnector1">
            <a:avLst/>
          </a:prstGeom>
          <a:ln w="9525">
            <a:solidFill>
              <a:srgbClr val="00FF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86C308F-2D4E-BB76-6098-85F28EEB8461}"/>
              </a:ext>
            </a:extLst>
          </p:cNvPr>
          <p:cNvCxnSpPr/>
          <p:nvPr/>
        </p:nvCxnSpPr>
        <p:spPr>
          <a:xfrm flipV="1">
            <a:off x="4443125" y="3063031"/>
            <a:ext cx="0" cy="1772856"/>
          </a:xfrm>
          <a:prstGeom prst="line">
            <a:avLst/>
          </a:prstGeom>
          <a:ln w="9525">
            <a:solidFill>
              <a:srgbClr val="00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2DDDF199-39AC-3A52-0CF2-D23595E65F7D}"/>
              </a:ext>
            </a:extLst>
          </p:cNvPr>
          <p:cNvCxnSpPr>
            <a:cxnSpLocks/>
          </p:cNvCxnSpPr>
          <p:nvPr/>
        </p:nvCxnSpPr>
        <p:spPr>
          <a:xfrm flipV="1">
            <a:off x="4767359" y="2137380"/>
            <a:ext cx="0" cy="2698507"/>
          </a:xfrm>
          <a:prstGeom prst="line">
            <a:avLst/>
          </a:prstGeom>
          <a:ln w="9525"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57A9D7E-2A31-C1B2-F26A-0834AFA2E06C}"/>
              </a:ext>
            </a:extLst>
          </p:cNvPr>
          <p:cNvCxnSpPr>
            <a:cxnSpLocks/>
          </p:cNvCxnSpPr>
          <p:nvPr/>
        </p:nvCxnSpPr>
        <p:spPr>
          <a:xfrm flipV="1">
            <a:off x="5564135" y="1113538"/>
            <a:ext cx="0" cy="3722349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9087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AAA11F-6B67-B841-9CBB-58AAD858A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Particle beam therapy today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71D2E7-3EB8-4B45-9892-DF11EF9477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3335600" cy="4580402"/>
          </a:xfrm>
        </p:spPr>
        <p:txBody>
          <a:bodyPr>
            <a:normAutofit fontScale="85000" lnSpcReduction="20000"/>
          </a:bodyPr>
          <a:lstStyle/>
          <a:p>
            <a:pPr marL="0" indent="0" algn="r">
              <a:buNone/>
            </a:pPr>
            <a:r>
              <a:rPr lang="en-US" dirty="0"/>
              <a:t>Cyclotron based</a:t>
            </a:r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r>
              <a:rPr lang="en-US" dirty="0"/>
              <a:t>Synchrotron based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129E95-7306-1C4E-859F-C468F4566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DC3ABC-92C2-B748-ABF3-8546144348B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B973B74-B976-F95C-4E23-6D52D238B488}"/>
              </a:ext>
            </a:extLst>
          </p:cNvPr>
          <p:cNvGrpSpPr/>
          <p:nvPr/>
        </p:nvGrpSpPr>
        <p:grpSpPr>
          <a:xfrm>
            <a:off x="3409446" y="644178"/>
            <a:ext cx="5012304" cy="2340766"/>
            <a:chOff x="3928312" y="644178"/>
            <a:chExt cx="5012304" cy="234076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5C26E3F-8525-4F4B-A236-DD7550E507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667" t="19162" r="4000" b="25205"/>
            <a:stretch/>
          </p:blipFill>
          <p:spPr>
            <a:xfrm>
              <a:off x="3928312" y="644178"/>
              <a:ext cx="5012304" cy="2303142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7468C80C-1872-1244-9D68-F2EEE986757A}"/>
                </a:ext>
              </a:extLst>
            </p:cNvPr>
            <p:cNvSpPr txBox="1"/>
            <p:nvPr/>
          </p:nvSpPr>
          <p:spPr>
            <a:xfrm>
              <a:off x="3928312" y="2646390"/>
              <a:ext cx="263937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Christie Hospital Manchester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32C8D0F-C66E-6FFA-3DD8-5259CAE3BF23}"/>
              </a:ext>
            </a:extLst>
          </p:cNvPr>
          <p:cNvGrpSpPr/>
          <p:nvPr/>
        </p:nvGrpSpPr>
        <p:grpSpPr>
          <a:xfrm>
            <a:off x="3409446" y="3022567"/>
            <a:ext cx="5012304" cy="2034790"/>
            <a:chOff x="3928312" y="3022567"/>
            <a:chExt cx="5012304" cy="203479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7B27017-EF9B-1A4E-B7C9-AC1DF78D3E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015" t="18222" r="6855" b="33334"/>
            <a:stretch/>
          </p:blipFill>
          <p:spPr>
            <a:xfrm>
              <a:off x="3928312" y="3022567"/>
              <a:ext cx="5012304" cy="203479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D1044C2-69BD-3B4B-BD80-EDFDF88C5335}"/>
                </a:ext>
              </a:extLst>
            </p:cNvPr>
            <p:cNvSpPr txBox="1"/>
            <p:nvPr/>
          </p:nvSpPr>
          <p:spPr>
            <a:xfrm>
              <a:off x="7611298" y="3078190"/>
              <a:ext cx="12554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MedAustron</a:t>
              </a:r>
              <a:b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</a:b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Austria</a:t>
              </a: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FB707AD0-81C6-4244-8E79-36F65901D30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116" r="50149" b="4212"/>
          <a:stretch/>
        </p:blipFill>
        <p:spPr>
          <a:xfrm>
            <a:off x="1356245" y="983111"/>
            <a:ext cx="1574092" cy="3720705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53690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Potential benefit of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7B617B-E003-E94E-9752-025D761393E9}"/>
              </a:ext>
            </a:extLst>
          </p:cNvPr>
          <p:cNvSpPr txBox="1"/>
          <p:nvPr/>
        </p:nvSpPr>
        <p:spPr>
          <a:xfrm>
            <a:off x="554967" y="736844"/>
            <a:ext cx="8034066" cy="397352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i="1" u="sng" dirty="0">
                <a:solidFill>
                  <a:schemeClr val="bg1"/>
                </a:solidFill>
              </a:rPr>
              <a:t>FLASH</a:t>
            </a: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Conventional regime	: ~2 </a:t>
            </a:r>
            <a:r>
              <a:rPr lang="en-US" b="1" dirty="0" err="1">
                <a:solidFill>
                  <a:schemeClr val="bg1"/>
                </a:solidFill>
              </a:rPr>
              <a:t>Gy</a:t>
            </a:r>
            <a:r>
              <a:rPr lang="en-US" b="1" dirty="0">
                <a:solidFill>
                  <a:schemeClr val="bg1"/>
                </a:solidFill>
              </a:rPr>
              <a:t>/min</a:t>
            </a: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FLASH regime (p)		: &gt;40 </a:t>
            </a:r>
            <a:r>
              <a:rPr lang="en-US" b="1" dirty="0" err="1">
                <a:solidFill>
                  <a:schemeClr val="bg1"/>
                </a:solidFill>
              </a:rPr>
              <a:t>Gy</a:t>
            </a:r>
            <a:r>
              <a:rPr lang="en-US" b="1" dirty="0">
                <a:solidFill>
                  <a:schemeClr val="bg1"/>
                </a:solidFill>
              </a:rPr>
              <a:t>/s</a:t>
            </a: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Evidence of normal-tissue sparing while 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tumour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-kill probability is maintained:</a:t>
            </a:r>
          </a:p>
          <a:p>
            <a:pPr marL="314325"/>
            <a:r>
              <a:rPr lang="en-US" b="1" dirty="0">
                <a:solidFill>
                  <a:schemeClr val="bg1"/>
                </a:solidFill>
              </a:rPr>
              <a:t>	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i.e. enhanced therapeutic window</a:t>
            </a:r>
          </a:p>
          <a:p>
            <a:pPr marL="314325">
              <a:lnSpc>
                <a:spcPct val="150000"/>
              </a:lnSpc>
            </a:pPr>
            <a:endParaRPr lang="en-US" sz="11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r>
              <a:rPr lang="en-US" sz="24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Time line:</a:t>
            </a:r>
          </a:p>
          <a:p>
            <a:pPr marL="600075" indent="-1539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Reports: 2014 (e.g. </a:t>
            </a:r>
            <a:r>
              <a:rPr lang="en-US" b="1" dirty="0" err="1">
                <a:solidFill>
                  <a:srgbClr val="FF0000"/>
                </a:solidFill>
              </a:rPr>
              <a:t>Flauvadon</a:t>
            </a:r>
            <a:r>
              <a:rPr lang="en-US" b="1" dirty="0">
                <a:solidFill>
                  <a:srgbClr val="FF0000"/>
                </a:solidFill>
              </a:rPr>
              <a:t> et al, STM Jul 2014)</a:t>
            </a:r>
          </a:p>
          <a:p>
            <a:pPr marL="600075" indent="-1539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8000"/>
                </a:solidFill>
              </a:rPr>
              <a:t>Confirmation in mini-pig &amp; cat: 2018 	(Clin. Cancer Research 2018)</a:t>
            </a:r>
          </a:p>
          <a:p>
            <a:pPr marL="600075" indent="-1539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FF00"/>
                </a:solidFill>
              </a:rPr>
              <a:t>First treatment 2019 (</a:t>
            </a:r>
            <a:r>
              <a:rPr lang="en-US" b="1" dirty="0" err="1">
                <a:solidFill>
                  <a:srgbClr val="00FF00"/>
                </a:solidFill>
              </a:rPr>
              <a:t>Bourhis</a:t>
            </a:r>
            <a:r>
              <a:rPr lang="en-US" b="1" dirty="0">
                <a:solidFill>
                  <a:srgbClr val="00FF00"/>
                </a:solidFill>
              </a:rPr>
              <a:t> et al, </a:t>
            </a:r>
            <a:r>
              <a:rPr lang="en-US" b="1" dirty="0" err="1">
                <a:solidFill>
                  <a:srgbClr val="00FF00"/>
                </a:solidFill>
              </a:rPr>
              <a:t>Rad.Onc</a:t>
            </a:r>
            <a:r>
              <a:rPr lang="en-US" b="1" dirty="0">
                <a:solidFill>
                  <a:srgbClr val="00FF00"/>
                </a:solidFill>
              </a:rPr>
              <a:t>. Oct 2019)</a:t>
            </a:r>
            <a:endParaRPr lang="en-US" sz="2000" b="1" dirty="0">
              <a:solidFill>
                <a:srgbClr val="00FF00"/>
              </a:solidFill>
            </a:endParaRPr>
          </a:p>
        </p:txBody>
      </p:sp>
      <p:pic>
        <p:nvPicPr>
          <p:cNvPr id="7" name="Picture 6" descr="A picture containing brick&#10;&#10;Description automatically generated">
            <a:extLst>
              <a:ext uri="{FF2B5EF4-FFF2-40B4-BE49-F238E27FC236}">
                <a16:creationId xmlns:a16="http://schemas.microsoft.com/office/drawing/2014/main" id="{CDC3876E-2CB8-3544-8F42-92C0AA0471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8988" b="33127"/>
          <a:stretch/>
        </p:blipFill>
        <p:spPr>
          <a:xfrm>
            <a:off x="7180861" y="563098"/>
            <a:ext cx="1792678" cy="14174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47E0296-1FC9-6444-85FC-6AAF98121C9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3119" r="46849" b="8612"/>
          <a:stretch/>
        </p:blipFill>
        <p:spPr>
          <a:xfrm>
            <a:off x="6861028" y="2363173"/>
            <a:ext cx="2063625" cy="1564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361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BC55B-883F-A342-8AD4-2D506C2BE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Potential benefit of new regimens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61604B-F3CB-C544-AD33-15C196E0E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E35B0C-E594-8147-8E90-C1919E8293D6}"/>
              </a:ext>
            </a:extLst>
          </p:cNvPr>
          <p:cNvSpPr txBox="1"/>
          <p:nvPr/>
        </p:nvSpPr>
        <p:spPr>
          <a:xfrm>
            <a:off x="554967" y="736844"/>
            <a:ext cx="8034066" cy="433195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i="1" u="sng" dirty="0">
                <a:solidFill>
                  <a:schemeClr val="bg1"/>
                </a:solidFill>
              </a:rPr>
              <a:t>Worked example: micro beams</a:t>
            </a: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Conventional regime	: &gt; 1 cm diameter; </a:t>
            </a:r>
            <a:r>
              <a:rPr lang="en-US" b="1" dirty="0" err="1">
                <a:solidFill>
                  <a:schemeClr val="bg1"/>
                </a:solidFill>
              </a:rPr>
              <a:t>homogeous</a:t>
            </a:r>
            <a:endParaRPr lang="en-US" b="1" dirty="0">
              <a:solidFill>
                <a:schemeClr val="bg1"/>
              </a:solidFill>
            </a:endParaRP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Microbeam regime	: &lt; 1 mm diameter; no dose between ‘</a:t>
            </a:r>
            <a:r>
              <a:rPr lang="en-US" b="1" dirty="0" err="1">
                <a:solidFill>
                  <a:schemeClr val="bg1"/>
                </a:solidFill>
              </a:rPr>
              <a:t>doselets</a:t>
            </a:r>
            <a:r>
              <a:rPr lang="en-US" b="1" dirty="0">
                <a:solidFill>
                  <a:schemeClr val="bg1"/>
                </a:solidFill>
              </a:rPr>
              <a:t>’</a:t>
            </a: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Remarkable increase of normal rat brain resistance.</a:t>
            </a:r>
          </a:p>
          <a:p>
            <a:pPr marL="314325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  </a:t>
            </a: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[</a:t>
            </a:r>
            <a:r>
              <a:rPr lang="en-US" sz="1400" b="1" dirty="0" err="1">
                <a:solidFill>
                  <a:schemeClr val="bg1">
                    <a:lumMod val="75000"/>
                  </a:schemeClr>
                </a:solidFill>
              </a:rPr>
              <a:t>Dilmanian</a:t>
            </a: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 et al. 2006, </a:t>
            </a:r>
            <a:r>
              <a:rPr lang="en-US" sz="1400" b="1" dirty="0" err="1">
                <a:solidFill>
                  <a:schemeClr val="bg1">
                    <a:lumMod val="75000"/>
                  </a:schemeClr>
                </a:solidFill>
              </a:rPr>
              <a:t>Prezado</a:t>
            </a: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 et al., Rad. Research 2015]</a:t>
            </a:r>
          </a:p>
          <a:p>
            <a:pPr marL="314325"/>
            <a:r>
              <a:rPr lang="en-US" sz="1900" b="1" i="1" dirty="0">
                <a:solidFill>
                  <a:srgbClr val="FFC000"/>
                </a:solidFill>
              </a:rPr>
              <a:t>Dose escalation in the </a:t>
            </a:r>
            <a:r>
              <a:rPr lang="en-US" sz="1900" b="1" i="1" dirty="0" err="1">
                <a:solidFill>
                  <a:srgbClr val="FFC000"/>
                </a:solidFill>
              </a:rPr>
              <a:t>tumour</a:t>
            </a:r>
            <a:r>
              <a:rPr lang="en-US" sz="1900" b="1" i="1" dirty="0">
                <a:solidFill>
                  <a:srgbClr val="FFC000"/>
                </a:solidFill>
              </a:rPr>
              <a:t> possible – larger tumor control probability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A5AD94-0C1A-F64D-A1F4-54DB05D1E7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7758" y="1991140"/>
            <a:ext cx="4468484" cy="205836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354196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BE675-1635-F349-8098-78A218DB9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Radiotherapy; the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9AF6-63A7-5F45-875B-A35F077A3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21" y="647700"/>
            <a:ext cx="9095555" cy="44958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Cancer: second most common cause of death globally</a:t>
            </a:r>
          </a:p>
          <a:p>
            <a:pPr lvl="1"/>
            <a:r>
              <a:rPr lang="en-US" dirty="0"/>
              <a:t>Radiotherapy </a:t>
            </a:r>
            <a:r>
              <a:rPr lang="en-GB" dirty="0"/>
              <a:t>indicated in half of all cancer patients</a:t>
            </a:r>
          </a:p>
          <a:p>
            <a:pPr lvl="3"/>
            <a:endParaRPr lang="en-GB" dirty="0"/>
          </a:p>
          <a:p>
            <a:r>
              <a:rPr lang="en-GB" dirty="0"/>
              <a:t>Significant growth in global demand anticipated:</a:t>
            </a:r>
          </a:p>
          <a:p>
            <a:pPr lvl="1"/>
            <a:r>
              <a:rPr lang="en-GB" dirty="0"/>
              <a:t>14.1 million </a:t>
            </a:r>
            <a:r>
              <a:rPr lang="en-GB" dirty="0">
                <a:solidFill>
                  <a:srgbClr val="00FF00"/>
                </a:solidFill>
              </a:rPr>
              <a:t>new cases </a:t>
            </a:r>
            <a:r>
              <a:rPr lang="en-GB" dirty="0"/>
              <a:t>in 2012 ⇢ 24.6 million by 2030</a:t>
            </a:r>
          </a:p>
          <a:p>
            <a:pPr lvl="1"/>
            <a:r>
              <a:rPr lang="en-GB" dirty="0"/>
              <a:t>8.2 million </a:t>
            </a:r>
            <a:r>
              <a:rPr lang="en-GB" dirty="0">
                <a:solidFill>
                  <a:srgbClr val="00FF00"/>
                </a:solidFill>
              </a:rPr>
              <a:t>cancer deaths </a:t>
            </a:r>
            <a:r>
              <a:rPr lang="en-GB" dirty="0"/>
              <a:t>in 2012 ⇢ 13.0 million by 2030</a:t>
            </a:r>
          </a:p>
          <a:p>
            <a:pPr lvl="3"/>
            <a:endParaRPr lang="en-GB" dirty="0"/>
          </a:p>
          <a:p>
            <a:r>
              <a:rPr lang="en-GB" dirty="0"/>
              <a:t>Scale-up in provision essential:</a:t>
            </a:r>
          </a:p>
          <a:p>
            <a:pPr lvl="1"/>
            <a:r>
              <a:rPr lang="en-GB" dirty="0"/>
              <a:t>Projections above based on reported cases (i.e. high-income countries)</a:t>
            </a:r>
          </a:p>
          <a:p>
            <a:pPr lvl="1"/>
            <a:r>
              <a:rPr lang="en-GB" dirty="0"/>
              <a:t>Opportunity: </a:t>
            </a:r>
            <a:r>
              <a:rPr lang="en-GB" dirty="0">
                <a:solidFill>
                  <a:srgbClr val="00FF00"/>
                </a:solidFill>
              </a:rPr>
              <a:t>save</a:t>
            </a:r>
            <a:r>
              <a:rPr lang="en-GB" dirty="0"/>
              <a:t> 26.9 million </a:t>
            </a:r>
            <a:r>
              <a:rPr lang="en-GB" dirty="0">
                <a:solidFill>
                  <a:srgbClr val="00FF00"/>
                </a:solidFill>
              </a:rPr>
              <a:t>lives</a:t>
            </a:r>
            <a:r>
              <a:rPr lang="en-GB" dirty="0"/>
              <a:t> in low/middle income countries by 2035</a:t>
            </a:r>
          </a:p>
          <a:p>
            <a:pPr lvl="3"/>
            <a:endParaRPr lang="en-GB" dirty="0"/>
          </a:p>
          <a:p>
            <a:r>
              <a:rPr lang="en-GB" dirty="0"/>
              <a:t>Provision on this scale requires:</a:t>
            </a:r>
          </a:p>
          <a:p>
            <a:pPr lvl="1"/>
            <a:r>
              <a:rPr lang="en-GB" dirty="0"/>
              <a:t>Development of new and novel techniques … integrated in a </a:t>
            </a:r>
          </a:p>
          <a:p>
            <a:pPr lvl="1"/>
            <a:r>
              <a:rPr lang="en-GB" dirty="0"/>
              <a:t>Cost-effective </a:t>
            </a:r>
            <a:r>
              <a:rPr lang="en-GB" i="1" dirty="0"/>
              <a:t>system </a:t>
            </a:r>
            <a:r>
              <a:rPr lang="en-GB" dirty="0"/>
              <a:t>to allow a distributed network of </a:t>
            </a:r>
            <a:r>
              <a:rPr lang="en-US" dirty="0"/>
              <a:t>RT facilities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E20282-39A1-9845-A57E-DABA3116F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A855D0-6A58-8948-885C-9B21479DE2D3}"/>
              </a:ext>
            </a:extLst>
          </p:cNvPr>
          <p:cNvSpPr txBox="1"/>
          <p:nvPr/>
        </p:nvSpPr>
        <p:spPr>
          <a:xfrm rot="16200000">
            <a:off x="7473735" y="2346385"/>
            <a:ext cx="3063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Atun</a:t>
            </a:r>
            <a:r>
              <a:rPr lang="en-US" sz="1200" b="1" dirty="0">
                <a:solidFill>
                  <a:schemeClr val="bg1"/>
                </a:solidFill>
              </a:rPr>
              <a:t>, Lancet Oncol. 2015 Sep;16(10):1153-86</a:t>
            </a:r>
          </a:p>
        </p:txBody>
      </p:sp>
    </p:spTree>
    <p:extLst>
      <p:ext uri="{BB962C8B-B14F-4D97-AF65-F5344CB8AC3E}">
        <p14:creationId xmlns:p14="http://schemas.microsoft.com/office/powerpoint/2010/main" val="3176342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E75E7-4BD4-DC44-A58D-B500137BB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case for fundamental radiobiology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C72E5-A593-DA46-A910-0B734A53D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3040"/>
            <a:ext cx="5975088" cy="450046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Relative biological effectiveness:</a:t>
            </a:r>
          </a:p>
          <a:p>
            <a:pPr lvl="1"/>
            <a:r>
              <a:rPr lang="en-US" dirty="0"/>
              <a:t>Defined relative to reference X-ray beam</a:t>
            </a:r>
          </a:p>
          <a:p>
            <a:pPr lvl="1"/>
            <a:r>
              <a:rPr lang="en-US" dirty="0"/>
              <a:t>Known to depend on:</a:t>
            </a:r>
          </a:p>
          <a:p>
            <a:pPr lvl="2"/>
            <a:r>
              <a:rPr lang="en-US" dirty="0"/>
              <a:t>Energy, ion species</a:t>
            </a:r>
          </a:p>
          <a:p>
            <a:pPr lvl="2"/>
            <a:r>
              <a:rPr lang="en-US" dirty="0"/>
              <a:t>Dose &amp; dose rate</a:t>
            </a:r>
          </a:p>
          <a:p>
            <a:pPr lvl="2"/>
            <a:r>
              <a:rPr lang="en-US" dirty="0"/>
              <a:t>Tissue type</a:t>
            </a:r>
          </a:p>
          <a:p>
            <a:pPr lvl="2"/>
            <a:r>
              <a:rPr lang="en-US" dirty="0"/>
              <a:t>Biological endpoint</a:t>
            </a:r>
          </a:p>
          <a:p>
            <a:r>
              <a:rPr lang="en-US" dirty="0"/>
              <a:t>Yet:</a:t>
            </a:r>
          </a:p>
          <a:p>
            <a:pPr lvl="1"/>
            <a:r>
              <a:rPr lang="en-US" i="1" dirty="0"/>
              <a:t>p</a:t>
            </a:r>
            <a:r>
              <a:rPr lang="en-US" dirty="0"/>
              <a:t>-treatment planning uses 1.1</a:t>
            </a:r>
          </a:p>
          <a:p>
            <a:pPr lvl="1"/>
            <a:r>
              <a:rPr lang="en-US" dirty="0"/>
              <a:t>Effective values are used for C</a:t>
            </a:r>
            <a:r>
              <a:rPr lang="en-US" baseline="30000" dirty="0"/>
              <a:t>6+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Maximise</a:t>
            </a:r>
            <a:r>
              <a:rPr lang="en-US" dirty="0"/>
              <a:t> the efficacy of PBT now &amp; in the future:</a:t>
            </a:r>
          </a:p>
          <a:p>
            <a:pPr lvl="1"/>
            <a:r>
              <a:rPr lang="en-US" dirty="0"/>
              <a:t>Require systematic </a:t>
            </a:r>
            <a:r>
              <a:rPr lang="en-US" dirty="0" err="1"/>
              <a:t>programme</a:t>
            </a:r>
            <a:r>
              <a:rPr lang="en-US" dirty="0"/>
              <a:t> to develop </a:t>
            </a:r>
            <a:br>
              <a:rPr lang="en-US" dirty="0"/>
            </a:br>
            <a:r>
              <a:rPr lang="en-US" dirty="0"/>
              <a:t>full understanding of radiobiology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486764-E22B-3846-A379-B98B5855F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895D8C-74D9-9941-9161-2EDD8BA872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01" t="1842" r="9960" b="3334"/>
          <a:stretch/>
        </p:blipFill>
        <p:spPr>
          <a:xfrm>
            <a:off x="3931299" y="1322483"/>
            <a:ext cx="2101706" cy="149084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F024B62-F470-AD4A-B986-64572D5ABD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6969" y="2893270"/>
            <a:ext cx="3473693" cy="221269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BD220B3-6D0B-DA45-8B88-586A3EFD3AB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920" y="633896"/>
            <a:ext cx="2969742" cy="218886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8AF6809-1D22-6F4B-87BE-DFDBDA2683F3}"/>
              </a:ext>
            </a:extLst>
          </p:cNvPr>
          <p:cNvSpPr/>
          <p:nvPr/>
        </p:nvSpPr>
        <p:spPr>
          <a:xfrm>
            <a:off x="6402562" y="614860"/>
            <a:ext cx="9957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i="1" dirty="0" err="1"/>
              <a:t>Paganetti</a:t>
            </a:r>
            <a:r>
              <a:rPr lang="en-GB" sz="1100" b="1" i="1" dirty="0"/>
              <a:t>, </a:t>
            </a:r>
            <a:br>
              <a:rPr lang="en-GB" sz="1100" b="1" i="1" dirty="0"/>
            </a:br>
            <a:r>
              <a:rPr lang="en-GB" sz="1100" b="1" i="1" dirty="0"/>
              <a:t>van </a:t>
            </a:r>
            <a:r>
              <a:rPr lang="en-GB" sz="1100" b="1" i="1" dirty="0" err="1"/>
              <a:t>Luijk</a:t>
            </a:r>
            <a:r>
              <a:rPr lang="en-GB" sz="1100" b="1" i="1" dirty="0"/>
              <a:t> </a:t>
            </a:r>
            <a:br>
              <a:rPr lang="en-GB" sz="1100" b="1" i="1" dirty="0"/>
            </a:br>
            <a:r>
              <a:rPr lang="en-GB" sz="1100" b="1" i="1" dirty="0"/>
              <a:t>(2013) </a:t>
            </a:r>
          </a:p>
          <a:p>
            <a:r>
              <a:rPr lang="en-GB" sz="1100" b="1" i="1" dirty="0" err="1"/>
              <a:t>SemRadOncol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606143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>
            <a:extLst>
              <a:ext uri="{FF2B5EF4-FFF2-40B4-BE49-F238E27FC236}">
                <a16:creationId xmlns:a16="http://schemas.microsoft.com/office/drawing/2014/main" id="{1D52EE59-AFA8-5C41-AE3C-48FF683703C2}"/>
              </a:ext>
            </a:extLst>
          </p:cNvPr>
          <p:cNvSpPr/>
          <p:nvPr/>
        </p:nvSpPr>
        <p:spPr>
          <a:xfrm>
            <a:off x="2676182" y="661016"/>
            <a:ext cx="3791635" cy="3800250"/>
          </a:xfrm>
          <a:prstGeom prst="ellipse">
            <a:avLst/>
          </a:prstGeom>
          <a:gradFill flip="none" rotWithShape="1">
            <a:gsLst>
              <a:gs pos="0">
                <a:srgbClr val="002060"/>
              </a:gs>
              <a:gs pos="35000">
                <a:srgbClr val="002060"/>
              </a:gs>
              <a:gs pos="100000">
                <a:srgbClr val="C00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DB95CA-7AC6-F346-9335-CE4DF81E22C0}"/>
              </a:ext>
            </a:extLst>
          </p:cNvPr>
          <p:cNvSpPr txBox="1"/>
          <p:nvPr/>
        </p:nvSpPr>
        <p:spPr>
          <a:xfrm>
            <a:off x="3138488" y="1125522"/>
            <a:ext cx="2898999" cy="284693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50A"/>
                </a:solidFill>
              </a:rPr>
              <a:t>The ideally </a:t>
            </a:r>
            <a:br>
              <a:rPr lang="en-US" sz="24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FFF50A"/>
                </a:solidFill>
              </a:rPr>
              <a:t>flexible beam facility</a:t>
            </a:r>
            <a:br>
              <a:rPr lang="en-US" sz="24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FFF50A"/>
                </a:solidFill>
              </a:rPr>
              <a:t>can deliver it all!</a:t>
            </a:r>
          </a:p>
          <a:p>
            <a:pPr algn="ctr"/>
            <a:br>
              <a:rPr lang="en-US" sz="11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00FF00"/>
                </a:solidFill>
                <a:sym typeface="Symbol" panose="05050102010706020507" pitchFamily="18" charset="2"/>
              </a:rPr>
              <a:t> </a:t>
            </a:r>
            <a:r>
              <a:rPr lang="en-US" sz="2400" b="1" dirty="0">
                <a:solidFill>
                  <a:srgbClr val="00FF00"/>
                </a:solidFill>
              </a:rPr>
              <a:t>substantial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opportunity for a 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step-change in 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understanding!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53016C2-CE03-CB4B-B51C-8F27E61023FB}"/>
              </a:ext>
            </a:extLst>
          </p:cNvPr>
          <p:cNvSpPr/>
          <p:nvPr/>
        </p:nvSpPr>
        <p:spPr>
          <a:xfrm>
            <a:off x="2676182" y="669631"/>
            <a:ext cx="3791635" cy="379163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4D7346-0E7C-5843-80F9-AA8A0A11D741}"/>
              </a:ext>
            </a:extLst>
          </p:cNvPr>
          <p:cNvSpPr txBox="1"/>
          <p:nvPr/>
        </p:nvSpPr>
        <p:spPr>
          <a:xfrm>
            <a:off x="2165925" y="897155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00FFFF"/>
                </a:solidFill>
              </a:rPr>
              <a:t>Time</a:t>
            </a:r>
          </a:p>
          <a:p>
            <a:pPr algn="r"/>
            <a:r>
              <a:rPr lang="en-US" b="1" dirty="0">
                <a:solidFill>
                  <a:srgbClr val="00FFFF"/>
                </a:solidFill>
              </a:rPr>
              <a:t>domain 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51A9AC-AA27-0E4F-9C40-16C1D0C85DCF}"/>
              </a:ext>
            </a:extLst>
          </p:cNvPr>
          <p:cNvSpPr txBox="1"/>
          <p:nvPr/>
        </p:nvSpPr>
        <p:spPr>
          <a:xfrm>
            <a:off x="5914539" y="859408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Space</a:t>
            </a:r>
          </a:p>
          <a:p>
            <a:r>
              <a:rPr lang="en-US" b="1" dirty="0">
                <a:solidFill>
                  <a:srgbClr val="00FFFF"/>
                </a:solidFill>
              </a:rPr>
              <a:t>   domain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5F6B55-5088-5348-919E-37C1444621D7}"/>
              </a:ext>
            </a:extLst>
          </p:cNvPr>
          <p:cNvSpPr txBox="1"/>
          <p:nvPr/>
        </p:nvSpPr>
        <p:spPr>
          <a:xfrm>
            <a:off x="2072102" y="3306433"/>
            <a:ext cx="832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Energy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1E0E6A-13C3-BE4E-98FB-740FD010EA81}"/>
              </a:ext>
            </a:extLst>
          </p:cNvPr>
          <p:cNvSpPr txBox="1"/>
          <p:nvPr/>
        </p:nvSpPr>
        <p:spPr>
          <a:xfrm>
            <a:off x="6149035" y="3168604"/>
            <a:ext cx="873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    Ion</a:t>
            </a:r>
          </a:p>
          <a:p>
            <a:r>
              <a:rPr lang="en-US" b="1" dirty="0">
                <a:solidFill>
                  <a:srgbClr val="00FFFF"/>
                </a:solidFill>
              </a:rPr>
              <a:t>species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19DF4EF-86FB-604E-A58F-371B17C64760}"/>
              </a:ext>
            </a:extLst>
          </p:cNvPr>
          <p:cNvSpPr txBox="1"/>
          <p:nvPr/>
        </p:nvSpPr>
        <p:spPr>
          <a:xfrm>
            <a:off x="2865370" y="4476755"/>
            <a:ext cx="3611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FFFF"/>
                </a:solidFill>
              </a:rPr>
              <a:t>In combination</a:t>
            </a:r>
            <a:br>
              <a:rPr lang="en-US" b="1" dirty="0">
                <a:solidFill>
                  <a:srgbClr val="00FFFF"/>
                </a:solidFill>
              </a:rPr>
            </a:b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and with chemo/</a:t>
            </a:r>
            <a:r>
              <a:rPr lang="en-US" b="1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immuno</a:t>
            </a: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Therapies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51EB21-F86F-DCE1-3DC9-8C58FE27D6BF}"/>
              </a:ext>
            </a:extLst>
          </p:cNvPr>
          <p:cNvSpPr txBox="1"/>
          <p:nvPr/>
        </p:nvSpPr>
        <p:spPr>
          <a:xfrm rot="18900000">
            <a:off x="5869528" y="3218403"/>
            <a:ext cx="3633623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Multidisciplinary approach essential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44FAA96-6999-FD38-91F7-842185893E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630" y="669631"/>
            <a:ext cx="1120377" cy="138782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19005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9" grpId="0"/>
      <p:bldP spid="4" grpId="0" animBg="1"/>
      <p:bldP spid="10" grpId="0"/>
      <p:bldP spid="11" grpId="0"/>
      <p:bldP spid="14" grpId="0"/>
      <p:bldP spid="15" grpId="0"/>
      <p:bldP spid="20" grpId="0"/>
      <p:bldP spid="12" grpId="0" animBg="1"/>
    </p:bldLst>
  </p:timing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tandard black 16x9.potx" id="{B00691A5-6736-4A40-A506-BCCA88E10DDA}" vid="{EA44A36C-4EB7-2C4A-B9CA-1DB21219A901}"/>
    </a:ext>
  </a:extLst>
</a:theme>
</file>

<file path=ppt/theme/theme2.xml><?xml version="1.0" encoding="utf-8"?>
<a:theme xmlns:a="http://schemas.openxmlformats.org/drawingml/2006/main" name="1_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1-2021-09-27-LhARA-Full.pptx" id="{F90647B3-F4B8-D344-8349-B09861FD4FA0}" vid="{A9B82164-1E35-9846-8F88-230DD5FDE1A7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477</TotalTime>
  <Words>1644</Words>
  <Application>Microsoft Macintosh PowerPoint</Application>
  <PresentationFormat>On-screen Show (16:9)</PresentationFormat>
  <Paragraphs>315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Calibri</vt:lpstr>
      <vt:lpstr>Calibri Light</vt:lpstr>
      <vt:lpstr>Symbol</vt:lpstr>
      <vt:lpstr>KL-standard-black</vt:lpstr>
      <vt:lpstr>1_KL-standard-black</vt:lpstr>
      <vt:lpstr>1_Office Theme</vt:lpstr>
      <vt:lpstr>PowerPoint Presentation</vt:lpstr>
      <vt:lpstr>Hadron beams for radiation therapy</vt:lpstr>
      <vt:lpstr>Evolving state of the art</vt:lpstr>
      <vt:lpstr>Particle beam therapy today</vt:lpstr>
      <vt:lpstr>Potential benefit of new regimens</vt:lpstr>
      <vt:lpstr>Potential benefit of new regimens</vt:lpstr>
      <vt:lpstr>Radiotherapy; the challenge</vt:lpstr>
      <vt:lpstr>The case for fundamental radiobiology</vt:lpstr>
      <vt:lpstr>Radiobiology in new regimens</vt:lpstr>
      <vt:lpstr>PowerPoint Presentation</vt:lpstr>
      <vt:lpstr>Laser-hybrid Accelerator for Radiobiological Applications</vt:lpstr>
      <vt:lpstr>PowerPoint Presentation</vt:lpstr>
      <vt:lpstr>Sheath acceleration</vt:lpstr>
      <vt:lpstr>Many initiatives in Americas, Europe, Asia</vt:lpstr>
      <vt:lpstr>Laser-driven beams for rbio: example 1</vt:lpstr>
      <vt:lpstr>Laser-driven proton/ion source</vt:lpstr>
      <vt:lpstr>LhARA Capture</vt:lpstr>
      <vt:lpstr>PowerPoint Presentation</vt:lpstr>
      <vt:lpstr>Beam envelopes Stage 1</vt:lpstr>
      <vt:lpstr>Rapid, flexible acceleration for stage 2</vt:lpstr>
      <vt:lpstr>LhARA @ the Ion Therapy Research Facility</vt:lpstr>
      <vt:lpstr>Proposal for LhARA contributions to Preliminary Activity and ITRF Preconstruction Phase</vt:lpstr>
      <vt:lpstr>Preliminary &amp; Preconstruction Phase proposal summary</vt:lpstr>
      <vt:lpstr>Conclusions</vt:lpstr>
      <vt:lpstr>PowerPoint Presentation</vt:lpstr>
      <vt:lpstr>Conclusions</vt:lpstr>
      <vt:lpstr>Acknowledgements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Kenneth Long</dc:creator>
  <cp:lastModifiedBy>Long, Kenneth R</cp:lastModifiedBy>
  <cp:revision>10</cp:revision>
  <dcterms:created xsi:type="dcterms:W3CDTF">2022-07-03T13:15:14Z</dcterms:created>
  <dcterms:modified xsi:type="dcterms:W3CDTF">2023-01-06T13:54:05Z</dcterms:modified>
</cp:coreProperties>
</file>