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984" r:id="rId2"/>
    <p:sldId id="284" r:id="rId3"/>
    <p:sldId id="881" r:id="rId4"/>
    <p:sldId id="305" r:id="rId5"/>
    <p:sldId id="302" r:id="rId6"/>
    <p:sldId id="308" r:id="rId7"/>
    <p:sldId id="309" r:id="rId8"/>
    <p:sldId id="1449" r:id="rId9"/>
    <p:sldId id="267" r:id="rId10"/>
    <p:sldId id="311" r:id="rId11"/>
    <p:sldId id="3192" r:id="rId12"/>
    <p:sldId id="3191" r:id="rId13"/>
    <p:sldId id="3194" r:id="rId14"/>
    <p:sldId id="979" r:id="rId15"/>
    <p:sldId id="985" r:id="rId16"/>
    <p:sldId id="257" r:id="rId17"/>
    <p:sldId id="1446" r:id="rId18"/>
    <p:sldId id="3177" r:id="rId19"/>
    <p:sldId id="1451" r:id="rId20"/>
    <p:sldId id="1537" r:id="rId21"/>
    <p:sldId id="419" r:id="rId22"/>
    <p:sldId id="3181" r:id="rId23"/>
    <p:sldId id="266" r:id="rId24"/>
    <p:sldId id="263" r:id="rId25"/>
    <p:sldId id="287" r:id="rId26"/>
    <p:sldId id="299" r:id="rId27"/>
    <p:sldId id="314" r:id="rId28"/>
    <p:sldId id="3195" r:id="rId29"/>
    <p:sldId id="982"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C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10"/>
    <p:restoredTop sz="94629"/>
  </p:normalViewPr>
  <p:slideViewPr>
    <p:cSldViewPr snapToGrid="0" snapToObjects="1">
      <p:cViewPr varScale="1">
        <p:scale>
          <a:sx n="108" d="100"/>
          <a:sy n="108" d="100"/>
        </p:scale>
        <p:origin x="1760" y="184"/>
      </p:cViewPr>
      <p:guideLst>
        <p:guide orient="horz" pos="2160"/>
        <p:guide pos="2880"/>
      </p:guideLst>
    </p:cSldViewPr>
  </p:slideViewPr>
  <p:notesTextViewPr>
    <p:cViewPr>
      <p:scale>
        <a:sx n="100" d="100"/>
        <a:sy n="100" d="100"/>
      </p:scale>
      <p:origin x="0" y="0"/>
    </p:cViewPr>
  </p:notesTextViewPr>
  <p:sorterViewPr>
    <p:cViewPr>
      <p:scale>
        <a:sx n="1" d="1"/>
        <a:sy n="1" d="1"/>
      </p:scale>
      <p:origin x="0" y="448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409528707453106"/>
          <c:y val="4.6226732118736201E-2"/>
          <c:w val="0.71937524202917258"/>
          <c:h val="0.7032440215806357"/>
        </c:manualLayout>
      </c:layout>
      <c:scatterChart>
        <c:scatterStyle val="lineMarker"/>
        <c:varyColors val="0"/>
        <c:ser>
          <c:idx val="3"/>
          <c:order val="0"/>
          <c:tx>
            <c:strRef>
              <c:f>'C:\Users\bene23\Desktop\Stuff\Výsledky\Growth curves\[2-13-18 XRT EO771 orthotopic nudes Air.xlsx]Sheet1'!$L$98</c:f>
              <c:strCache>
                <c:ptCount val="1"/>
                <c:pt idx="0">
                  <c:v>Control</c:v>
                </c:pt>
              </c:strCache>
            </c:strRef>
          </c:tx>
          <c:spPr>
            <a:ln w="19050" cap="rnd">
              <a:solidFill>
                <a:schemeClr val="tx1"/>
              </a:solidFill>
              <a:round/>
            </a:ln>
            <a:effectLst/>
          </c:spPr>
          <c:marker>
            <c:symbol val="circle"/>
            <c:size val="5"/>
            <c:spPr>
              <a:solidFill>
                <a:schemeClr val="tx1"/>
              </a:solidFill>
              <a:ln w="9525">
                <a:solidFill>
                  <a:schemeClr val="tx1"/>
                </a:solidFill>
              </a:ln>
              <a:effectLst/>
            </c:spPr>
          </c:marker>
          <c:errBars>
            <c:errDir val="y"/>
            <c:errBarType val="both"/>
            <c:errValType val="cust"/>
            <c:noEndCap val="0"/>
            <c:plus>
              <c:numRef>
                <c:f>[1]Sheet1!$O$98:$P$98</c:f>
                <c:numCache>
                  <c:formatCode>General</c:formatCode>
                  <c:ptCount val="2"/>
                  <c:pt idx="0">
                    <c:v>0</c:v>
                  </c:pt>
                  <c:pt idx="1">
                    <c:v>0.30665396219788948</c:v>
                  </c:pt>
                </c:numCache>
              </c:numRef>
            </c:plus>
            <c:minus>
              <c:numRef>
                <c:f>[1]Sheet1!$I$100:$J$100</c:f>
                <c:numCache>
                  <c:formatCode>General</c:formatCode>
                  <c:ptCount val="2"/>
                </c:numCache>
              </c:numRef>
            </c:minus>
            <c:spPr>
              <a:ln w="12700">
                <a:solidFill>
                  <a:srgbClr val="000000"/>
                </a:solidFill>
                <a:prstDash val="solid"/>
              </a:ln>
            </c:spPr>
          </c:errBars>
          <c:xVal>
            <c:numRef>
              <c:f>[1]Sheet1!$M$97:$N$97</c:f>
              <c:numCache>
                <c:formatCode>General</c:formatCode>
                <c:ptCount val="2"/>
                <c:pt idx="0">
                  <c:v>0</c:v>
                </c:pt>
                <c:pt idx="1">
                  <c:v>1.6</c:v>
                </c:pt>
              </c:numCache>
            </c:numRef>
          </c:xVal>
          <c:yVal>
            <c:numRef>
              <c:f>[1]Sheet1!$M$98:$N$98</c:f>
              <c:numCache>
                <c:formatCode>General</c:formatCode>
                <c:ptCount val="2"/>
                <c:pt idx="0">
                  <c:v>1</c:v>
                </c:pt>
                <c:pt idx="1">
                  <c:v>4</c:v>
                </c:pt>
              </c:numCache>
            </c:numRef>
          </c:yVal>
          <c:smooth val="0"/>
          <c:extLst>
            <c:ext xmlns:c16="http://schemas.microsoft.com/office/drawing/2014/chart" uri="{C3380CC4-5D6E-409C-BE32-E72D297353CC}">
              <c16:uniqueId val="{00000000-B100-8249-8CC8-460A3A27567C}"/>
            </c:ext>
          </c:extLst>
        </c:ser>
        <c:ser>
          <c:idx val="0"/>
          <c:order val="1"/>
          <c:tx>
            <c:strRef>
              <c:f>'C:\Users\bene23\Desktop\Stuff\Výsledky\Growth curves\[2-13-18 XRT EO771 orthotopic nudes Air.xlsx]Sheet1'!$L$100</c:f>
              <c:strCache>
                <c:ptCount val="1"/>
                <c:pt idx="0">
                  <c:v>PPV only </c:v>
                </c:pt>
              </c:strCache>
            </c:strRef>
          </c:tx>
          <c:spPr>
            <a:ln w="19050" cap="rnd">
              <a:solidFill>
                <a:srgbClr val="FF00FF"/>
              </a:solidFill>
              <a:round/>
            </a:ln>
            <a:effectLst/>
          </c:spPr>
          <c:marker>
            <c:symbol val="circle"/>
            <c:size val="5"/>
            <c:spPr>
              <a:solidFill>
                <a:srgbClr val="FF00FF"/>
              </a:solidFill>
              <a:ln w="9525">
                <a:noFill/>
              </a:ln>
              <a:effectLst/>
            </c:spPr>
          </c:marker>
          <c:dPt>
            <c:idx val="1"/>
            <c:marker>
              <c:spPr>
                <a:solidFill>
                  <a:srgbClr val="FFC000"/>
                </a:solidFill>
                <a:ln w="9525">
                  <a:noFill/>
                </a:ln>
                <a:effectLst/>
              </c:spPr>
            </c:marker>
            <c:bubble3D val="0"/>
            <c:spPr>
              <a:ln w="19050" cap="rnd">
                <a:solidFill>
                  <a:srgbClr val="FFC000"/>
                </a:solidFill>
                <a:round/>
              </a:ln>
              <a:effectLst/>
            </c:spPr>
            <c:extLst>
              <c:ext xmlns:c16="http://schemas.microsoft.com/office/drawing/2014/chart" uri="{C3380CC4-5D6E-409C-BE32-E72D297353CC}">
                <c16:uniqueId val="{00000002-B100-8249-8CC8-460A3A27567C}"/>
              </c:ext>
            </c:extLst>
          </c:dPt>
          <c:errBars>
            <c:errDir val="y"/>
            <c:errBarType val="both"/>
            <c:errValType val="cust"/>
            <c:noEndCap val="0"/>
            <c:plus>
              <c:numRef>
                <c:f>[1]Sheet1!$O$100:$P$100</c:f>
                <c:numCache>
                  <c:formatCode>General</c:formatCode>
                  <c:ptCount val="2"/>
                  <c:pt idx="0">
                    <c:v>0</c:v>
                  </c:pt>
                  <c:pt idx="1">
                    <c:v>0.58282038627096777</c:v>
                  </c:pt>
                </c:numCache>
              </c:numRef>
            </c:plus>
            <c:minus>
              <c:numRef>
                <c:f>[1]Sheet1!$O$101:$P$101</c:f>
                <c:numCache>
                  <c:formatCode>General</c:formatCode>
                  <c:ptCount val="2"/>
                </c:numCache>
              </c:numRef>
            </c:minus>
            <c:spPr>
              <a:ln w="12700">
                <a:solidFill>
                  <a:srgbClr val="000000"/>
                </a:solidFill>
                <a:prstDash val="solid"/>
              </a:ln>
            </c:spPr>
          </c:errBars>
          <c:xVal>
            <c:numRef>
              <c:f>[1]Sheet1!$M$99:$N$99</c:f>
              <c:numCache>
                <c:formatCode>General</c:formatCode>
                <c:ptCount val="2"/>
                <c:pt idx="0">
                  <c:v>0</c:v>
                </c:pt>
                <c:pt idx="1">
                  <c:v>2.4500000000000002</c:v>
                </c:pt>
              </c:numCache>
            </c:numRef>
          </c:xVal>
          <c:yVal>
            <c:numRef>
              <c:f>[1]Sheet1!$M$100:$N$100</c:f>
              <c:numCache>
                <c:formatCode>General</c:formatCode>
                <c:ptCount val="2"/>
                <c:pt idx="0">
                  <c:v>1</c:v>
                </c:pt>
                <c:pt idx="1">
                  <c:v>4</c:v>
                </c:pt>
              </c:numCache>
            </c:numRef>
          </c:yVal>
          <c:smooth val="0"/>
          <c:extLst>
            <c:ext xmlns:c16="http://schemas.microsoft.com/office/drawing/2014/chart" uri="{C3380CC4-5D6E-409C-BE32-E72D297353CC}">
              <c16:uniqueId val="{00000003-B100-8249-8CC8-460A3A27567C}"/>
            </c:ext>
          </c:extLst>
        </c:ser>
        <c:ser>
          <c:idx val="4"/>
          <c:order val="2"/>
          <c:tx>
            <c:strRef>
              <c:f>'C:\Users\bene23\Desktop\Stuff\Výsledky\Growth curves\[2-13-18 XRT EO771 orthotopic nudes Air.xlsx]Sheet1'!$B$87</c:f>
              <c:strCache>
                <c:ptCount val="1"/>
                <c:pt idx="0">
                  <c:v>XRT</c:v>
                </c:pt>
              </c:strCache>
            </c:strRef>
          </c:tx>
          <c:spPr>
            <a:ln w="19050" cap="rnd">
              <a:solidFill>
                <a:srgbClr val="3333FF"/>
              </a:solidFill>
              <a:round/>
            </a:ln>
            <a:effectLst/>
          </c:spPr>
          <c:marker>
            <c:symbol val="circle"/>
            <c:size val="5"/>
            <c:spPr>
              <a:solidFill>
                <a:srgbClr val="3333FF"/>
              </a:solidFill>
              <a:ln w="9525">
                <a:solidFill>
                  <a:srgbClr val="3333FF"/>
                </a:solidFill>
              </a:ln>
              <a:effectLst/>
            </c:spPr>
          </c:marker>
          <c:errBars>
            <c:errDir val="y"/>
            <c:errBarType val="both"/>
            <c:errValType val="cust"/>
            <c:noEndCap val="0"/>
            <c:plus>
              <c:numRef>
                <c:f>[1]Sheet1!$L$105:$O$105</c:f>
                <c:numCache>
                  <c:formatCode>General</c:formatCode>
                  <c:ptCount val="4"/>
                  <c:pt idx="1">
                    <c:v>0.21134702625544305</c:v>
                  </c:pt>
                  <c:pt idx="2">
                    <c:v>0.24545464058871858</c:v>
                  </c:pt>
                  <c:pt idx="3">
                    <c:v>0.32336853888361006</c:v>
                  </c:pt>
                </c:numCache>
              </c:numRef>
            </c:plus>
            <c:minus>
              <c:numRef>
                <c:f>[1]Sheet1!$L$106:$O$106</c:f>
                <c:numCache>
                  <c:formatCode>General</c:formatCode>
                  <c:ptCount val="4"/>
                </c:numCache>
              </c:numRef>
            </c:minus>
            <c:spPr>
              <a:noFill/>
              <a:ln w="12700" cap="flat" cmpd="sng" algn="ctr">
                <a:solidFill>
                  <a:schemeClr val="tx1"/>
                </a:solidFill>
                <a:round/>
              </a:ln>
              <a:effectLst/>
            </c:spPr>
          </c:errBars>
          <c:xVal>
            <c:numRef>
              <c:f>[1]Sheet1!$M$104:$P$104</c:f>
              <c:numCache>
                <c:formatCode>General</c:formatCode>
                <c:ptCount val="4"/>
                <c:pt idx="0">
                  <c:v>0</c:v>
                </c:pt>
                <c:pt idx="1">
                  <c:v>4</c:v>
                </c:pt>
                <c:pt idx="2">
                  <c:v>6</c:v>
                </c:pt>
                <c:pt idx="3">
                  <c:v>6.2</c:v>
                </c:pt>
              </c:numCache>
            </c:numRef>
          </c:xVal>
          <c:yVal>
            <c:numRef>
              <c:f>[1]Sheet1!$M$103:$P$103</c:f>
              <c:numCache>
                <c:formatCode>General</c:formatCode>
                <c:ptCount val="4"/>
                <c:pt idx="0">
                  <c:v>1</c:v>
                </c:pt>
                <c:pt idx="1">
                  <c:v>3.0006453853682413</c:v>
                </c:pt>
                <c:pt idx="2">
                  <c:v>3.7014876777338572</c:v>
                </c:pt>
                <c:pt idx="3">
                  <c:v>4</c:v>
                </c:pt>
              </c:numCache>
            </c:numRef>
          </c:yVal>
          <c:smooth val="0"/>
          <c:extLst>
            <c:ext xmlns:c16="http://schemas.microsoft.com/office/drawing/2014/chart" uri="{C3380CC4-5D6E-409C-BE32-E72D297353CC}">
              <c16:uniqueId val="{00000004-B100-8249-8CC8-460A3A27567C}"/>
            </c:ext>
          </c:extLst>
        </c:ser>
        <c:ser>
          <c:idx val="1"/>
          <c:order val="3"/>
          <c:tx>
            <c:strRef>
              <c:f>'C:\Users\bene23\Desktop\Stuff\Výsledky\Growth curves\[2-13-18 XRT EO771 orthotopic nudes Air.xlsx]Sheet1'!$B$89</c:f>
              <c:strCache>
                <c:ptCount val="1"/>
                <c:pt idx="0">
                  <c:v>PPV+XRT</c:v>
                </c:pt>
              </c:strCache>
            </c:strRef>
          </c:tx>
          <c:spPr>
            <a:ln w="19050" cap="rnd">
              <a:solidFill>
                <a:srgbClr val="FF0000"/>
              </a:solidFill>
              <a:round/>
            </a:ln>
            <a:effectLst/>
          </c:spPr>
          <c:marker>
            <c:symbol val="circle"/>
            <c:size val="5"/>
            <c:spPr>
              <a:solidFill>
                <a:srgbClr val="FF0000"/>
              </a:solidFill>
              <a:ln w="9525">
                <a:solidFill>
                  <a:srgbClr val="FF0000"/>
                </a:solidFill>
              </a:ln>
              <a:effectLst/>
            </c:spPr>
          </c:marker>
          <c:errBars>
            <c:errDir val="y"/>
            <c:errBarType val="both"/>
            <c:errValType val="cust"/>
            <c:noEndCap val="0"/>
            <c:plus>
              <c:numRef>
                <c:f>[1]Sheet1!$C$94:$G$94</c:f>
                <c:numCache>
                  <c:formatCode>General</c:formatCode>
                  <c:ptCount val="5"/>
                  <c:pt idx="1">
                    <c:v>9.8848788898012269E-2</c:v>
                  </c:pt>
                  <c:pt idx="2">
                    <c:v>0.14813692358894964</c:v>
                  </c:pt>
                  <c:pt idx="3">
                    <c:v>0.22740681355631417</c:v>
                  </c:pt>
                  <c:pt idx="4">
                    <c:v>0.33592351454956909</c:v>
                  </c:pt>
                </c:numCache>
              </c:numRef>
            </c:plus>
            <c:minus>
              <c:numRef>
                <c:f>[1]Sheet1!$D$100:$H$100</c:f>
                <c:numCache>
                  <c:formatCode>General</c:formatCode>
                  <c:ptCount val="5"/>
                </c:numCache>
              </c:numRef>
            </c:minus>
            <c:spPr>
              <a:ln w="12700">
                <a:solidFill>
                  <a:srgbClr val="000000"/>
                </a:solidFill>
                <a:prstDash val="solid"/>
              </a:ln>
            </c:spPr>
          </c:errBars>
          <c:xVal>
            <c:numRef>
              <c:f>[1]Sheet1!$C$86:$G$86</c:f>
              <c:numCache>
                <c:formatCode>General</c:formatCode>
                <c:ptCount val="5"/>
                <c:pt idx="0">
                  <c:v>0</c:v>
                </c:pt>
                <c:pt idx="1">
                  <c:v>4</c:v>
                </c:pt>
                <c:pt idx="2">
                  <c:v>6</c:v>
                </c:pt>
                <c:pt idx="3">
                  <c:v>8</c:v>
                </c:pt>
                <c:pt idx="4">
                  <c:v>10</c:v>
                </c:pt>
              </c:numCache>
            </c:numRef>
          </c:xVal>
          <c:yVal>
            <c:numRef>
              <c:f>[1]Sheet1!$C$89:$G$89</c:f>
              <c:numCache>
                <c:formatCode>General</c:formatCode>
                <c:ptCount val="5"/>
                <c:pt idx="0">
                  <c:v>1</c:v>
                </c:pt>
                <c:pt idx="1">
                  <c:v>1.5827581607767713</c:v>
                </c:pt>
                <c:pt idx="2">
                  <c:v>2.2863620912486318</c:v>
                </c:pt>
                <c:pt idx="3">
                  <c:v>3.4565531481534393</c:v>
                </c:pt>
                <c:pt idx="4">
                  <c:v>4.2901767835965794</c:v>
                </c:pt>
              </c:numCache>
            </c:numRef>
          </c:yVal>
          <c:smooth val="0"/>
          <c:extLst>
            <c:ext xmlns:c16="http://schemas.microsoft.com/office/drawing/2014/chart" uri="{C3380CC4-5D6E-409C-BE32-E72D297353CC}">
              <c16:uniqueId val="{00000005-B100-8249-8CC8-460A3A27567C}"/>
            </c:ext>
          </c:extLst>
        </c:ser>
        <c:dLbls>
          <c:showLegendKey val="0"/>
          <c:showVal val="0"/>
          <c:showCatName val="0"/>
          <c:showSerName val="0"/>
          <c:showPercent val="0"/>
          <c:showBubbleSize val="0"/>
        </c:dLbls>
        <c:axId val="314162208"/>
        <c:axId val="314162992"/>
      </c:scatterChart>
      <c:valAx>
        <c:axId val="314162208"/>
        <c:scaling>
          <c:orientation val="minMax"/>
        </c:scaling>
        <c:delete val="0"/>
        <c:axPos val="b"/>
        <c:title>
          <c:tx>
            <c:rich>
              <a:bodyPr rot="0" vert="horz"/>
              <a:lstStyle/>
              <a:p>
                <a:pPr>
                  <a:defRPr sz="1200"/>
                </a:pPr>
                <a:r>
                  <a:rPr lang="en-US" sz="1200"/>
                  <a:t>Days post treatment</a:t>
                </a:r>
              </a:p>
            </c:rich>
          </c:tx>
          <c:overlay val="0"/>
          <c:spPr>
            <a:noFill/>
            <a:ln>
              <a:noFill/>
            </a:ln>
            <a:effectLst/>
          </c:spPr>
        </c:title>
        <c:numFmt formatCode="General" sourceLinked="1"/>
        <c:majorTickMark val="out"/>
        <c:minorTickMark val="none"/>
        <c:tickLblPos val="nextTo"/>
        <c:spPr>
          <a:noFill/>
          <a:ln w="28575" cap="flat" cmpd="sng" algn="ctr">
            <a:solidFill>
              <a:schemeClr val="tx1"/>
            </a:solidFill>
            <a:round/>
          </a:ln>
          <a:effectLst/>
        </c:spPr>
        <c:txPr>
          <a:bodyPr rot="0" vert="horz"/>
          <a:lstStyle/>
          <a:p>
            <a:pPr>
              <a:defRPr/>
            </a:pPr>
            <a:endParaRPr lang="en-US"/>
          </a:p>
        </c:txPr>
        <c:crossAx val="314162992"/>
        <c:crosses val="autoZero"/>
        <c:crossBetween val="midCat"/>
        <c:majorUnit val="1"/>
      </c:valAx>
      <c:valAx>
        <c:axId val="314162992"/>
        <c:scaling>
          <c:orientation val="minMax"/>
          <c:min val="0"/>
        </c:scaling>
        <c:delete val="0"/>
        <c:axPos val="l"/>
        <c:title>
          <c:tx>
            <c:rich>
              <a:bodyPr rot="-5400000" vert="horz"/>
              <a:lstStyle/>
              <a:p>
                <a:pPr>
                  <a:defRPr sz="1200" baseline="0"/>
                </a:pPr>
                <a:r>
                  <a:rPr lang="en-US" sz="1200" baseline="0"/>
                  <a:t>Relative volume</a:t>
                </a:r>
              </a:p>
            </c:rich>
          </c:tx>
          <c:layout>
            <c:manualLayout>
              <c:xMode val="edge"/>
              <c:yMode val="edge"/>
              <c:x val="5.5734836424135526E-3"/>
              <c:y val="0.16937195350581177"/>
            </c:manualLayout>
          </c:layout>
          <c:overlay val="0"/>
          <c:spPr>
            <a:noFill/>
            <a:ln>
              <a:noFill/>
            </a:ln>
            <a:effectLst/>
          </c:spPr>
        </c:title>
        <c:numFmt formatCode="General" sourceLinked="1"/>
        <c:majorTickMark val="out"/>
        <c:minorTickMark val="none"/>
        <c:tickLblPos val="nextTo"/>
        <c:spPr>
          <a:noFill/>
          <a:ln w="28575" cap="flat" cmpd="sng" algn="ctr">
            <a:solidFill>
              <a:schemeClr val="tx1"/>
            </a:solidFill>
            <a:round/>
          </a:ln>
          <a:effectLst/>
        </c:spPr>
        <c:txPr>
          <a:bodyPr rot="-60000000" vert="horz"/>
          <a:lstStyle/>
          <a:p>
            <a:pPr>
              <a:defRPr/>
            </a:pPr>
            <a:endParaRPr lang="en-US"/>
          </a:p>
        </c:txPr>
        <c:crossAx val="314162208"/>
        <c:crosses val="autoZero"/>
        <c:crossBetween val="midCat"/>
        <c:majorUnit val="1"/>
      </c:valAx>
      <c:spPr>
        <a:noFill/>
        <a:ln w="25400">
          <a:noFill/>
        </a:ln>
      </c:spPr>
    </c:plotArea>
    <c:legend>
      <c:legendPos val="r"/>
      <c:layout>
        <c:manualLayout>
          <c:xMode val="edge"/>
          <c:yMode val="edge"/>
          <c:x val="0.58781894066520357"/>
          <c:y val="0.38512123484564431"/>
          <c:w val="0.39385951073055758"/>
          <c:h val="0.3561354830646169"/>
        </c:manualLayout>
      </c:layout>
      <c:overlay val="0"/>
      <c:spPr>
        <a:noFill/>
        <a:ln>
          <a:noFill/>
        </a:ln>
        <a:effectLst/>
      </c:spPr>
      <c:txPr>
        <a:bodyPr rot="0" vert="horz"/>
        <a:lstStyle/>
        <a:p>
          <a:pPr>
            <a:defRPr baseline="0"/>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800" baseline="0"/>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002932551319646"/>
          <c:y val="0.10470804845619056"/>
          <c:w val="0.73888563049853373"/>
          <c:h val="0.69044383117705144"/>
        </c:manualLayout>
      </c:layout>
      <c:scatterChart>
        <c:scatterStyle val="lineMarker"/>
        <c:varyColors val="0"/>
        <c:ser>
          <c:idx val="3"/>
          <c:order val="0"/>
          <c:tx>
            <c:strRef>
              <c:f>'C:\Users\bene23\Desktop\Stuff\Výsledky\Growth curves\[XRT.xlsx]Graph data'!$A$5</c:f>
              <c:strCache>
                <c:ptCount val="1"/>
                <c:pt idx="0">
                  <c:v>Control</c:v>
                </c:pt>
              </c:strCache>
            </c:strRef>
          </c:tx>
          <c:spPr>
            <a:ln w="19050" cap="rnd">
              <a:solidFill>
                <a:schemeClr val="dk1">
                  <a:tint val="98500"/>
                </a:schemeClr>
              </a:solidFill>
              <a:round/>
            </a:ln>
            <a:effectLst/>
          </c:spPr>
          <c:marker>
            <c:symbol val="circle"/>
            <c:size val="5"/>
            <c:spPr>
              <a:solidFill>
                <a:schemeClr val="dk1">
                  <a:tint val="98500"/>
                </a:schemeClr>
              </a:solidFill>
              <a:ln w="9525">
                <a:solidFill>
                  <a:schemeClr val="dk1">
                    <a:tint val="98500"/>
                  </a:schemeClr>
                </a:solidFill>
              </a:ln>
              <a:effectLst/>
            </c:spPr>
          </c:marker>
          <c:errBars>
            <c:errDir val="y"/>
            <c:errBarType val="both"/>
            <c:errValType val="cust"/>
            <c:noEndCap val="0"/>
            <c:plus>
              <c:numRef>
                <c:f>'[1]Graph data'!$C$45:$H$45</c:f>
                <c:numCache>
                  <c:formatCode>General</c:formatCode>
                  <c:ptCount val="6"/>
                  <c:pt idx="0">
                    <c:v>0</c:v>
                  </c:pt>
                  <c:pt idx="1">
                    <c:v>9.5962362462681E-2</c:v>
                  </c:pt>
                  <c:pt idx="2">
                    <c:v>0.40305199615083065</c:v>
                  </c:pt>
                  <c:pt idx="3">
                    <c:v>0.69542289879980579</c:v>
                  </c:pt>
                  <c:pt idx="4">
                    <c:v>0.61610702045691135</c:v>
                  </c:pt>
                  <c:pt idx="5">
                    <c:v>0.79725081712400581</c:v>
                  </c:pt>
                </c:numCache>
              </c:numRef>
            </c:plus>
            <c:minus>
              <c:numRef>
                <c:f>'[1]Graph data'!$C$45:$H$45</c:f>
                <c:numCache>
                  <c:formatCode>General</c:formatCode>
                  <c:ptCount val="6"/>
                  <c:pt idx="0">
                    <c:v>0</c:v>
                  </c:pt>
                  <c:pt idx="1">
                    <c:v>9.5962362462681E-2</c:v>
                  </c:pt>
                  <c:pt idx="2">
                    <c:v>0.40305199615083065</c:v>
                  </c:pt>
                  <c:pt idx="3">
                    <c:v>0.69542289879980579</c:v>
                  </c:pt>
                  <c:pt idx="4">
                    <c:v>0.61610702045691135</c:v>
                  </c:pt>
                  <c:pt idx="5">
                    <c:v>0.79725081712400581</c:v>
                  </c:pt>
                </c:numCache>
              </c:numRef>
            </c:minus>
            <c:spPr>
              <a:noFill/>
              <a:ln w="9525" cap="flat" cmpd="sng" algn="ctr">
                <a:solidFill>
                  <a:schemeClr val="tx1">
                    <a:lumMod val="65000"/>
                    <a:lumOff val="35000"/>
                  </a:schemeClr>
                </a:solidFill>
                <a:round/>
              </a:ln>
              <a:effectLst/>
            </c:spPr>
          </c:errBars>
          <c:xVal>
            <c:numRef>
              <c:f>'[1]Graph data'!$B$1:$G$1</c:f>
              <c:numCache>
                <c:formatCode>General</c:formatCode>
                <c:ptCount val="6"/>
                <c:pt idx="0">
                  <c:v>0</c:v>
                </c:pt>
                <c:pt idx="1">
                  <c:v>4</c:v>
                </c:pt>
                <c:pt idx="2">
                  <c:v>8</c:v>
                </c:pt>
                <c:pt idx="3">
                  <c:v>12</c:v>
                </c:pt>
                <c:pt idx="4">
                  <c:v>16</c:v>
                </c:pt>
                <c:pt idx="5">
                  <c:v>20</c:v>
                </c:pt>
              </c:numCache>
            </c:numRef>
          </c:xVal>
          <c:yVal>
            <c:numRef>
              <c:f>'[1]Graph data'!$B$5:$G$5</c:f>
              <c:numCache>
                <c:formatCode>General</c:formatCode>
                <c:ptCount val="6"/>
                <c:pt idx="0">
                  <c:v>1</c:v>
                </c:pt>
                <c:pt idx="1">
                  <c:v>1.6399655072898185</c:v>
                </c:pt>
                <c:pt idx="2">
                  <c:v>1.9355029343267927</c:v>
                </c:pt>
                <c:pt idx="3">
                  <c:v>2.3030690054332856</c:v>
                </c:pt>
                <c:pt idx="4">
                  <c:v>2.7805334140251752</c:v>
                </c:pt>
                <c:pt idx="5">
                  <c:v>3.4563332533049334</c:v>
                </c:pt>
              </c:numCache>
            </c:numRef>
          </c:yVal>
          <c:smooth val="0"/>
          <c:extLst>
            <c:ext xmlns:c16="http://schemas.microsoft.com/office/drawing/2014/chart" uri="{C3380CC4-5D6E-409C-BE32-E72D297353CC}">
              <c16:uniqueId val="{00000000-52D0-644E-B0E6-2C78FD71FD7C}"/>
            </c:ext>
          </c:extLst>
        </c:ser>
        <c:ser>
          <c:idx val="2"/>
          <c:order val="1"/>
          <c:tx>
            <c:strRef>
              <c:f>'C:\Users\bene23\Desktop\Stuff\Výsledky\Growth curves\[XRT.xlsx]Graph data'!$A$4</c:f>
              <c:strCache>
                <c:ptCount val="1"/>
                <c:pt idx="0">
                  <c:v>XRT</c:v>
                </c:pt>
              </c:strCache>
            </c:strRef>
          </c:tx>
          <c:spPr>
            <a:ln w="19050" cap="rnd">
              <a:solidFill>
                <a:srgbClr val="FFFF00"/>
              </a:solidFill>
              <a:round/>
            </a:ln>
            <a:effectLst/>
          </c:spPr>
          <c:marker>
            <c:symbol val="diamond"/>
            <c:size val="5"/>
            <c:spPr>
              <a:solidFill>
                <a:srgbClr val="FF66CC"/>
              </a:solidFill>
              <a:ln w="9525">
                <a:solidFill>
                  <a:srgbClr val="FFFF00"/>
                </a:solidFill>
              </a:ln>
              <a:effectLst/>
            </c:spPr>
          </c:marker>
          <c:errBars>
            <c:errDir val="y"/>
            <c:errBarType val="both"/>
            <c:errValType val="cust"/>
            <c:noEndCap val="0"/>
            <c:plus>
              <c:numRef>
                <c:f>'[1]Graph data'!$C$44:$L$44</c:f>
                <c:numCache>
                  <c:formatCode>General</c:formatCode>
                  <c:ptCount val="10"/>
                  <c:pt idx="0">
                    <c:v>0</c:v>
                  </c:pt>
                  <c:pt idx="1">
                    <c:v>4.0131432117457809E-2</c:v>
                  </c:pt>
                  <c:pt idx="2">
                    <c:v>0.15178925800008725</c:v>
                  </c:pt>
                  <c:pt idx="3">
                    <c:v>0.10021197482116251</c:v>
                  </c:pt>
                  <c:pt idx="4">
                    <c:v>5.9964119485692038E-2</c:v>
                  </c:pt>
                  <c:pt idx="5">
                    <c:v>3.7742597017068398E-2</c:v>
                  </c:pt>
                  <c:pt idx="6">
                    <c:v>0.14958156269815098</c:v>
                  </c:pt>
                  <c:pt idx="7">
                    <c:v>0.14941204572726896</c:v>
                  </c:pt>
                  <c:pt idx="8">
                    <c:v>0.45971392662132299</c:v>
                  </c:pt>
                  <c:pt idx="9">
                    <c:v>0.43055567729409061</c:v>
                  </c:pt>
                </c:numCache>
              </c:numRef>
            </c:plus>
            <c:minus>
              <c:numRef>
                <c:f>'[1]Graph data'!$C$44:$L$44</c:f>
                <c:numCache>
                  <c:formatCode>General</c:formatCode>
                  <c:ptCount val="10"/>
                  <c:pt idx="0">
                    <c:v>0</c:v>
                  </c:pt>
                  <c:pt idx="1">
                    <c:v>4.0131432117457809E-2</c:v>
                  </c:pt>
                  <c:pt idx="2">
                    <c:v>0.15178925800008725</c:v>
                  </c:pt>
                  <c:pt idx="3">
                    <c:v>0.10021197482116251</c:v>
                  </c:pt>
                  <c:pt idx="4">
                    <c:v>5.9964119485692038E-2</c:v>
                  </c:pt>
                  <c:pt idx="5">
                    <c:v>3.7742597017068398E-2</c:v>
                  </c:pt>
                  <c:pt idx="6">
                    <c:v>0.14958156269815098</c:v>
                  </c:pt>
                  <c:pt idx="7">
                    <c:v>0.14941204572726896</c:v>
                  </c:pt>
                  <c:pt idx="8">
                    <c:v>0.45971392662132299</c:v>
                  </c:pt>
                  <c:pt idx="9">
                    <c:v>0.43055567729409061</c:v>
                  </c:pt>
                </c:numCache>
              </c:numRef>
            </c:minus>
            <c:spPr>
              <a:noFill/>
              <a:ln w="9525" cap="flat" cmpd="sng" algn="ctr">
                <a:solidFill>
                  <a:schemeClr val="tx1">
                    <a:lumMod val="65000"/>
                    <a:lumOff val="35000"/>
                  </a:schemeClr>
                </a:solidFill>
                <a:round/>
              </a:ln>
              <a:effectLst/>
            </c:spPr>
          </c:errBars>
          <c:xVal>
            <c:numRef>
              <c:f>'[1]Graph data'!$B$1:$K$1</c:f>
              <c:numCache>
                <c:formatCode>General</c:formatCode>
                <c:ptCount val="10"/>
                <c:pt idx="0">
                  <c:v>0</c:v>
                </c:pt>
                <c:pt idx="1">
                  <c:v>4</c:v>
                </c:pt>
                <c:pt idx="2">
                  <c:v>8</c:v>
                </c:pt>
                <c:pt idx="3">
                  <c:v>12</c:v>
                </c:pt>
                <c:pt idx="4">
                  <c:v>16</c:v>
                </c:pt>
                <c:pt idx="5">
                  <c:v>20</c:v>
                </c:pt>
                <c:pt idx="6">
                  <c:v>24</c:v>
                </c:pt>
                <c:pt idx="7">
                  <c:v>28</c:v>
                </c:pt>
                <c:pt idx="8">
                  <c:v>32</c:v>
                </c:pt>
                <c:pt idx="9">
                  <c:v>36</c:v>
                </c:pt>
              </c:numCache>
            </c:numRef>
          </c:xVal>
          <c:yVal>
            <c:numRef>
              <c:f>'[1]Graph data'!$B$4:$K$4</c:f>
              <c:numCache>
                <c:formatCode>General</c:formatCode>
                <c:ptCount val="10"/>
                <c:pt idx="0">
                  <c:v>1</c:v>
                </c:pt>
                <c:pt idx="1">
                  <c:v>1.1891146742347256</c:v>
                </c:pt>
                <c:pt idx="2">
                  <c:v>1.3082396861449825</c:v>
                </c:pt>
                <c:pt idx="3">
                  <c:v>1.4479241013108612</c:v>
                </c:pt>
                <c:pt idx="4">
                  <c:v>1.4956309430379742</c:v>
                </c:pt>
                <c:pt idx="5">
                  <c:v>1.6991812347575386</c:v>
                </c:pt>
                <c:pt idx="6">
                  <c:v>1.7880199515820092</c:v>
                </c:pt>
                <c:pt idx="7">
                  <c:v>2.4127724884045487</c:v>
                </c:pt>
                <c:pt idx="8">
                  <c:v>2.79027416312457</c:v>
                </c:pt>
                <c:pt idx="9">
                  <c:v>3.0024582874527401</c:v>
                </c:pt>
              </c:numCache>
            </c:numRef>
          </c:yVal>
          <c:smooth val="0"/>
          <c:extLst>
            <c:ext xmlns:c16="http://schemas.microsoft.com/office/drawing/2014/chart" uri="{C3380CC4-5D6E-409C-BE32-E72D297353CC}">
              <c16:uniqueId val="{00000001-52D0-644E-B0E6-2C78FD71FD7C}"/>
            </c:ext>
          </c:extLst>
        </c:ser>
        <c:ser>
          <c:idx val="1"/>
          <c:order val="2"/>
          <c:tx>
            <c:strRef>
              <c:f>'C:\Users\bene23\Desktop\Stuff\Výsledky\Growth curves\[XRT.xlsx]Graph data'!$A$3</c:f>
              <c:strCache>
                <c:ptCount val="1"/>
                <c:pt idx="0">
                  <c:v>XRT + PPV</c:v>
                </c:pt>
              </c:strCache>
            </c:strRef>
          </c:tx>
          <c:spPr>
            <a:ln w="19050" cap="rnd">
              <a:solidFill>
                <a:srgbClr val="3366FF"/>
              </a:solidFill>
              <a:round/>
            </a:ln>
            <a:effectLst/>
          </c:spPr>
          <c:marker>
            <c:symbol val="circle"/>
            <c:size val="5"/>
            <c:spPr>
              <a:solidFill>
                <a:srgbClr val="3366FF"/>
              </a:solidFill>
              <a:ln w="9525">
                <a:solidFill>
                  <a:srgbClr val="3366FF"/>
                </a:solidFill>
              </a:ln>
              <a:effectLst/>
            </c:spPr>
          </c:marker>
          <c:errBars>
            <c:errDir val="y"/>
            <c:errBarType val="both"/>
            <c:errValType val="cust"/>
            <c:noEndCap val="0"/>
            <c:plus>
              <c:numRef>
                <c:f>'[1]Graph data'!$C$43:$J$43</c:f>
                <c:numCache>
                  <c:formatCode>General</c:formatCode>
                  <c:ptCount val="8"/>
                  <c:pt idx="0">
                    <c:v>0</c:v>
                  </c:pt>
                  <c:pt idx="1">
                    <c:v>3.3615125657133371E-2</c:v>
                  </c:pt>
                  <c:pt idx="2">
                    <c:v>0.10639922753838947</c:v>
                  </c:pt>
                  <c:pt idx="3">
                    <c:v>0.1125138883959664</c:v>
                  </c:pt>
                  <c:pt idx="4">
                    <c:v>0.12511758193979783</c:v>
                  </c:pt>
                  <c:pt idx="5">
                    <c:v>0.1667989090197266</c:v>
                  </c:pt>
                  <c:pt idx="6">
                    <c:v>0.17647390778678568</c:v>
                  </c:pt>
                  <c:pt idx="7">
                    <c:v>0.27798815665528148</c:v>
                  </c:pt>
                </c:numCache>
              </c:numRef>
            </c:plus>
            <c:minus>
              <c:numRef>
                <c:f>'[1]Graph data'!$C$43:$J$43</c:f>
                <c:numCache>
                  <c:formatCode>General</c:formatCode>
                  <c:ptCount val="8"/>
                  <c:pt idx="0">
                    <c:v>0</c:v>
                  </c:pt>
                  <c:pt idx="1">
                    <c:v>3.3615125657133371E-2</c:v>
                  </c:pt>
                  <c:pt idx="2">
                    <c:v>0.10639922753838947</c:v>
                  </c:pt>
                  <c:pt idx="3">
                    <c:v>0.1125138883959664</c:v>
                  </c:pt>
                  <c:pt idx="4">
                    <c:v>0.12511758193979783</c:v>
                  </c:pt>
                  <c:pt idx="5">
                    <c:v>0.1667989090197266</c:v>
                  </c:pt>
                  <c:pt idx="6">
                    <c:v>0.17647390778678568</c:v>
                  </c:pt>
                  <c:pt idx="7">
                    <c:v>0.27798815665528148</c:v>
                  </c:pt>
                </c:numCache>
              </c:numRef>
            </c:minus>
            <c:spPr>
              <a:noFill/>
              <a:ln w="9525" cap="flat" cmpd="sng" algn="ctr">
                <a:solidFill>
                  <a:schemeClr val="tx1">
                    <a:lumMod val="65000"/>
                    <a:lumOff val="35000"/>
                  </a:schemeClr>
                </a:solidFill>
                <a:round/>
              </a:ln>
              <a:effectLst/>
            </c:spPr>
          </c:errBars>
          <c:xVal>
            <c:numRef>
              <c:f>'[1]Graph data'!$B$1:$I$1</c:f>
              <c:numCache>
                <c:formatCode>General</c:formatCode>
                <c:ptCount val="8"/>
                <c:pt idx="0">
                  <c:v>0</c:v>
                </c:pt>
                <c:pt idx="1">
                  <c:v>4</c:v>
                </c:pt>
                <c:pt idx="2">
                  <c:v>8</c:v>
                </c:pt>
                <c:pt idx="3">
                  <c:v>12</c:v>
                </c:pt>
                <c:pt idx="4">
                  <c:v>16</c:v>
                </c:pt>
                <c:pt idx="5">
                  <c:v>20</c:v>
                </c:pt>
                <c:pt idx="6">
                  <c:v>24</c:v>
                </c:pt>
                <c:pt idx="7">
                  <c:v>28</c:v>
                </c:pt>
              </c:numCache>
            </c:numRef>
          </c:xVal>
          <c:yVal>
            <c:numRef>
              <c:f>'[1]Graph data'!$B$3:$K$3</c:f>
              <c:numCache>
                <c:formatCode>General</c:formatCode>
                <c:ptCount val="10"/>
                <c:pt idx="0">
                  <c:v>1</c:v>
                </c:pt>
                <c:pt idx="1">
                  <c:v>1.1128646125116712</c:v>
                </c:pt>
                <c:pt idx="2">
                  <c:v>1.2538607200273595</c:v>
                </c:pt>
                <c:pt idx="3">
                  <c:v>1.4555888215185824</c:v>
                </c:pt>
                <c:pt idx="4">
                  <c:v>1.5052238175052812</c:v>
                </c:pt>
                <c:pt idx="5">
                  <c:v>1.6932382823764427</c:v>
                </c:pt>
                <c:pt idx="6">
                  <c:v>1.9443103812703029</c:v>
                </c:pt>
                <c:pt idx="7">
                  <c:v>2.1922690524622546</c:v>
                </c:pt>
                <c:pt idx="8">
                  <c:v>1.8806372549019608</c:v>
                </c:pt>
                <c:pt idx="9">
                  <c:v>2.0956581243608556</c:v>
                </c:pt>
              </c:numCache>
            </c:numRef>
          </c:yVal>
          <c:smooth val="0"/>
          <c:extLst>
            <c:ext xmlns:c16="http://schemas.microsoft.com/office/drawing/2014/chart" uri="{C3380CC4-5D6E-409C-BE32-E72D297353CC}">
              <c16:uniqueId val="{00000002-52D0-644E-B0E6-2C78FD71FD7C}"/>
            </c:ext>
          </c:extLst>
        </c:ser>
        <c:ser>
          <c:idx val="0"/>
          <c:order val="3"/>
          <c:tx>
            <c:strRef>
              <c:f>'C:\Users\bene23\Desktop\Stuff\Výsledky\Growth curves\[XRT.xlsx]Graph data'!$A$2</c:f>
              <c:strCache>
                <c:ptCount val="1"/>
                <c:pt idx="0">
                  <c:v>PPV + XRT</c:v>
                </c:pt>
              </c:strCache>
            </c:strRef>
          </c:tx>
          <c:spPr>
            <a:ln w="19050" cap="rnd">
              <a:solidFill>
                <a:srgbClr val="FF0000"/>
              </a:solidFill>
              <a:round/>
            </a:ln>
            <a:effectLst/>
          </c:spPr>
          <c:marker>
            <c:symbol val="circle"/>
            <c:size val="5"/>
            <c:spPr>
              <a:solidFill>
                <a:srgbClr val="FF0000"/>
              </a:solidFill>
              <a:ln w="9525">
                <a:solidFill>
                  <a:srgbClr val="FF0000"/>
                </a:solidFill>
              </a:ln>
              <a:effectLst/>
            </c:spPr>
          </c:marker>
          <c:errBars>
            <c:errDir val="y"/>
            <c:errBarType val="both"/>
            <c:errValType val="cust"/>
            <c:noEndCap val="0"/>
            <c:plus>
              <c:numRef>
                <c:f>'[1]Graph data'!$C$42:$Q$42</c:f>
                <c:numCache>
                  <c:formatCode>General</c:formatCode>
                  <c:ptCount val="15"/>
                  <c:pt idx="0">
                    <c:v>0</c:v>
                  </c:pt>
                  <c:pt idx="1">
                    <c:v>2.1874450857122009E-2</c:v>
                  </c:pt>
                  <c:pt idx="2">
                    <c:v>6.3436607772246273E-2</c:v>
                  </c:pt>
                  <c:pt idx="3">
                    <c:v>0.16262892463212666</c:v>
                  </c:pt>
                  <c:pt idx="4">
                    <c:v>0.16189808920528534</c:v>
                  </c:pt>
                  <c:pt idx="5">
                    <c:v>0.20755873102364572</c:v>
                  </c:pt>
                  <c:pt idx="6">
                    <c:v>0.22659487250935206</c:v>
                  </c:pt>
                  <c:pt idx="7">
                    <c:v>0.34714123297789073</c:v>
                  </c:pt>
                  <c:pt idx="8">
                    <c:v>0.45503565368663457</c:v>
                  </c:pt>
                  <c:pt idx="9">
                    <c:v>0.32080144824306722</c:v>
                  </c:pt>
                  <c:pt idx="10">
                    <c:v>0.37190868531682164</c:v>
                  </c:pt>
                  <c:pt idx="11">
                    <c:v>0.30089662981599047</c:v>
                  </c:pt>
                  <c:pt idx="12">
                    <c:v>0.37679556365563149</c:v>
                  </c:pt>
                  <c:pt idx="13">
                    <c:v>0.34685126413311951</c:v>
                  </c:pt>
                  <c:pt idx="14">
                    <c:v>0.52297424183585317</c:v>
                  </c:pt>
                </c:numCache>
              </c:numRef>
            </c:plus>
            <c:minus>
              <c:numRef>
                <c:f>'[1]Graph data'!$C$42:$Q$42</c:f>
                <c:numCache>
                  <c:formatCode>General</c:formatCode>
                  <c:ptCount val="15"/>
                  <c:pt idx="0">
                    <c:v>0</c:v>
                  </c:pt>
                  <c:pt idx="1">
                    <c:v>2.1874450857122009E-2</c:v>
                  </c:pt>
                  <c:pt idx="2">
                    <c:v>6.3436607772246273E-2</c:v>
                  </c:pt>
                  <c:pt idx="3">
                    <c:v>0.16262892463212666</c:v>
                  </c:pt>
                  <c:pt idx="4">
                    <c:v>0.16189808920528534</c:v>
                  </c:pt>
                  <c:pt idx="5">
                    <c:v>0.20755873102364572</c:v>
                  </c:pt>
                  <c:pt idx="6">
                    <c:v>0.22659487250935206</c:v>
                  </c:pt>
                  <c:pt idx="7">
                    <c:v>0.34714123297789073</c:v>
                  </c:pt>
                  <c:pt idx="8">
                    <c:v>0.45503565368663457</c:v>
                  </c:pt>
                  <c:pt idx="9">
                    <c:v>0.32080144824306722</c:v>
                  </c:pt>
                  <c:pt idx="10">
                    <c:v>0.37190868531682164</c:v>
                  </c:pt>
                  <c:pt idx="11">
                    <c:v>0.30089662981599047</c:v>
                  </c:pt>
                  <c:pt idx="12">
                    <c:v>0.37679556365563149</c:v>
                  </c:pt>
                  <c:pt idx="13">
                    <c:v>0.34685126413311951</c:v>
                  </c:pt>
                  <c:pt idx="14">
                    <c:v>0.52297424183585317</c:v>
                  </c:pt>
                </c:numCache>
              </c:numRef>
            </c:minus>
            <c:spPr>
              <a:noFill/>
              <a:ln w="9525" cap="flat" cmpd="sng" algn="ctr">
                <a:solidFill>
                  <a:schemeClr val="tx1">
                    <a:lumMod val="65000"/>
                    <a:lumOff val="35000"/>
                  </a:schemeClr>
                </a:solidFill>
                <a:round/>
              </a:ln>
              <a:effectLst/>
            </c:spPr>
          </c:errBars>
          <c:xVal>
            <c:numRef>
              <c:f>'[1]Graph data'!$B$1:$P$1</c:f>
              <c:numCache>
                <c:formatCode>General</c:formatCode>
                <c:ptCount val="15"/>
                <c:pt idx="0">
                  <c:v>0</c:v>
                </c:pt>
                <c:pt idx="1">
                  <c:v>4</c:v>
                </c:pt>
                <c:pt idx="2">
                  <c:v>8</c:v>
                </c:pt>
                <c:pt idx="3">
                  <c:v>12</c:v>
                </c:pt>
                <c:pt idx="4">
                  <c:v>16</c:v>
                </c:pt>
                <c:pt idx="5">
                  <c:v>20</c:v>
                </c:pt>
                <c:pt idx="6">
                  <c:v>24</c:v>
                </c:pt>
                <c:pt idx="7">
                  <c:v>28</c:v>
                </c:pt>
                <c:pt idx="8">
                  <c:v>32</c:v>
                </c:pt>
                <c:pt idx="9">
                  <c:v>36</c:v>
                </c:pt>
                <c:pt idx="10">
                  <c:v>40</c:v>
                </c:pt>
                <c:pt idx="11">
                  <c:v>44</c:v>
                </c:pt>
                <c:pt idx="12">
                  <c:v>48</c:v>
                </c:pt>
                <c:pt idx="13">
                  <c:v>52</c:v>
                </c:pt>
                <c:pt idx="14">
                  <c:v>56</c:v>
                </c:pt>
              </c:numCache>
            </c:numRef>
          </c:xVal>
          <c:yVal>
            <c:numRef>
              <c:f>'[1]Graph data'!$B$2:$P$2</c:f>
              <c:numCache>
                <c:formatCode>General</c:formatCode>
                <c:ptCount val="15"/>
                <c:pt idx="0">
                  <c:v>1</c:v>
                </c:pt>
                <c:pt idx="1">
                  <c:v>0.76410794880538613</c:v>
                </c:pt>
                <c:pt idx="2">
                  <c:v>0.80220716252929436</c:v>
                </c:pt>
                <c:pt idx="3">
                  <c:v>0.87321686939923482</c:v>
                </c:pt>
                <c:pt idx="4">
                  <c:v>0.93018729951581103</c:v>
                </c:pt>
                <c:pt idx="5">
                  <c:v>1.0488645946490323</c:v>
                </c:pt>
                <c:pt idx="6">
                  <c:v>1.1239980536250096</c:v>
                </c:pt>
                <c:pt idx="7">
                  <c:v>1.3574003431595669</c:v>
                </c:pt>
                <c:pt idx="8">
                  <c:v>1.4937042912547611</c:v>
                </c:pt>
                <c:pt idx="9">
                  <c:v>1.7100787120087506</c:v>
                </c:pt>
                <c:pt idx="10">
                  <c:v>2.018611789072517</c:v>
                </c:pt>
                <c:pt idx="11">
                  <c:v>2.2242363618182819</c:v>
                </c:pt>
                <c:pt idx="12">
                  <c:v>2.2558581091270526</c:v>
                </c:pt>
                <c:pt idx="13">
                  <c:v>2.6054947207604027</c:v>
                </c:pt>
                <c:pt idx="14">
                  <c:v>3.1119205130846144</c:v>
                </c:pt>
              </c:numCache>
            </c:numRef>
          </c:yVal>
          <c:smooth val="0"/>
          <c:extLst>
            <c:ext xmlns:c16="http://schemas.microsoft.com/office/drawing/2014/chart" uri="{C3380CC4-5D6E-409C-BE32-E72D297353CC}">
              <c16:uniqueId val="{00000003-52D0-644E-B0E6-2C78FD71FD7C}"/>
            </c:ext>
          </c:extLst>
        </c:ser>
        <c:dLbls>
          <c:showLegendKey val="0"/>
          <c:showVal val="0"/>
          <c:showCatName val="0"/>
          <c:showSerName val="0"/>
          <c:showPercent val="0"/>
          <c:showBubbleSize val="0"/>
        </c:dLbls>
        <c:axId val="313708440"/>
        <c:axId val="313710008"/>
      </c:scatterChart>
      <c:valAx>
        <c:axId val="313708440"/>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pPr>
                <a:r>
                  <a:rPr lang="en-US" sz="1200"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Days post treatment</a:t>
                </a:r>
              </a:p>
            </c:rich>
          </c:tx>
          <c:layout>
            <c:manualLayout>
              <c:xMode val="edge"/>
              <c:yMode val="edge"/>
              <c:x val="0.25674463712563789"/>
              <c:y val="0.8886733539343578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pPr>
              <a:endParaRPr lang="en-US"/>
            </a:p>
          </c:txPr>
        </c:title>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pPr>
            <a:endParaRPr lang="en-US"/>
          </a:p>
        </c:txPr>
        <c:crossAx val="313710008"/>
        <c:crosses val="autoZero"/>
        <c:crossBetween val="midCat"/>
        <c:majorUnit val="8"/>
      </c:valAx>
      <c:valAx>
        <c:axId val="313710008"/>
        <c:scaling>
          <c:orientation val="minMax"/>
          <c:max val="4.5"/>
          <c:min val="0"/>
        </c:scaling>
        <c:delete val="0"/>
        <c:axPos val="l"/>
        <c:title>
          <c:tx>
            <c:rich>
              <a:bodyPr rot="-5400000" spcFirstLastPara="1" vertOverflow="ellipsis" vert="horz" wrap="square" anchor="ctr" anchorCtr="1"/>
              <a:lstStyle/>
              <a:p>
                <a:pPr>
                  <a:defRPr sz="1200" b="1" i="0" u="none" strike="noStrike" kern="1200"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pPr>
                <a:r>
                  <a:rPr lang="en-US" sz="1200" b="1"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Relative volume </a:t>
                </a:r>
              </a:p>
            </c:rich>
          </c:tx>
          <c:layout>
            <c:manualLayout>
              <c:xMode val="edge"/>
              <c:yMode val="edge"/>
              <c:x val="6.9642321102823975E-4"/>
              <c:y val="0.22124716851131102"/>
            </c:manualLayout>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pPr>
              <a:endParaRPr lang="en-US"/>
            </a:p>
          </c:txPr>
        </c:title>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pPr>
            <a:endParaRPr lang="en-US"/>
          </a:p>
        </c:txPr>
        <c:crossAx val="313708440"/>
        <c:crosses val="autoZero"/>
        <c:crossBetween val="midCat"/>
        <c:majorUnit val="1"/>
      </c:valAx>
      <c:spPr>
        <a:noFill/>
        <a:ln>
          <a:noFill/>
        </a:ln>
        <a:effectLst/>
      </c:spPr>
    </c:plotArea>
    <c:legend>
      <c:legendPos val="r"/>
      <c:legendEntry>
        <c:idx val="0"/>
        <c:txPr>
          <a:bodyPr rot="0" spcFirstLastPara="1" vertOverflow="ellipsis" vert="horz" wrap="square" anchor="ctr" anchorCtr="1"/>
          <a:lstStyle/>
          <a:p>
            <a:pPr>
              <a:defRPr sz="800" b="0" i="0" u="none" strike="noStrike" kern="1200"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pPr>
            <a:endParaRPr lang="en-US"/>
          </a:p>
        </c:txPr>
      </c:legendEntry>
      <c:legendEntry>
        <c:idx val="1"/>
        <c:txPr>
          <a:bodyPr rot="0" spcFirstLastPara="1" vertOverflow="ellipsis" vert="horz" wrap="square" anchor="ctr" anchorCtr="1"/>
          <a:lstStyle/>
          <a:p>
            <a:pPr>
              <a:defRPr sz="800" b="0" i="0" u="none" strike="noStrike" kern="1200"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pPr>
            <a:endParaRPr lang="en-US"/>
          </a:p>
        </c:txPr>
      </c:legendEntry>
      <c:legendEntry>
        <c:idx val="2"/>
        <c:txPr>
          <a:bodyPr rot="0" spcFirstLastPara="1" vertOverflow="ellipsis" vert="horz" wrap="square" anchor="ctr" anchorCtr="1"/>
          <a:lstStyle/>
          <a:p>
            <a:pPr>
              <a:defRPr sz="800" b="0" i="0" u="none" strike="noStrike" kern="1200"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pPr>
            <a:endParaRPr lang="en-US"/>
          </a:p>
        </c:txPr>
      </c:legendEntry>
      <c:legendEntry>
        <c:idx val="3"/>
        <c:txPr>
          <a:bodyPr rot="0" spcFirstLastPara="1" vertOverflow="ellipsis" vert="horz" wrap="square" anchor="ctr" anchorCtr="1"/>
          <a:lstStyle/>
          <a:p>
            <a:pPr>
              <a:defRPr sz="800" b="0" i="0" u="none" strike="noStrike" kern="1200" baseline="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defRPr>
            </a:pPr>
            <a:endParaRPr lang="en-US"/>
          </a:p>
        </c:txPr>
      </c:legendEntry>
      <c:layout>
        <c:manualLayout>
          <c:xMode val="edge"/>
          <c:yMode val="edge"/>
          <c:x val="0.50030912015571671"/>
          <c:y val="1.205157092477877E-2"/>
          <c:w val="0.47207102777841919"/>
          <c:h val="0.26466509508962827"/>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0.6854</cdr:x>
      <cdr:y>0.46925</cdr:y>
    </cdr:from>
    <cdr:to>
      <cdr:x>0.9477</cdr:x>
      <cdr:y>0.80258</cdr:y>
    </cdr:to>
    <cdr:sp macro="" textlink="">
      <cdr:nvSpPr>
        <cdr:cNvPr id="2" name="TextBox 1"/>
        <cdr:cNvSpPr txBox="1"/>
      </cdr:nvSpPr>
      <cdr:spPr>
        <a:xfrm xmlns:a="http://schemas.openxmlformats.org/drawingml/2006/main">
          <a:off x="2389415" y="1287236"/>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0.78903</cdr:x>
      <cdr:y>0.22049</cdr:y>
    </cdr:from>
    <cdr:to>
      <cdr:x>0.8269</cdr:x>
      <cdr:y>0.26182</cdr:y>
    </cdr:to>
    <cdr:sp macro="" textlink="">
      <cdr:nvSpPr>
        <cdr:cNvPr id="4" name="Arrow: Right 3"/>
        <cdr:cNvSpPr/>
      </cdr:nvSpPr>
      <cdr:spPr>
        <a:xfrm xmlns:a="http://schemas.openxmlformats.org/drawingml/2006/main">
          <a:off x="1618342" y="414442"/>
          <a:ext cx="77671" cy="77671"/>
        </a:xfrm>
        <a:prstGeom xmlns:a="http://schemas.openxmlformats.org/drawingml/2006/main" prst="rightArrow">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0.7897</cdr:x>
      <cdr:y>0.14985</cdr:y>
    </cdr:from>
    <cdr:to>
      <cdr:x>0.82757</cdr:x>
      <cdr:y>0.19117</cdr:y>
    </cdr:to>
    <cdr:sp macro="" textlink="">
      <cdr:nvSpPr>
        <cdr:cNvPr id="5" name="Arrow: Right 4"/>
        <cdr:cNvSpPr/>
      </cdr:nvSpPr>
      <cdr:spPr>
        <a:xfrm xmlns:a="http://schemas.openxmlformats.org/drawingml/2006/main">
          <a:off x="1619715" y="281656"/>
          <a:ext cx="77671" cy="77671"/>
        </a:xfrm>
        <a:prstGeom xmlns:a="http://schemas.openxmlformats.org/drawingml/2006/main" prst="rightArrow">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0E9012-6291-C44C-A55E-62E21D99A15E}" type="datetimeFigureOut">
              <a:rPr lang="en-US" smtClean="0"/>
              <a:t>1/6/23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F9C2C8-2B6A-5148-A53D-F7F1B8D9E4D6}" type="slidenum">
              <a:rPr lang="en-US" smtClean="0"/>
              <a:t>‹#›</a:t>
            </a:fld>
            <a:endParaRPr lang="en-US"/>
          </a:p>
        </p:txBody>
      </p:sp>
    </p:spTree>
    <p:extLst>
      <p:ext uri="{BB962C8B-B14F-4D97-AF65-F5344CB8AC3E}">
        <p14:creationId xmlns:p14="http://schemas.microsoft.com/office/powerpoint/2010/main" val="22596165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ncbi.nlm.nih.gov/pmc/articles/PMC7066940/#b104"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ncbi.nlm.nih.gov/pmc/articles/PMC7066940/#b95"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The photons and carbon ions are considered to be </a:t>
            </a:r>
            <a:r>
              <a:rPr lang="en-GB" sz="1200" b="0" i="0" u="none" strike="noStrike" kern="1200" dirty="0" err="1">
                <a:solidFill>
                  <a:schemeClr val="tx1"/>
                </a:solidFill>
                <a:effectLst/>
                <a:latin typeface="+mn-lt"/>
                <a:ea typeface="+mn-ea"/>
                <a:cs typeface="+mn-cs"/>
              </a:rPr>
              <a:t>isoeffective</a:t>
            </a:r>
            <a:r>
              <a:rPr lang="en-GB" sz="1200" b="0" i="0" u="none" strike="noStrike" kern="1200" dirty="0">
                <a:solidFill>
                  <a:schemeClr val="tx1"/>
                </a:solidFill>
                <a:effectLst/>
                <a:latin typeface="+mn-lt"/>
                <a:ea typeface="+mn-ea"/>
                <a:cs typeface="+mn-cs"/>
              </a:rPr>
              <a:t> when the survival fractions are identical. The ratio of </a:t>
            </a:r>
            <a:r>
              <a:rPr lang="en-GB" sz="1200" b="0" i="0" u="none" strike="noStrike" kern="1200" dirty="0" err="1">
                <a:solidFill>
                  <a:schemeClr val="tx1"/>
                </a:solidFill>
                <a:effectLst/>
                <a:latin typeface="+mn-lt"/>
                <a:ea typeface="+mn-ea"/>
                <a:cs typeface="+mn-cs"/>
              </a:rPr>
              <a:t>isoeffective</a:t>
            </a:r>
            <a:r>
              <a:rPr lang="en-GB" sz="1200" b="0" i="0" u="none" strike="noStrike" kern="1200" dirty="0">
                <a:solidFill>
                  <a:schemeClr val="tx1"/>
                </a:solidFill>
                <a:effectLst/>
                <a:latin typeface="+mn-lt"/>
                <a:ea typeface="+mn-ea"/>
                <a:cs typeface="+mn-cs"/>
              </a:rPr>
              <a:t> photon and ion dose is determined to be RBE. For instance, fixing the survival fraction to 10%, carbon ion RBE is 2.82 whereas fixing to 1%, respective RBE is 2.25. RBE, relative biological effectiveness; LQ, Linear Quadratic.</a:t>
            </a:r>
            <a:endParaRPr lang="en-US" dirty="0"/>
          </a:p>
        </p:txBody>
      </p:sp>
      <p:sp>
        <p:nvSpPr>
          <p:cNvPr id="4" name="Slide Number Placeholder 3"/>
          <p:cNvSpPr>
            <a:spLocks noGrp="1"/>
          </p:cNvSpPr>
          <p:nvPr>
            <p:ph type="sldNum" sz="quarter" idx="5"/>
          </p:nvPr>
        </p:nvSpPr>
        <p:spPr/>
        <p:txBody>
          <a:bodyPr/>
          <a:lstStyle/>
          <a:p>
            <a:fld id="{26F9C2C8-2B6A-5148-A53D-F7F1B8D9E4D6}" type="slidenum">
              <a:rPr lang="en-US" smtClean="0"/>
              <a:t>8</a:t>
            </a:fld>
            <a:endParaRPr lang="en-US"/>
          </a:p>
        </p:txBody>
      </p:sp>
    </p:spTree>
    <p:extLst>
      <p:ext uri="{BB962C8B-B14F-4D97-AF65-F5344CB8AC3E}">
        <p14:creationId xmlns:p14="http://schemas.microsoft.com/office/powerpoint/2010/main" val="2307731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n-US"/>
          </a:p>
        </p:txBody>
      </p:sp>
      <p:sp>
        <p:nvSpPr>
          <p:cNvPr id="4098" name="Text Box 2"/>
          <p:cNvSpPr txBox="1">
            <a:spLocks noGrp="1" noChangeArrowheads="1"/>
          </p:cNvSpPr>
          <p:nvPr>
            <p:ph type="body"/>
          </p:nvPr>
        </p:nvSpPr>
        <p:spPr bwMode="auto">
          <a:xfrm>
            <a:off x="1046350" y="4352637"/>
            <a:ext cx="4770904" cy="3478068"/>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Survival curves for V79 cells irradiated with carbon ions in oxic (red curves) and hypoxic conditions (blue curves) for two different LETs predicted by the RCR parameterized model described by Equations 2–7.</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Nrf2/Keap1 signaling pathway. Under basal conditions, Nrf2 binds to Keap1 by its two motifs (ETGE and DLG) and activates Cul3‐mediated ubiquitination followed by proteasomal degradation. Under stress conditions, due to the modification of Keap1 cysteine residues, Nrf2 dissociates from Keap1 and </a:t>
            </a:r>
            <a:r>
              <a:rPr lang="en-US" sz="1200" b="0" i="0" u="none" strike="noStrike" kern="1200" dirty="0" err="1">
                <a:solidFill>
                  <a:schemeClr val="tx1"/>
                </a:solidFill>
                <a:effectLst/>
                <a:latin typeface="+mn-lt"/>
                <a:ea typeface="+mn-ea"/>
                <a:cs typeface="+mn-cs"/>
              </a:rPr>
              <a:t>translocates</a:t>
            </a:r>
            <a:r>
              <a:rPr lang="en-US" sz="1200" b="0" i="0" u="none" strike="noStrike" kern="1200" dirty="0">
                <a:solidFill>
                  <a:schemeClr val="tx1"/>
                </a:solidFill>
                <a:effectLst/>
                <a:latin typeface="+mn-lt"/>
                <a:ea typeface="+mn-ea"/>
                <a:cs typeface="+mn-cs"/>
              </a:rPr>
              <a:t> into the nucleus. Nrf2 then forms a heterodimer with </a:t>
            </a:r>
            <a:r>
              <a:rPr lang="en-US" sz="1200" b="0" i="0" u="none" strike="noStrike" kern="1200" dirty="0" err="1">
                <a:solidFill>
                  <a:schemeClr val="tx1"/>
                </a:solidFill>
                <a:effectLst/>
                <a:latin typeface="+mn-lt"/>
                <a:ea typeface="+mn-ea"/>
                <a:cs typeface="+mn-cs"/>
              </a:rPr>
              <a:t>sMaf</a:t>
            </a:r>
            <a:r>
              <a:rPr lang="en-US" sz="1200" b="0" i="0" u="none" strike="noStrike" kern="1200" dirty="0">
                <a:solidFill>
                  <a:schemeClr val="tx1"/>
                </a:solidFill>
                <a:effectLst/>
                <a:latin typeface="+mn-lt"/>
                <a:ea typeface="+mn-ea"/>
                <a:cs typeface="+mn-cs"/>
              </a:rPr>
              <a:t> protein and binds to ARE to initiate the transcription of various downstream genes</a:t>
            </a:r>
            <a:endParaRPr lang="en-US" dirty="0"/>
          </a:p>
        </p:txBody>
      </p:sp>
      <p:sp>
        <p:nvSpPr>
          <p:cNvPr id="4" name="Slide Number Placeholder 3"/>
          <p:cNvSpPr>
            <a:spLocks noGrp="1"/>
          </p:cNvSpPr>
          <p:nvPr>
            <p:ph type="sldNum" sz="quarter" idx="5"/>
          </p:nvPr>
        </p:nvSpPr>
        <p:spPr/>
        <p:txBody>
          <a:bodyPr/>
          <a:lstStyle/>
          <a:p>
            <a:fld id="{26F9C2C8-2B6A-5148-A53D-F7F1B8D9E4D6}" type="slidenum">
              <a:rPr lang="en-US" smtClean="0"/>
              <a:t>14</a:t>
            </a:fld>
            <a:endParaRPr lang="en-US"/>
          </a:p>
        </p:txBody>
      </p:sp>
    </p:spTree>
    <p:extLst>
      <p:ext uri="{BB962C8B-B14F-4D97-AF65-F5344CB8AC3E}">
        <p14:creationId xmlns:p14="http://schemas.microsoft.com/office/powerpoint/2010/main" val="813950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a:extLst>
              <a:ext uri="{FF2B5EF4-FFF2-40B4-BE49-F238E27FC236}">
                <a16:creationId xmlns:a16="http://schemas.microsoft.com/office/drawing/2014/main" id="{D5A1CA76-A3DB-F64D-879A-2F69E8174BAD}"/>
              </a:ext>
            </a:extLst>
          </p:cNvPr>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4098" name="Text Box 2">
            <a:extLst>
              <a:ext uri="{FF2B5EF4-FFF2-40B4-BE49-F238E27FC236}">
                <a16:creationId xmlns:a16="http://schemas.microsoft.com/office/drawing/2014/main" id="{5CACB92D-DD0F-C249-9F84-16550EEB031E}"/>
              </a:ext>
            </a:extLst>
          </p:cNvPr>
          <p:cNvSpPr txBox="1">
            <a:spLocks noGrp="1" noChangeArrowheads="1"/>
          </p:cNvSpPr>
          <p:nvPr>
            <p:ph type="body"/>
          </p:nvPr>
        </p:nvSpPr>
        <p:spPr bwMode="auto">
          <a:xfrm>
            <a:off x="1185863" y="4787900"/>
            <a:ext cx="5407025" cy="38258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marL="85725" indent="-85725" eaLnBrk="1">
              <a:lnSpc>
                <a:spcPct val="93000"/>
              </a:lnSpc>
              <a:spcBef>
                <a:spcPct val="0"/>
              </a:spcBef>
              <a:buSzPct val="45000"/>
              <a:buFont typeface="Wingdings" pitchFamily="2" charset="2"/>
              <a:buNone/>
              <a:tabLst>
                <a:tab pos="723900" algn="l"/>
                <a:tab pos="1447800" algn="l"/>
                <a:tab pos="2171700" algn="l"/>
                <a:tab pos="2895600" algn="l"/>
                <a:tab pos="3619500" algn="l"/>
                <a:tab pos="4343400" algn="l"/>
                <a:tab pos="5067300" algn="l"/>
              </a:tabLst>
            </a:pP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predicts local failure after radiotherapy in human NSCLC. </a:t>
            </a:r>
            <a:r>
              <a:rPr lang="en-GB" altLang="en-US" sz="1400" b="1">
                <a:latin typeface="Arial" panose="020B0604020202020204" pitchFamily="34" charset="0"/>
                <a:ea typeface="msgothic" charset="0"/>
                <a:cs typeface="msgothic" charset="0"/>
              </a:rPr>
              <a:t>A,</a:t>
            </a:r>
            <a:r>
              <a:rPr lang="en-GB" altLang="en-US">
                <a:latin typeface="Arial" panose="020B0604020202020204" pitchFamily="34" charset="0"/>
                <a:ea typeface="msgothic" charset="0"/>
                <a:cs typeface="msgothic" charset="0"/>
              </a:rPr>
              <a:t> Clinical characteristics of a cohort of patients with stage I–III NSCLC treated with curative intent RT and analyzed for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using targeted next-generation sequencing. </a:t>
            </a:r>
            <a:r>
              <a:rPr lang="en-GB" altLang="en-US" sz="1400" b="1">
                <a:latin typeface="Arial" panose="020B0604020202020204" pitchFamily="34" charset="0"/>
                <a:ea typeface="msgothic" charset="0"/>
                <a:cs typeface="msgothic" charset="0"/>
              </a:rPr>
              <a:t>B</a:t>
            </a:r>
            <a:r>
              <a:rPr lang="en-GB" altLang="en-US">
                <a:latin typeface="Arial" panose="020B0604020202020204" pitchFamily="34" charset="0"/>
                <a:ea typeface="msgothic" charset="0"/>
                <a:cs typeface="msgothic" charset="0"/>
              </a:rPr>
              <a:t> and </a:t>
            </a:r>
            <a:r>
              <a:rPr lang="en-GB" altLang="en-US" sz="1400" b="1">
                <a:latin typeface="Arial" panose="020B0604020202020204" pitchFamily="34" charset="0"/>
                <a:ea typeface="msgothic" charset="0"/>
                <a:cs typeface="msgothic" charset="0"/>
              </a:rPr>
              <a:t>C,</a:t>
            </a:r>
            <a:r>
              <a:rPr lang="en-GB" altLang="en-US">
                <a:latin typeface="Arial" panose="020B0604020202020204" pitchFamily="34" charset="0"/>
                <a:ea typeface="msgothic" charset="0"/>
                <a:cs typeface="msgothic" charset="0"/>
              </a:rPr>
              <a:t> Association of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mutations with local failure in patients with NSCLC treated with RT. </a:t>
            </a:r>
            <a:r>
              <a:rPr lang="en-GB" altLang="en-US" sz="1400" b="1">
                <a:latin typeface="Arial" panose="020B0604020202020204" pitchFamily="34" charset="0"/>
                <a:ea typeface="msgothic" charset="0"/>
                <a:cs typeface="msgothic" charset="0"/>
              </a:rPr>
              <a:t>B,</a:t>
            </a:r>
            <a:r>
              <a:rPr lang="en-GB" altLang="en-US">
                <a:latin typeface="Arial" panose="020B0604020202020204" pitchFamily="34" charset="0"/>
                <a:ea typeface="msgothic" charset="0"/>
                <a:cs typeface="msgothic" charset="0"/>
              </a:rPr>
              <a:t> Entire cohort. </a:t>
            </a:r>
            <a:r>
              <a:rPr lang="en-GB" altLang="en-US" sz="1400" b="1">
                <a:latin typeface="Arial" panose="020B0604020202020204" pitchFamily="34" charset="0"/>
                <a:ea typeface="msgothic" charset="0"/>
                <a:cs typeface="msgothic" charset="0"/>
              </a:rPr>
              <a:t>C,</a:t>
            </a:r>
            <a:r>
              <a:rPr lang="en-GB" altLang="en-US">
                <a:latin typeface="Arial" panose="020B0604020202020204" pitchFamily="34" charset="0"/>
                <a:ea typeface="msgothic" charset="0"/>
                <a:cs typeface="msgothic" charset="0"/>
              </a:rPr>
              <a:t> Stage II–III patients treated with conventionally fractionated radiotherapy or chemoradiotherapy. </a:t>
            </a:r>
            <a:r>
              <a:rPr lang="en-GB" altLang="en-US" sz="1400" b="1">
                <a:latin typeface="Arial" panose="020B0604020202020204" pitchFamily="34" charset="0"/>
                <a:ea typeface="msgothic" charset="0"/>
                <a:cs typeface="msgothic" charset="0"/>
              </a:rPr>
              <a:t>D,</a:t>
            </a:r>
            <a:r>
              <a:rPr lang="en-GB" altLang="en-US">
                <a:latin typeface="Arial" panose="020B0604020202020204" pitchFamily="34" charset="0"/>
                <a:ea typeface="msgothic" charset="0"/>
                <a:cs typeface="msgothic" charset="0"/>
              </a:rPr>
              <a:t> Noninvasive identification of </a:t>
            </a:r>
            <a:r>
              <a:rPr lang="en-GB" altLang="en-US" i="1">
                <a:latin typeface="Arial" panose="020B0604020202020204" pitchFamily="34" charset="0"/>
                <a:ea typeface="msgothic" charset="0"/>
                <a:cs typeface="msgothic" charset="0"/>
              </a:rPr>
              <a:t>KEAP1</a:t>
            </a:r>
            <a:r>
              <a:rPr lang="en-GB" altLang="en-US">
                <a:latin typeface="Arial" panose="020B0604020202020204" pitchFamily="34" charset="0"/>
                <a:ea typeface="msgothic" charset="0"/>
                <a:cs typeface="msgothic" charset="0"/>
              </a:rPr>
              <a:t> mutation status in ctDNA isolated from pretreatment plasma samples of 7 patients from the cohort in </a:t>
            </a:r>
            <a:r>
              <a:rPr lang="en-GB" altLang="en-US" sz="1400" b="1">
                <a:latin typeface="Arial" panose="020B0604020202020204" pitchFamily="34" charset="0"/>
                <a:ea typeface="msgothic" charset="0"/>
                <a:cs typeface="msgothic" charset="0"/>
              </a:rPr>
              <a:t>A</a:t>
            </a:r>
            <a:r>
              <a:rPr lang="en-GB" altLang="en-US">
                <a:latin typeface="Arial" panose="020B0604020202020204" pitchFamily="34" charset="0"/>
                <a:ea typeface="msgothic" charset="0"/>
                <a:cs typeface="msgothic" charset="0"/>
              </a:rPr>
              <a:t> using CAPP-Seq. </a:t>
            </a:r>
            <a:r>
              <a:rPr lang="en-GB" altLang="en-US" sz="1400" b="1">
                <a:latin typeface="Arial" panose="020B0604020202020204" pitchFamily="34" charset="0"/>
                <a:ea typeface="msgothic" charset="0"/>
                <a:cs typeface="msgothic" charset="0"/>
              </a:rPr>
              <a:t>E,</a:t>
            </a:r>
            <a:r>
              <a:rPr lang="en-GB" altLang="en-US">
                <a:latin typeface="Arial" panose="020B0604020202020204" pitchFamily="34" charset="0"/>
                <a:ea typeface="msgothic" charset="0"/>
                <a:cs typeface="msgothic" charset="0"/>
              </a:rPr>
              <a:t> Monitoring of ctDNA in a </a:t>
            </a:r>
            <a:r>
              <a:rPr lang="en-GB" altLang="en-US" i="1">
                <a:latin typeface="Arial" panose="020B0604020202020204" pitchFamily="34" charset="0"/>
                <a:ea typeface="msgothic" charset="0"/>
                <a:cs typeface="msgothic" charset="0"/>
              </a:rPr>
              <a:t>KEAP1</a:t>
            </a:r>
            <a:r>
              <a:rPr lang="en-GB" altLang="en-US">
                <a:latin typeface="Arial" panose="020B0604020202020204" pitchFamily="34" charset="0"/>
                <a:ea typeface="msgothic" charset="0"/>
                <a:cs typeface="msgothic" charset="0"/>
              </a:rPr>
              <a:t>-mutant patient from </a:t>
            </a:r>
            <a:r>
              <a:rPr lang="en-GB" altLang="en-US" sz="1400" b="1">
                <a:latin typeface="Arial" panose="020B0604020202020204" pitchFamily="34" charset="0"/>
                <a:ea typeface="msgothic" charset="0"/>
                <a:cs typeface="msgothic" charset="0"/>
              </a:rPr>
              <a:t>D</a:t>
            </a:r>
            <a:r>
              <a:rPr lang="en-GB" altLang="en-US">
                <a:latin typeface="Arial" panose="020B0604020202020204" pitchFamily="34" charset="0"/>
                <a:ea typeface="msgothic" charset="0"/>
                <a:cs typeface="msgothic" charset="0"/>
              </a:rPr>
              <a:t> treated with chemoradiation. CR, complete response; LF, local failure; carbo, carboplatin. </a:t>
            </a:r>
            <a:r>
              <a:rPr lang="en-GB" altLang="en-US" sz="1400" b="1">
                <a:latin typeface="Arial" panose="020B0604020202020204" pitchFamily="34" charset="0"/>
                <a:ea typeface="msgothic" charset="0"/>
                <a:cs typeface="msgothic" charset="0"/>
              </a:rPr>
              <a:t>F,</a:t>
            </a:r>
            <a:r>
              <a:rPr lang="en-GB" altLang="en-US">
                <a:latin typeface="Arial" panose="020B0604020202020204" pitchFamily="34" charset="0"/>
                <a:ea typeface="msgothic" charset="0"/>
                <a:cs typeface="msgothic" charset="0"/>
              </a:rPr>
              <a:t> Clinical characteristics of a validation cohort of patients with stage I–III NSCLC treated with curative intent RT and analyzed for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using targeted next-generation sequencing.</a:t>
            </a:r>
          </a:p>
        </p:txBody>
      </p:sp>
    </p:spTree>
    <p:extLst>
      <p:ext uri="{BB962C8B-B14F-4D97-AF65-F5344CB8AC3E}">
        <p14:creationId xmlns:p14="http://schemas.microsoft.com/office/powerpoint/2010/main" val="2834442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Ionizing radiation increases the release of cytokines and pro-inflammatory molecules from tumor cells that recruit antigen presenting cells and immune effector cells to the tumor microenvironment. In addition, ionizing radiation increases the release and presentation of tumor antigens that can trigger tumor-specific immune responses. Immune checkpoint inhibitors such as anti-PD-1 and anti-CTLA-4 antibodies synergize with radiation by blocking T cell inhibitory signals. Immune cells can help to kill tumors at the site of radiation, and radiation may trigger systemic tumor-specific immune responses that could lead to regression of metastatic disease outside of the radiation field.</a:t>
            </a:r>
            <a:endParaRPr lang="en-US" dirty="0"/>
          </a:p>
        </p:txBody>
      </p:sp>
      <p:sp>
        <p:nvSpPr>
          <p:cNvPr id="4" name="Slide Number Placeholder 3"/>
          <p:cNvSpPr>
            <a:spLocks noGrp="1"/>
          </p:cNvSpPr>
          <p:nvPr>
            <p:ph type="sldNum" sz="quarter" idx="10"/>
          </p:nvPr>
        </p:nvSpPr>
        <p:spPr/>
        <p:txBody>
          <a:bodyPr/>
          <a:lstStyle/>
          <a:p>
            <a:fld id="{6D739D43-5AF5-E041-A1EB-A532399F8FFE}" type="slidenum">
              <a:rPr lang="en-US" smtClean="0"/>
              <a:t>16</a:t>
            </a:fld>
            <a:endParaRPr lang="en-US"/>
          </a:p>
        </p:txBody>
      </p:sp>
    </p:spTree>
    <p:extLst>
      <p:ext uri="{BB962C8B-B14F-4D97-AF65-F5344CB8AC3E}">
        <p14:creationId xmlns:p14="http://schemas.microsoft.com/office/powerpoint/2010/main" val="3812781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Response to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irradiations : (a) normal tissues: while there is a moist desquamation and a permanent epilation with conventional irradiation, there is no skin damage and a reversible epilation with </a:t>
            </a:r>
            <a:r>
              <a:rPr lang="en-GB" sz="1200" b="0" i="0" u="none" strike="noStrike" kern="1200" dirty="0" err="1">
                <a:solidFill>
                  <a:schemeClr val="tx1"/>
                </a:solidFill>
                <a:effectLst/>
                <a:latin typeface="+mn-lt"/>
                <a:ea typeface="+mn-ea"/>
                <a:cs typeface="+mn-cs"/>
              </a:rPr>
              <a:t>minibeams</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Prezado</a:t>
            </a:r>
            <a:r>
              <a:rPr lang="en-GB" sz="1200" b="0" i="0" u="none" strike="noStrike" kern="1200" dirty="0">
                <a:solidFill>
                  <a:schemeClr val="tx1"/>
                </a:solidFill>
                <a:effectLst/>
                <a:latin typeface="+mn-lt"/>
                <a:ea typeface="+mn-ea"/>
                <a:cs typeface="+mn-cs"/>
              </a:rPr>
              <a:t>, personal comm.), In blue: destruction of the myelin after conventional irradiation and normal myelin organization after </a:t>
            </a:r>
            <a:r>
              <a:rPr lang="en-GB" sz="1200" b="0" i="0" u="none" strike="noStrike" kern="1200" dirty="0" err="1">
                <a:solidFill>
                  <a:schemeClr val="tx1"/>
                </a:solidFill>
                <a:effectLst/>
                <a:latin typeface="+mn-lt"/>
                <a:ea typeface="+mn-ea"/>
                <a:cs typeface="+mn-cs"/>
              </a:rPr>
              <a:t>minibeams</a:t>
            </a:r>
            <a:r>
              <a:rPr lang="en-GB" sz="1200" b="0" i="0" u="none" strike="noStrike" kern="1200" dirty="0">
                <a:solidFill>
                  <a:schemeClr val="tx1"/>
                </a:solidFill>
                <a:effectLst/>
                <a:latin typeface="+mn-lt"/>
                <a:ea typeface="+mn-ea"/>
                <a:cs typeface="+mn-cs"/>
              </a:rPr>
              <a:t> irradiation</a:t>
            </a:r>
            <a:r>
              <a:rPr lang="en-GB" sz="1200" b="0" i="0" u="sng" strike="noStrike" kern="1200" baseline="30000" dirty="0">
                <a:solidFill>
                  <a:schemeClr val="tx1"/>
                </a:solidFill>
                <a:effectLst/>
                <a:latin typeface="+mn-lt"/>
                <a:ea typeface="+mn-ea"/>
                <a:cs typeface="+mn-cs"/>
                <a:hlinkClick r:id="rId3"/>
              </a:rPr>
              <a:t>104</a:t>
            </a:r>
            <a:r>
              <a:rPr lang="en-GB" sz="1200" b="0" i="0" u="none" strike="noStrike" kern="1200" dirty="0">
                <a:solidFill>
                  <a:schemeClr val="tx1"/>
                </a:solidFill>
                <a:effectLst/>
                <a:latin typeface="+mn-lt"/>
                <a:ea typeface="+mn-ea"/>
                <a:cs typeface="+mn-cs"/>
              </a:rPr>
              <a:t> . (b) evaluation of tumour control: coronal 2D dose distributions in the computed tomography images of a rat’s head corresponding to a conventional (seamless) irradiation (left) and a proton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radiation therapy (</a:t>
            </a:r>
            <a:r>
              <a:rPr lang="en-GB" sz="1200" b="0" i="0" u="none" strike="noStrike" kern="1200" dirty="0" err="1">
                <a:solidFill>
                  <a:schemeClr val="tx1"/>
                </a:solidFill>
                <a:effectLst/>
                <a:latin typeface="+mn-lt"/>
                <a:ea typeface="+mn-ea"/>
                <a:cs typeface="+mn-cs"/>
              </a:rPr>
              <a:t>pMRBT</a:t>
            </a:r>
            <a:r>
              <a:rPr lang="en-GB" sz="1200" b="0" i="0" u="none" strike="noStrike" kern="1200" dirty="0">
                <a:solidFill>
                  <a:schemeClr val="tx1"/>
                </a:solidFill>
                <a:effectLst/>
                <a:latin typeface="+mn-lt"/>
                <a:ea typeface="+mn-ea"/>
                <a:cs typeface="+mn-cs"/>
              </a:rPr>
              <a:t>) irradiation (right). (c) Survival curves for the controls, standard PT and </a:t>
            </a:r>
            <a:r>
              <a:rPr lang="en-GB" sz="1200" b="0" i="0" u="none" strike="noStrike" kern="1200" dirty="0" err="1">
                <a:solidFill>
                  <a:schemeClr val="tx1"/>
                </a:solidFill>
                <a:effectLst/>
                <a:latin typeface="+mn-lt"/>
                <a:ea typeface="+mn-ea"/>
                <a:cs typeface="+mn-cs"/>
              </a:rPr>
              <a:t>pMBRT</a:t>
            </a:r>
            <a:r>
              <a:rPr lang="en-GB" sz="1200" b="0" i="0" u="none" strike="noStrike" kern="1200" dirty="0">
                <a:solidFill>
                  <a:schemeClr val="tx1"/>
                </a:solidFill>
                <a:effectLst/>
                <a:latin typeface="+mn-lt"/>
                <a:ea typeface="+mn-ea"/>
                <a:cs typeface="+mn-cs"/>
              </a:rPr>
              <a:t> irradiated tumour-bearing rats.</a:t>
            </a:r>
          </a:p>
          <a:p>
            <a:r>
              <a:rPr lang="en-GB" sz="1200" b="0" i="0" u="none" strike="noStrike" kern="1200" dirty="0">
                <a:solidFill>
                  <a:schemeClr val="tx1"/>
                </a:solidFill>
                <a:effectLst/>
                <a:latin typeface="+mn-lt"/>
                <a:ea typeface="+mn-ea"/>
                <a:cs typeface="+mn-cs"/>
              </a:rPr>
              <a:t>“proton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radiation therapy” (</a:t>
            </a:r>
            <a:r>
              <a:rPr lang="en-GB" sz="1200" b="0" i="0" u="none" strike="noStrike" kern="1200" dirty="0" err="1">
                <a:solidFill>
                  <a:schemeClr val="tx1"/>
                </a:solidFill>
                <a:effectLst/>
                <a:latin typeface="+mn-lt"/>
                <a:ea typeface="+mn-ea"/>
                <a:cs typeface="+mn-cs"/>
              </a:rPr>
              <a:t>pMBRT</a:t>
            </a:r>
            <a:r>
              <a:rPr lang="en-GB" sz="1200" b="0" i="0" u="none" strike="noStrike" kern="1200" dirty="0">
                <a:solidFill>
                  <a:schemeClr val="tx1"/>
                </a:solidFill>
                <a:effectLst/>
                <a:latin typeface="+mn-lt"/>
                <a:ea typeface="+mn-ea"/>
                <a:cs typeface="+mn-cs"/>
              </a:rPr>
              <a:t>)</a:t>
            </a:r>
            <a:r>
              <a:rPr lang="en-GB" sz="1200" b="0" i="0" u="sng" strike="noStrike" kern="1200" baseline="30000" dirty="0">
                <a:solidFill>
                  <a:schemeClr val="tx1"/>
                </a:solidFill>
                <a:effectLst/>
                <a:latin typeface="+mn-lt"/>
                <a:ea typeface="+mn-ea"/>
                <a:cs typeface="+mn-cs"/>
                <a:hlinkClick r:id="rId4"/>
              </a:rPr>
              <a:t>95</a:t>
            </a:r>
            <a:r>
              <a:rPr lang="en-GB" sz="1200" b="0" i="0" u="none" strike="noStrike" kern="1200" dirty="0">
                <a:solidFill>
                  <a:schemeClr val="tx1"/>
                </a:solidFill>
                <a:effectLst/>
                <a:latin typeface="+mn-lt"/>
                <a:ea typeface="+mn-ea"/>
                <a:cs typeface="+mn-cs"/>
              </a:rPr>
              <a:t> offers the possibility to (a) maintain the spatial fractionation of the dose at the entrance of the beam and in the beam path; (b) produce a more uniform dose than synchrotron radiation in a target at depth (where the multiple scattering of protons makes a wider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(c) achieve a higher dose at any depth than in the path; and (d) preserve tissues after the target by the inherent property of a determined range of proton beams</a:t>
            </a:r>
            <a:r>
              <a:rPr lang="en-GB" sz="1200" b="0" i="0" u="sng" strike="noStrike" kern="1200" baseline="30000" dirty="0">
                <a:solidFill>
                  <a:schemeClr val="tx1"/>
                </a:solidFill>
                <a:effectLst/>
                <a:latin typeface="+mn-lt"/>
                <a:ea typeface="+mn-ea"/>
                <a:cs typeface="+mn-cs"/>
                <a:hlinkClick r:id="rId4"/>
              </a:rPr>
              <a:t>95–98</a:t>
            </a:r>
            <a:endParaRPr lang="en-US" dirty="0"/>
          </a:p>
        </p:txBody>
      </p:sp>
      <p:sp>
        <p:nvSpPr>
          <p:cNvPr id="4" name="Slide Number Placeholder 3"/>
          <p:cNvSpPr>
            <a:spLocks noGrp="1"/>
          </p:cNvSpPr>
          <p:nvPr>
            <p:ph type="sldNum" sz="quarter" idx="5"/>
          </p:nvPr>
        </p:nvSpPr>
        <p:spPr/>
        <p:txBody>
          <a:bodyPr/>
          <a:lstStyle/>
          <a:p>
            <a:fld id="{26F9C2C8-2B6A-5148-A53D-F7F1B8D9E4D6}" type="slidenum">
              <a:rPr lang="en-US" smtClean="0"/>
              <a:t>19</a:t>
            </a:fld>
            <a:endParaRPr lang="en-US"/>
          </a:p>
        </p:txBody>
      </p:sp>
    </p:spTree>
    <p:extLst>
      <p:ext uri="{BB962C8B-B14F-4D97-AF65-F5344CB8AC3E}">
        <p14:creationId xmlns:p14="http://schemas.microsoft.com/office/powerpoint/2010/main" val="2097832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ea typeface="PMingLiU" panose="02020500000000000000" pitchFamily="18" charset="-120"/>
                <a:cs typeface="Times New Roman" panose="02020603050405020304" pitchFamily="18" charset="0"/>
              </a:rPr>
              <a:t>Fraction of mice surviving 5 days after whole-body irradiation delivered at different dose rates while animals breathing oxygen or nitrogen.</a:t>
            </a:r>
            <a:endParaRPr lang="en-US" sz="1200" dirty="0">
              <a:latin typeface="Calibri" panose="020F0502020204030204" pitchFamily="34" charset="0"/>
              <a:ea typeface="PMingLiU" panose="02020500000000000000" pitchFamily="18" charset="-12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6F9C2C8-2B6A-5148-A53D-F7F1B8D9E4D6}" type="slidenum">
              <a:rPr lang="en-US" smtClean="0"/>
              <a:t>20</a:t>
            </a:fld>
            <a:endParaRPr lang="en-US"/>
          </a:p>
        </p:txBody>
      </p:sp>
    </p:spTree>
    <p:extLst>
      <p:ext uri="{BB962C8B-B14F-4D97-AF65-F5344CB8AC3E}">
        <p14:creationId xmlns:p14="http://schemas.microsoft.com/office/powerpoint/2010/main" val="3406018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F093F11-47BD-6D44-B311-5AC3BCD44211}" type="datetimeFigureOut">
              <a:rPr lang="en-US" smtClean="0"/>
              <a:t>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3146826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093F11-47BD-6D44-B311-5AC3BCD44211}" type="datetimeFigureOut">
              <a:rPr lang="en-US" smtClean="0"/>
              <a:t>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3749423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093F11-47BD-6D44-B311-5AC3BCD44211}" type="datetimeFigureOut">
              <a:rPr lang="en-US" smtClean="0"/>
              <a:t>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1066852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093F11-47BD-6D44-B311-5AC3BCD44211}" type="datetimeFigureOut">
              <a:rPr lang="en-US" smtClean="0"/>
              <a:t>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1653169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093F11-47BD-6D44-B311-5AC3BCD44211}" type="datetimeFigureOut">
              <a:rPr lang="en-US" smtClean="0"/>
              <a:t>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2315288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F093F11-47BD-6D44-B311-5AC3BCD44211}" type="datetimeFigureOut">
              <a:rPr lang="en-US" smtClean="0"/>
              <a:t>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4214430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F093F11-47BD-6D44-B311-5AC3BCD44211}" type="datetimeFigureOut">
              <a:rPr lang="en-US" smtClean="0"/>
              <a:t>1/6/23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1137161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F093F11-47BD-6D44-B311-5AC3BCD44211}" type="datetimeFigureOut">
              <a:rPr lang="en-US" smtClean="0"/>
              <a:t>1/6/23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2827690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093F11-47BD-6D44-B311-5AC3BCD44211}" type="datetimeFigureOut">
              <a:rPr lang="en-US" smtClean="0"/>
              <a:t>1/6/23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107363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093F11-47BD-6D44-B311-5AC3BCD44211}" type="datetimeFigureOut">
              <a:rPr lang="en-US" smtClean="0"/>
              <a:t>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327045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093F11-47BD-6D44-B311-5AC3BCD44211}" type="datetimeFigureOut">
              <a:rPr lang="en-US" smtClean="0"/>
              <a:t>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1844125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93F11-47BD-6D44-B311-5AC3BCD44211}" type="datetimeFigureOut">
              <a:rPr lang="en-US" smtClean="0"/>
              <a:t>1/6/23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7E6FE5-9256-A04E-96B4-834FC4415CA2}" type="slidenum">
              <a:rPr lang="en-US" smtClean="0"/>
              <a:t>‹#›</a:t>
            </a:fld>
            <a:endParaRPr lang="en-US"/>
          </a:p>
        </p:txBody>
      </p:sp>
    </p:spTree>
    <p:extLst>
      <p:ext uri="{BB962C8B-B14F-4D97-AF65-F5344CB8AC3E}">
        <p14:creationId xmlns:p14="http://schemas.microsoft.com/office/powerpoint/2010/main" val="2026422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tiff"/><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www.ncbi.nlm.nih.gov/pmc/articles/PMC706694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image" Target="../media/image28.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240D8-F672-8C44-9B9B-247BF7E6F06E}"/>
              </a:ext>
            </a:extLst>
          </p:cNvPr>
          <p:cNvSpPr>
            <a:spLocks noGrp="1"/>
          </p:cNvSpPr>
          <p:nvPr>
            <p:ph type="title"/>
          </p:nvPr>
        </p:nvSpPr>
        <p:spPr>
          <a:xfrm>
            <a:off x="590102" y="53844"/>
            <a:ext cx="8229600" cy="1143000"/>
          </a:xfrm>
        </p:spPr>
        <p:txBody>
          <a:bodyPr/>
          <a:lstStyle/>
          <a:p>
            <a:r>
              <a:rPr lang="en-US" b="1" dirty="0">
                <a:solidFill>
                  <a:srgbClr val="0000FF"/>
                </a:solidFill>
                <a:effectLst>
                  <a:outerShdw blurRad="50800" dist="38100" dir="2700000" algn="tl" rotWithShape="0">
                    <a:prstClr val="black">
                      <a:alpha val="40000"/>
                    </a:prstClr>
                  </a:outerShdw>
                </a:effectLst>
                <a:latin typeface="Arial" charset="0"/>
              </a:rPr>
              <a:t>Hadron</a:t>
            </a:r>
            <a:r>
              <a:rPr lang="en-US" b="1" dirty="0">
                <a:effectLst>
                  <a:outerShdw blurRad="50800" dist="38100" dir="2700000" algn="tl" rotWithShape="0">
                    <a:prstClr val="black">
                      <a:alpha val="40000"/>
                    </a:prstClr>
                  </a:outerShdw>
                </a:effectLst>
                <a:latin typeface="Arial" charset="0"/>
              </a:rPr>
              <a:t> </a:t>
            </a:r>
            <a:r>
              <a:rPr lang="en-US" b="1" dirty="0">
                <a:solidFill>
                  <a:srgbClr val="0000FF"/>
                </a:solidFill>
                <a:effectLst>
                  <a:outerShdw blurRad="50800" dist="38100" dir="2700000" algn="tl" rotWithShape="0">
                    <a:prstClr val="black">
                      <a:alpha val="40000"/>
                    </a:prstClr>
                  </a:outerShdw>
                </a:effectLst>
                <a:latin typeface="Arial" charset="0"/>
              </a:rPr>
              <a:t>Therapy-UK</a:t>
            </a:r>
            <a:endParaRPr lang="en-US" dirty="0"/>
          </a:p>
        </p:txBody>
      </p:sp>
      <p:pic>
        <p:nvPicPr>
          <p:cNvPr id="5" name="Content Placeholder 4">
            <a:extLst>
              <a:ext uri="{FF2B5EF4-FFF2-40B4-BE49-F238E27FC236}">
                <a16:creationId xmlns:a16="http://schemas.microsoft.com/office/drawing/2014/main" id="{15EB306F-39C7-754D-A217-5BFD480CE364}"/>
              </a:ext>
            </a:extLst>
          </p:cNvPr>
          <p:cNvPicPr>
            <a:picLocks noGrp="1" noChangeAspect="1"/>
          </p:cNvPicPr>
          <p:nvPr>
            <p:ph idx="1"/>
          </p:nvPr>
        </p:nvPicPr>
        <p:blipFill>
          <a:blip r:embed="rId2"/>
          <a:stretch>
            <a:fillRect/>
          </a:stretch>
        </p:blipFill>
        <p:spPr>
          <a:xfrm>
            <a:off x="4837803" y="2527362"/>
            <a:ext cx="4306197" cy="2995615"/>
          </a:xfrm>
        </p:spPr>
      </p:pic>
      <p:pic>
        <p:nvPicPr>
          <p:cNvPr id="4" name="Picture 2" descr="photos">
            <a:extLst>
              <a:ext uri="{FF2B5EF4-FFF2-40B4-BE49-F238E27FC236}">
                <a16:creationId xmlns:a16="http://schemas.microsoft.com/office/drawing/2014/main" id="{B2058313-F3BE-224D-A504-761E750538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446" y="2527361"/>
            <a:ext cx="4463554" cy="29956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Circular Arrow 5">
            <a:extLst>
              <a:ext uri="{FF2B5EF4-FFF2-40B4-BE49-F238E27FC236}">
                <a16:creationId xmlns:a16="http://schemas.microsoft.com/office/drawing/2014/main" id="{FAE8353F-C819-8640-99CF-90284C14AEF3}"/>
              </a:ext>
            </a:extLst>
          </p:cNvPr>
          <p:cNvSpPr/>
          <p:nvPr/>
        </p:nvSpPr>
        <p:spPr>
          <a:xfrm>
            <a:off x="3755988" y="1951289"/>
            <a:ext cx="1897828" cy="978408"/>
          </a:xfrm>
          <a:prstGeom prst="circular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7" name="Picture 6">
            <a:extLst>
              <a:ext uri="{FF2B5EF4-FFF2-40B4-BE49-F238E27FC236}">
                <a16:creationId xmlns:a16="http://schemas.microsoft.com/office/drawing/2014/main" id="{2470AE7E-FBEA-7C46-BFCB-84745BC017AE}"/>
              </a:ext>
            </a:extLst>
          </p:cNvPr>
          <p:cNvPicPr>
            <a:picLocks noChangeAspect="1"/>
          </p:cNvPicPr>
          <p:nvPr/>
        </p:nvPicPr>
        <p:blipFill>
          <a:blip r:embed="rId4"/>
          <a:stretch>
            <a:fillRect/>
          </a:stretch>
        </p:blipFill>
        <p:spPr>
          <a:xfrm>
            <a:off x="4177852" y="1251708"/>
            <a:ext cx="1054100" cy="698500"/>
          </a:xfrm>
          <a:prstGeom prst="rect">
            <a:avLst/>
          </a:prstGeom>
        </p:spPr>
      </p:pic>
      <p:sp>
        <p:nvSpPr>
          <p:cNvPr id="8" name="TextBox 7">
            <a:extLst>
              <a:ext uri="{FF2B5EF4-FFF2-40B4-BE49-F238E27FC236}">
                <a16:creationId xmlns:a16="http://schemas.microsoft.com/office/drawing/2014/main" id="{C69FF056-0881-8E4A-9CC4-C04FEC5A8FFB}"/>
              </a:ext>
            </a:extLst>
          </p:cNvPr>
          <p:cNvSpPr txBox="1"/>
          <p:nvPr/>
        </p:nvSpPr>
        <p:spPr>
          <a:xfrm>
            <a:off x="1499616" y="5632704"/>
            <a:ext cx="5791778" cy="523220"/>
          </a:xfrm>
          <a:prstGeom prst="rect">
            <a:avLst/>
          </a:prstGeom>
          <a:noFill/>
        </p:spPr>
        <p:txBody>
          <a:bodyPr wrap="none" rtlCol="0">
            <a:spAutoFit/>
          </a:bodyPr>
          <a:lstStyle/>
          <a:p>
            <a:r>
              <a:rPr lang="en-US" sz="2800" dirty="0"/>
              <a:t>Stanford								Oxford</a:t>
            </a:r>
          </a:p>
        </p:txBody>
      </p:sp>
    </p:spTree>
    <p:extLst>
      <p:ext uri="{BB962C8B-B14F-4D97-AF65-F5344CB8AC3E}">
        <p14:creationId xmlns:p14="http://schemas.microsoft.com/office/powerpoint/2010/main" val="1781725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145157"/>
            <a:ext cx="8755962" cy="11336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FFFFF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a:r>
              <a:rPr lang="en-GB" b="1" dirty="0">
                <a:solidFill>
                  <a:srgbClr val="0000FF"/>
                </a:solidFill>
                <a:latin typeface="Arial" charset="0"/>
              </a:rPr>
              <a:t>Survival of Cells Irradiated with Carbon Ions</a:t>
            </a:r>
            <a:br>
              <a:rPr lang="en-GB" b="1" dirty="0">
                <a:solidFill>
                  <a:srgbClr val="0000FF"/>
                </a:solidFill>
                <a:latin typeface="Arial" charset="0"/>
              </a:rPr>
            </a:br>
            <a:r>
              <a:rPr lang="en-GB" b="1" dirty="0">
                <a:solidFill>
                  <a:srgbClr val="0000FF"/>
                </a:solidFill>
                <a:latin typeface="Arial" charset="0"/>
              </a:rPr>
              <a:t>in </a:t>
            </a:r>
            <a:r>
              <a:rPr lang="en-GB" b="1" dirty="0" err="1">
                <a:solidFill>
                  <a:srgbClr val="0000FF"/>
                </a:solidFill>
                <a:latin typeface="Arial" charset="0"/>
              </a:rPr>
              <a:t>Oxic</a:t>
            </a:r>
            <a:r>
              <a:rPr lang="en-GB" b="1" dirty="0">
                <a:solidFill>
                  <a:srgbClr val="0000FF"/>
                </a:solidFill>
                <a:latin typeface="Arial" charset="0"/>
              </a:rPr>
              <a:t> (red curves) and Hypoxic conditions (blue curves) </a:t>
            </a:r>
          </a:p>
          <a:p>
            <a:pPr algn="ctr"/>
            <a:r>
              <a:rPr lang="en-GB" b="1" dirty="0">
                <a:solidFill>
                  <a:srgbClr val="0000FF"/>
                </a:solidFill>
                <a:latin typeface="Arial" charset="0"/>
              </a:rPr>
              <a:t>for Two Different LETs</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480" y="1513578"/>
            <a:ext cx="7439040" cy="4893634"/>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FFFFF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5163162" y="6541618"/>
            <a:ext cx="3918240" cy="2318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FFFFF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r>
              <a:rPr lang="en-GB" sz="1100" b="1" dirty="0" err="1">
                <a:latin typeface="Arial" charset="0"/>
              </a:rPr>
              <a:t>Antonovic</a:t>
            </a:r>
            <a:r>
              <a:rPr lang="en-GB" sz="1100" b="1" dirty="0">
                <a:latin typeface="Arial" charset="0"/>
              </a:rPr>
              <a:t> L et al. J </a:t>
            </a:r>
            <a:r>
              <a:rPr lang="en-GB" sz="1100" b="1" dirty="0" err="1">
                <a:latin typeface="Arial" charset="0"/>
              </a:rPr>
              <a:t>Radiat</a:t>
            </a:r>
            <a:r>
              <a:rPr lang="en-GB" sz="1100" b="1" dirty="0">
                <a:latin typeface="Arial" charset="0"/>
              </a:rPr>
              <a:t> Res 2013;54:18-26</a:t>
            </a:r>
          </a:p>
        </p:txBody>
      </p:sp>
    </p:spTree>
    <p:extLst>
      <p:ext uri="{BB962C8B-B14F-4D97-AF65-F5344CB8AC3E}">
        <p14:creationId xmlns:p14="http://schemas.microsoft.com/office/powerpoint/2010/main" val="30192906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0D64C8-D0A2-10B7-4D70-CDC752416006}"/>
              </a:ext>
            </a:extLst>
          </p:cNvPr>
          <p:cNvPicPr>
            <a:picLocks noChangeAspect="1"/>
          </p:cNvPicPr>
          <p:nvPr/>
        </p:nvPicPr>
        <p:blipFill>
          <a:blip r:embed="rId2"/>
          <a:stretch>
            <a:fillRect/>
          </a:stretch>
        </p:blipFill>
        <p:spPr>
          <a:xfrm>
            <a:off x="432635" y="576884"/>
            <a:ext cx="8278725" cy="3776352"/>
          </a:xfrm>
          <a:prstGeom prst="rect">
            <a:avLst/>
          </a:prstGeom>
        </p:spPr>
      </p:pic>
      <p:sp>
        <p:nvSpPr>
          <p:cNvPr id="3" name="TextBox 2">
            <a:extLst>
              <a:ext uri="{FF2B5EF4-FFF2-40B4-BE49-F238E27FC236}">
                <a16:creationId xmlns:a16="http://schemas.microsoft.com/office/drawing/2014/main" id="{7E33CC42-1EDE-5D5B-F57D-127B410A19F5}"/>
              </a:ext>
            </a:extLst>
          </p:cNvPr>
          <p:cNvSpPr txBox="1"/>
          <p:nvPr/>
        </p:nvSpPr>
        <p:spPr>
          <a:xfrm>
            <a:off x="164574" y="95002"/>
            <a:ext cx="8814849" cy="523220"/>
          </a:xfrm>
          <a:prstGeom prst="rect">
            <a:avLst/>
          </a:prstGeom>
          <a:noFill/>
        </p:spPr>
        <p:txBody>
          <a:bodyPr wrap="none" rtlCol="0">
            <a:spAutoFit/>
          </a:bodyPr>
          <a:lstStyle/>
          <a:p>
            <a:r>
              <a:rPr lang="en-US" sz="2800" dirty="0"/>
              <a:t>Example of Escalating Dose to Treat Hypoxic Tumor Regions</a:t>
            </a:r>
          </a:p>
        </p:txBody>
      </p:sp>
      <p:pic>
        <p:nvPicPr>
          <p:cNvPr id="4" name="Picture 3">
            <a:extLst>
              <a:ext uri="{FF2B5EF4-FFF2-40B4-BE49-F238E27FC236}">
                <a16:creationId xmlns:a16="http://schemas.microsoft.com/office/drawing/2014/main" id="{51018861-B643-53A2-125B-ED2FD7A242AC}"/>
              </a:ext>
            </a:extLst>
          </p:cNvPr>
          <p:cNvPicPr>
            <a:picLocks noChangeAspect="1"/>
          </p:cNvPicPr>
          <p:nvPr/>
        </p:nvPicPr>
        <p:blipFill>
          <a:blip r:embed="rId3"/>
          <a:stretch>
            <a:fillRect/>
          </a:stretch>
        </p:blipFill>
        <p:spPr>
          <a:xfrm>
            <a:off x="432635" y="4145643"/>
            <a:ext cx="8278724" cy="2451100"/>
          </a:xfrm>
          <a:prstGeom prst="rect">
            <a:avLst/>
          </a:prstGeom>
        </p:spPr>
      </p:pic>
      <p:sp>
        <p:nvSpPr>
          <p:cNvPr id="6" name="TextBox 5">
            <a:extLst>
              <a:ext uri="{FF2B5EF4-FFF2-40B4-BE49-F238E27FC236}">
                <a16:creationId xmlns:a16="http://schemas.microsoft.com/office/drawing/2014/main" id="{A41A9D3D-3EE9-AF37-9340-A2C7116F549E}"/>
              </a:ext>
            </a:extLst>
          </p:cNvPr>
          <p:cNvSpPr txBox="1"/>
          <p:nvPr/>
        </p:nvSpPr>
        <p:spPr>
          <a:xfrm>
            <a:off x="164574" y="6578332"/>
            <a:ext cx="4572000" cy="369332"/>
          </a:xfrm>
          <a:prstGeom prst="rect">
            <a:avLst/>
          </a:prstGeom>
          <a:noFill/>
        </p:spPr>
        <p:txBody>
          <a:bodyPr wrap="square">
            <a:spAutoFit/>
          </a:bodyPr>
          <a:lstStyle/>
          <a:p>
            <a:r>
              <a:rPr lang="en-US" dirty="0" err="1"/>
              <a:t>Kothe</a:t>
            </a:r>
            <a:r>
              <a:rPr lang="en-US" dirty="0"/>
              <a:t> et al, 2021</a:t>
            </a:r>
          </a:p>
        </p:txBody>
      </p:sp>
    </p:spTree>
    <p:extLst>
      <p:ext uri="{BB962C8B-B14F-4D97-AF65-F5344CB8AC3E}">
        <p14:creationId xmlns:p14="http://schemas.microsoft.com/office/powerpoint/2010/main" val="2340045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47597FC-067E-41B4-8A6B-00116B5A9683}"/>
              </a:ext>
            </a:extLst>
          </p:cNvPr>
          <p:cNvPicPr>
            <a:picLocks noChangeAspect="1"/>
          </p:cNvPicPr>
          <p:nvPr/>
        </p:nvPicPr>
        <p:blipFill>
          <a:blip r:embed="rId2"/>
          <a:stretch>
            <a:fillRect/>
          </a:stretch>
        </p:blipFill>
        <p:spPr>
          <a:xfrm>
            <a:off x="1733550" y="1327150"/>
            <a:ext cx="5676900" cy="4203700"/>
          </a:xfrm>
          <a:prstGeom prst="rect">
            <a:avLst/>
          </a:prstGeom>
        </p:spPr>
      </p:pic>
      <p:sp>
        <p:nvSpPr>
          <p:cNvPr id="3" name="TextBox 2">
            <a:extLst>
              <a:ext uri="{FF2B5EF4-FFF2-40B4-BE49-F238E27FC236}">
                <a16:creationId xmlns:a16="http://schemas.microsoft.com/office/drawing/2014/main" id="{7B665C0B-C65F-697A-A1FF-44A4EC3CA959}"/>
              </a:ext>
            </a:extLst>
          </p:cNvPr>
          <p:cNvSpPr txBox="1"/>
          <p:nvPr/>
        </p:nvSpPr>
        <p:spPr>
          <a:xfrm>
            <a:off x="611075" y="338447"/>
            <a:ext cx="7921849" cy="523220"/>
          </a:xfrm>
          <a:prstGeom prst="rect">
            <a:avLst/>
          </a:prstGeom>
          <a:noFill/>
        </p:spPr>
        <p:txBody>
          <a:bodyPr wrap="none" rtlCol="0">
            <a:spAutoFit/>
          </a:bodyPr>
          <a:lstStyle/>
          <a:p>
            <a:r>
              <a:rPr lang="en-US" sz="2800" dirty="0"/>
              <a:t>TCP for Patients with Uniform Dose vs Escalated Dose</a:t>
            </a:r>
          </a:p>
        </p:txBody>
      </p:sp>
      <p:sp>
        <p:nvSpPr>
          <p:cNvPr id="4" name="TextBox 3">
            <a:extLst>
              <a:ext uri="{FF2B5EF4-FFF2-40B4-BE49-F238E27FC236}">
                <a16:creationId xmlns:a16="http://schemas.microsoft.com/office/drawing/2014/main" id="{E1BD8E9C-3CDA-45DB-44F0-86772A73DCED}"/>
              </a:ext>
            </a:extLst>
          </p:cNvPr>
          <p:cNvSpPr txBox="1"/>
          <p:nvPr/>
        </p:nvSpPr>
        <p:spPr>
          <a:xfrm>
            <a:off x="439387" y="6519553"/>
            <a:ext cx="1775871" cy="369332"/>
          </a:xfrm>
          <a:prstGeom prst="rect">
            <a:avLst/>
          </a:prstGeom>
          <a:noFill/>
        </p:spPr>
        <p:txBody>
          <a:bodyPr wrap="none" rtlCol="0">
            <a:spAutoFit/>
          </a:bodyPr>
          <a:lstStyle/>
          <a:p>
            <a:r>
              <a:rPr lang="en-US" dirty="0" err="1"/>
              <a:t>Kothe</a:t>
            </a:r>
            <a:r>
              <a:rPr lang="en-US" dirty="0"/>
              <a:t> et al, 2021</a:t>
            </a:r>
          </a:p>
        </p:txBody>
      </p:sp>
    </p:spTree>
    <p:extLst>
      <p:ext uri="{BB962C8B-B14F-4D97-AF65-F5344CB8AC3E}">
        <p14:creationId xmlns:p14="http://schemas.microsoft.com/office/powerpoint/2010/main" val="1861340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B2CB005C-EEF1-C113-E224-21A51A523327}"/>
              </a:ext>
            </a:extLst>
          </p:cNvPr>
          <p:cNvCxnSpPr/>
          <p:nvPr/>
        </p:nvCxnSpPr>
        <p:spPr>
          <a:xfrm flipV="1">
            <a:off x="4624388" y="8769350"/>
            <a:ext cx="652462" cy="17463"/>
          </a:xfrm>
          <a:prstGeom prst="line">
            <a:avLst/>
          </a:prstGeom>
          <a:noFill/>
          <a:ln w="25400" cap="flat" cmpd="sng" algn="ctr">
            <a:solidFill>
              <a:sysClr val="windowText" lastClr="000000"/>
            </a:solidFill>
            <a:prstDash val="solid"/>
            <a:miter lim="800000"/>
          </a:ln>
          <a:effectLst/>
        </p:spPr>
      </p:cxnSp>
      <p:graphicFrame>
        <p:nvGraphicFramePr>
          <p:cNvPr id="10" name="Chart 9">
            <a:extLst>
              <a:ext uri="{FF2B5EF4-FFF2-40B4-BE49-F238E27FC236}">
                <a16:creationId xmlns:a16="http://schemas.microsoft.com/office/drawing/2014/main" id="{00000000-0008-0000-0000-000002000000}"/>
              </a:ext>
            </a:extLst>
          </p:cNvPr>
          <p:cNvGraphicFramePr/>
          <p:nvPr/>
        </p:nvGraphicFramePr>
        <p:xfrm>
          <a:off x="175310" y="2086512"/>
          <a:ext cx="2734145" cy="300800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a:extLst>
              <a:ext uri="{FF2B5EF4-FFF2-40B4-BE49-F238E27FC236}">
                <a16:creationId xmlns:a16="http://schemas.microsoft.com/office/drawing/2014/main" id="{54713FFE-2F82-1B1A-E1DF-A79E16CEADF2}"/>
              </a:ext>
            </a:extLst>
          </p:cNvPr>
          <p:cNvGraphicFramePr/>
          <p:nvPr/>
        </p:nvGraphicFramePr>
        <p:xfrm>
          <a:off x="2909455" y="1916267"/>
          <a:ext cx="2734145" cy="3025466"/>
        </p:xfrm>
        <a:graphic>
          <a:graphicData uri="http://schemas.openxmlformats.org/drawingml/2006/chart">
            <c:chart xmlns:c="http://schemas.openxmlformats.org/drawingml/2006/chart" xmlns:r="http://schemas.openxmlformats.org/officeDocument/2006/relationships" r:id="rId3"/>
          </a:graphicData>
        </a:graphic>
      </p:graphicFrame>
      <p:pic>
        <p:nvPicPr>
          <p:cNvPr id="12" name="Picture 11" descr="Diagram&#10;&#10;Description automatically generated">
            <a:extLst>
              <a:ext uri="{FF2B5EF4-FFF2-40B4-BE49-F238E27FC236}">
                <a16:creationId xmlns:a16="http://schemas.microsoft.com/office/drawing/2014/main" id="{A354C23B-5F17-758E-B376-02BE16C16AD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67647" y="1916267"/>
            <a:ext cx="3776353" cy="3178247"/>
          </a:xfrm>
          <a:prstGeom prst="rect">
            <a:avLst/>
          </a:prstGeom>
          <a:noFill/>
        </p:spPr>
      </p:pic>
      <p:sp>
        <p:nvSpPr>
          <p:cNvPr id="13" name="TextBox 12">
            <a:extLst>
              <a:ext uri="{FF2B5EF4-FFF2-40B4-BE49-F238E27FC236}">
                <a16:creationId xmlns:a16="http://schemas.microsoft.com/office/drawing/2014/main" id="{D2FE96DF-2214-13CE-41A0-93D30347FA81}"/>
              </a:ext>
            </a:extLst>
          </p:cNvPr>
          <p:cNvSpPr txBox="1"/>
          <p:nvPr/>
        </p:nvSpPr>
        <p:spPr>
          <a:xfrm>
            <a:off x="252348" y="261257"/>
            <a:ext cx="8048357" cy="1384995"/>
          </a:xfrm>
          <a:prstGeom prst="rect">
            <a:avLst/>
          </a:prstGeom>
          <a:noFill/>
        </p:spPr>
        <p:txBody>
          <a:bodyPr wrap="none" rtlCol="0">
            <a:spAutoFit/>
          </a:bodyPr>
          <a:lstStyle/>
          <a:p>
            <a:r>
              <a:rPr lang="en-US" sz="2800" dirty="0"/>
              <a:t>Effect of Mitochondrial Complex 1 and 3 Inhibitors on </a:t>
            </a:r>
          </a:p>
          <a:p>
            <a:r>
              <a:rPr lang="en-US" sz="2800" dirty="0"/>
              <a:t>Increasing Tumor </a:t>
            </a:r>
            <a:r>
              <a:rPr lang="en-US" sz="2800" dirty="0" err="1"/>
              <a:t>RadiosensitivityBy</a:t>
            </a:r>
            <a:r>
              <a:rPr lang="en-US" sz="2800" dirty="0"/>
              <a:t> Making tumors </a:t>
            </a:r>
          </a:p>
          <a:p>
            <a:pPr algn="ctr"/>
            <a:r>
              <a:rPr lang="en-US" sz="2800" dirty="0"/>
              <a:t>more </a:t>
            </a:r>
            <a:r>
              <a:rPr lang="en-US" sz="2800" dirty="0" err="1"/>
              <a:t>Oxic</a:t>
            </a:r>
            <a:endParaRPr lang="en-US" sz="2800" dirty="0"/>
          </a:p>
        </p:txBody>
      </p:sp>
      <p:sp>
        <p:nvSpPr>
          <p:cNvPr id="14" name="TextBox 13">
            <a:extLst>
              <a:ext uri="{FF2B5EF4-FFF2-40B4-BE49-F238E27FC236}">
                <a16:creationId xmlns:a16="http://schemas.microsoft.com/office/drawing/2014/main" id="{6FA2CB07-2C67-A828-F151-B9175EBC1867}"/>
              </a:ext>
            </a:extLst>
          </p:cNvPr>
          <p:cNvSpPr txBox="1"/>
          <p:nvPr/>
        </p:nvSpPr>
        <p:spPr>
          <a:xfrm>
            <a:off x="510639" y="5664530"/>
            <a:ext cx="8521692" cy="646331"/>
          </a:xfrm>
          <a:prstGeom prst="rect">
            <a:avLst/>
          </a:prstGeom>
          <a:noFill/>
        </p:spPr>
        <p:txBody>
          <a:bodyPr wrap="none" rtlCol="0">
            <a:spAutoFit/>
          </a:bodyPr>
          <a:lstStyle/>
          <a:p>
            <a:r>
              <a:rPr lang="en-US" dirty="0"/>
              <a:t>How does combining </a:t>
            </a:r>
            <a:r>
              <a:rPr lang="en-US" dirty="0" err="1"/>
              <a:t>LhARA</a:t>
            </a:r>
            <a:r>
              <a:rPr lang="en-US" dirty="0"/>
              <a:t> proton/ion radiation with metabolic inhibitors </a:t>
            </a:r>
            <a:r>
              <a:rPr lang="en-US" dirty="0" err="1"/>
              <a:t>radiosensitise</a:t>
            </a:r>
            <a:r>
              <a:rPr lang="en-US" dirty="0"/>
              <a:t> </a:t>
            </a:r>
          </a:p>
          <a:p>
            <a:r>
              <a:rPr lang="en-US" dirty="0" err="1"/>
              <a:t>tumours</a:t>
            </a:r>
            <a:r>
              <a:rPr lang="en-US" dirty="0"/>
              <a:t>? </a:t>
            </a:r>
          </a:p>
        </p:txBody>
      </p:sp>
    </p:spTree>
    <p:extLst>
      <p:ext uri="{BB962C8B-B14F-4D97-AF65-F5344CB8AC3E}">
        <p14:creationId xmlns:p14="http://schemas.microsoft.com/office/powerpoint/2010/main" val="3278097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08675B-0291-1E48-8A87-C3C7ED5D610B}"/>
              </a:ext>
            </a:extLst>
          </p:cNvPr>
          <p:cNvSpPr/>
          <p:nvPr/>
        </p:nvSpPr>
        <p:spPr>
          <a:xfrm>
            <a:off x="2913298" y="7280"/>
            <a:ext cx="4006803" cy="646331"/>
          </a:xfrm>
          <a:prstGeom prst="rect">
            <a:avLst/>
          </a:prstGeom>
        </p:spPr>
        <p:txBody>
          <a:bodyPr wrap="none">
            <a:spAutoFit/>
          </a:bodyPr>
          <a:lstStyle/>
          <a:p>
            <a:r>
              <a:rPr lang="en-US" sz="3600" dirty="0"/>
              <a:t>Nrf2-Keap1 Pathway</a:t>
            </a:r>
          </a:p>
        </p:txBody>
      </p:sp>
      <p:pic>
        <p:nvPicPr>
          <p:cNvPr id="6" name="Picture 5">
            <a:extLst>
              <a:ext uri="{FF2B5EF4-FFF2-40B4-BE49-F238E27FC236}">
                <a16:creationId xmlns:a16="http://schemas.microsoft.com/office/drawing/2014/main" id="{A19A0427-F54F-4942-B181-14AD2CCE6F03}"/>
              </a:ext>
            </a:extLst>
          </p:cNvPr>
          <p:cNvPicPr>
            <a:picLocks noChangeAspect="1"/>
          </p:cNvPicPr>
          <p:nvPr/>
        </p:nvPicPr>
        <p:blipFill>
          <a:blip r:embed="rId3"/>
          <a:stretch>
            <a:fillRect/>
          </a:stretch>
        </p:blipFill>
        <p:spPr>
          <a:xfrm>
            <a:off x="0" y="838336"/>
            <a:ext cx="9144000" cy="5689218"/>
          </a:xfrm>
          <a:prstGeom prst="rect">
            <a:avLst/>
          </a:prstGeom>
        </p:spPr>
      </p:pic>
    </p:spTree>
    <p:extLst>
      <p:ext uri="{BB962C8B-B14F-4D97-AF65-F5344CB8AC3E}">
        <p14:creationId xmlns:p14="http://schemas.microsoft.com/office/powerpoint/2010/main" val="3261082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a:extLst>
              <a:ext uri="{FF2B5EF4-FFF2-40B4-BE49-F238E27FC236}">
                <a16:creationId xmlns:a16="http://schemas.microsoft.com/office/drawing/2014/main" id="{0BD3BDC9-3A4D-394D-BBB7-DA6C5C19108A}"/>
              </a:ext>
            </a:extLst>
          </p:cNvPr>
          <p:cNvSpPr txBox="1">
            <a:spLocks noChangeArrowheads="1"/>
          </p:cNvSpPr>
          <p:nvPr/>
        </p:nvSpPr>
        <p:spPr bwMode="auto">
          <a:xfrm>
            <a:off x="199437" y="207648"/>
            <a:ext cx="8493120" cy="614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9pPr>
          </a:lstStyle>
          <a:p>
            <a:pPr algn="ctr"/>
            <a:r>
              <a:rPr lang="en-GB" altLang="en-US" b="1" dirty="0">
                <a:latin typeface="Arial" panose="020B0604020202020204" pitchFamily="34" charset="0"/>
              </a:rPr>
              <a:t>KEAP1/NRF2 Mutation Status Predicts Local Failure after Radiotherapy in Human NSCLC </a:t>
            </a:r>
          </a:p>
        </p:txBody>
      </p:sp>
      <p:pic>
        <p:nvPicPr>
          <p:cNvPr id="3075" name="Picture 3">
            <a:extLst>
              <a:ext uri="{FF2B5EF4-FFF2-40B4-BE49-F238E27FC236}">
                <a16:creationId xmlns:a16="http://schemas.microsoft.com/office/drawing/2014/main" id="{8FB93DB0-3DB7-C640-AC96-4815037FDB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14" y="1120794"/>
            <a:ext cx="8460571" cy="550536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6" name="Text Box 4">
            <a:extLst>
              <a:ext uri="{FF2B5EF4-FFF2-40B4-BE49-F238E27FC236}">
                <a16:creationId xmlns:a16="http://schemas.microsoft.com/office/drawing/2014/main" id="{41737036-112C-2349-8CE3-48BF587B5F5A}"/>
              </a:ext>
            </a:extLst>
          </p:cNvPr>
          <p:cNvSpPr txBox="1">
            <a:spLocks noChangeArrowheads="1"/>
          </p:cNvSpPr>
          <p:nvPr/>
        </p:nvSpPr>
        <p:spPr bwMode="auto">
          <a:xfrm>
            <a:off x="5714785" y="6626160"/>
            <a:ext cx="3918240" cy="2318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9pPr>
          </a:lstStyle>
          <a:p>
            <a:r>
              <a:rPr lang="en-GB" altLang="en-US" sz="1089" b="1" dirty="0" err="1">
                <a:latin typeface="Arial" panose="020B0604020202020204" pitchFamily="34" charset="0"/>
              </a:rPr>
              <a:t>Youngtae</a:t>
            </a:r>
            <a:r>
              <a:rPr lang="en-GB" altLang="en-US" sz="1089" b="1" dirty="0">
                <a:latin typeface="Arial" panose="020B0604020202020204" pitchFamily="34" charset="0"/>
              </a:rPr>
              <a:t> </a:t>
            </a:r>
            <a:r>
              <a:rPr lang="en-GB" altLang="en-US" sz="1089" b="1" dirty="0" err="1">
                <a:latin typeface="Arial" panose="020B0604020202020204" pitchFamily="34" charset="0"/>
              </a:rPr>
              <a:t>Jeong</a:t>
            </a:r>
            <a:r>
              <a:rPr lang="en-GB" altLang="en-US" sz="1089" b="1" dirty="0">
                <a:latin typeface="Arial" panose="020B0604020202020204" pitchFamily="34" charset="0"/>
              </a:rPr>
              <a:t> et al. Cancer </a:t>
            </a:r>
            <a:r>
              <a:rPr lang="en-GB" altLang="en-US" sz="1089" b="1" dirty="0" err="1">
                <a:latin typeface="Arial" panose="020B0604020202020204" pitchFamily="34" charset="0"/>
              </a:rPr>
              <a:t>Discov</a:t>
            </a:r>
            <a:r>
              <a:rPr lang="en-GB" altLang="en-US" sz="1089" b="1" dirty="0">
                <a:latin typeface="Arial" panose="020B0604020202020204" pitchFamily="34" charset="0"/>
              </a:rPr>
              <a:t> 2017;7:86-101</a:t>
            </a:r>
          </a:p>
        </p:txBody>
      </p:sp>
    </p:spTree>
    <p:extLst>
      <p:ext uri="{BB962C8B-B14F-4D97-AF65-F5344CB8AC3E}">
        <p14:creationId xmlns:p14="http://schemas.microsoft.com/office/powerpoint/2010/main" val="327338807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Combining Ion Therapy with Immune Checkpoint Inhibitors</a:t>
            </a:r>
          </a:p>
        </p:txBody>
      </p:sp>
      <p:pic>
        <p:nvPicPr>
          <p:cNvPr id="5" name="Picture 4"/>
          <p:cNvPicPr>
            <a:picLocks noChangeAspect="1"/>
          </p:cNvPicPr>
          <p:nvPr/>
        </p:nvPicPr>
        <p:blipFill>
          <a:blip r:embed="rId3"/>
          <a:stretch>
            <a:fillRect/>
          </a:stretch>
        </p:blipFill>
        <p:spPr>
          <a:xfrm>
            <a:off x="901109" y="1706985"/>
            <a:ext cx="7230955" cy="4515421"/>
          </a:xfrm>
          <a:prstGeom prst="rect">
            <a:avLst/>
          </a:prstGeom>
        </p:spPr>
      </p:pic>
    </p:spTree>
    <p:extLst>
      <p:ext uri="{BB962C8B-B14F-4D97-AF65-F5344CB8AC3E}">
        <p14:creationId xmlns:p14="http://schemas.microsoft.com/office/powerpoint/2010/main" val="2826336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2938" y="765848"/>
            <a:ext cx="5318123" cy="6050646"/>
          </a:xfrm>
          <a:prstGeom prst="rect">
            <a:avLst/>
          </a:prstGeom>
        </p:spPr>
      </p:pic>
      <p:sp>
        <p:nvSpPr>
          <p:cNvPr id="4" name="TextBox 3">
            <a:extLst>
              <a:ext uri="{FF2B5EF4-FFF2-40B4-BE49-F238E27FC236}">
                <a16:creationId xmlns:a16="http://schemas.microsoft.com/office/drawing/2014/main" id="{4D960DD7-A5E5-5541-8EEE-1F7CCC15BE55}"/>
              </a:ext>
            </a:extLst>
          </p:cNvPr>
          <p:cNvSpPr txBox="1"/>
          <p:nvPr/>
        </p:nvSpPr>
        <p:spPr>
          <a:xfrm>
            <a:off x="353568" y="114658"/>
            <a:ext cx="7877541" cy="830997"/>
          </a:xfrm>
          <a:prstGeom prst="rect">
            <a:avLst/>
          </a:prstGeom>
          <a:noFill/>
        </p:spPr>
        <p:txBody>
          <a:bodyPr wrap="none" rtlCol="0">
            <a:spAutoFit/>
          </a:bodyPr>
          <a:lstStyle/>
          <a:p>
            <a:r>
              <a:rPr lang="en-US" sz="2400" dirty="0"/>
              <a:t>Increasing Tumor Antigen/Neoantigen Formation after Heavy </a:t>
            </a:r>
          </a:p>
          <a:p>
            <a:pPr algn="ctr"/>
            <a:r>
              <a:rPr lang="en-US" sz="2400" dirty="0"/>
              <a:t>Ion Exposure</a:t>
            </a:r>
          </a:p>
        </p:txBody>
      </p:sp>
    </p:spTree>
    <p:extLst>
      <p:ext uri="{BB962C8B-B14F-4D97-AF65-F5344CB8AC3E}">
        <p14:creationId xmlns:p14="http://schemas.microsoft.com/office/powerpoint/2010/main" val="17708496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Line 2">
            <a:extLst>
              <a:ext uri="{FF2B5EF4-FFF2-40B4-BE49-F238E27FC236}">
                <a16:creationId xmlns:a16="http://schemas.microsoft.com/office/drawing/2014/main" id="{073907AD-D7D1-8845-9566-B140DBE5E89A}"/>
              </a:ext>
            </a:extLst>
          </p:cNvPr>
          <p:cNvSpPr>
            <a:spLocks noChangeShapeType="1"/>
          </p:cNvSpPr>
          <p:nvPr/>
        </p:nvSpPr>
        <p:spPr bwMode="auto">
          <a:xfrm>
            <a:off x="2806366" y="1966619"/>
            <a:ext cx="8691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1" name="Line 3">
            <a:extLst>
              <a:ext uri="{FF2B5EF4-FFF2-40B4-BE49-F238E27FC236}">
                <a16:creationId xmlns:a16="http://schemas.microsoft.com/office/drawing/2014/main" id="{89FAC96B-3E55-EB46-ACB2-A130F694AB6B}"/>
              </a:ext>
            </a:extLst>
          </p:cNvPr>
          <p:cNvSpPr>
            <a:spLocks noChangeShapeType="1"/>
          </p:cNvSpPr>
          <p:nvPr/>
        </p:nvSpPr>
        <p:spPr bwMode="auto">
          <a:xfrm>
            <a:off x="2806366" y="2748860"/>
            <a:ext cx="8691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2" name="Line 4">
            <a:extLst>
              <a:ext uri="{FF2B5EF4-FFF2-40B4-BE49-F238E27FC236}">
                <a16:creationId xmlns:a16="http://schemas.microsoft.com/office/drawing/2014/main" id="{A44506DA-51DF-324B-8AD6-0F92FB071E12}"/>
              </a:ext>
            </a:extLst>
          </p:cNvPr>
          <p:cNvSpPr>
            <a:spLocks noChangeShapeType="1"/>
          </p:cNvSpPr>
          <p:nvPr/>
        </p:nvSpPr>
        <p:spPr bwMode="auto">
          <a:xfrm>
            <a:off x="2806366" y="3594204"/>
            <a:ext cx="8691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3" name="Line 5">
            <a:extLst>
              <a:ext uri="{FF2B5EF4-FFF2-40B4-BE49-F238E27FC236}">
                <a16:creationId xmlns:a16="http://schemas.microsoft.com/office/drawing/2014/main" id="{647C5A08-E9C3-4247-A9DF-91AC70DBB0BD}"/>
              </a:ext>
            </a:extLst>
          </p:cNvPr>
          <p:cNvSpPr>
            <a:spLocks noChangeShapeType="1"/>
          </p:cNvSpPr>
          <p:nvPr/>
        </p:nvSpPr>
        <p:spPr bwMode="auto">
          <a:xfrm>
            <a:off x="2806366" y="4493126"/>
            <a:ext cx="8691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4" name="Line 6">
            <a:extLst>
              <a:ext uri="{FF2B5EF4-FFF2-40B4-BE49-F238E27FC236}">
                <a16:creationId xmlns:a16="http://schemas.microsoft.com/office/drawing/2014/main" id="{FE362E6D-1384-1343-B2C5-7B0990EAC324}"/>
              </a:ext>
            </a:extLst>
          </p:cNvPr>
          <p:cNvSpPr>
            <a:spLocks noChangeShapeType="1"/>
          </p:cNvSpPr>
          <p:nvPr/>
        </p:nvSpPr>
        <p:spPr bwMode="auto">
          <a:xfrm>
            <a:off x="2806366" y="5386094"/>
            <a:ext cx="8691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5" name="Line 7">
            <a:extLst>
              <a:ext uri="{FF2B5EF4-FFF2-40B4-BE49-F238E27FC236}">
                <a16:creationId xmlns:a16="http://schemas.microsoft.com/office/drawing/2014/main" id="{380A8563-1774-DC49-8068-AF4D88DDC2E9}"/>
              </a:ext>
            </a:extLst>
          </p:cNvPr>
          <p:cNvSpPr>
            <a:spLocks noChangeShapeType="1"/>
          </p:cNvSpPr>
          <p:nvPr/>
        </p:nvSpPr>
        <p:spPr bwMode="auto">
          <a:xfrm flipV="1">
            <a:off x="4368465" y="4857457"/>
            <a:ext cx="0" cy="5286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6" name="Line 8">
            <a:extLst>
              <a:ext uri="{FF2B5EF4-FFF2-40B4-BE49-F238E27FC236}">
                <a16:creationId xmlns:a16="http://schemas.microsoft.com/office/drawing/2014/main" id="{C926F858-7387-FE4D-9F39-94E757DD1750}"/>
              </a:ext>
            </a:extLst>
          </p:cNvPr>
          <p:cNvSpPr>
            <a:spLocks noChangeShapeType="1"/>
          </p:cNvSpPr>
          <p:nvPr/>
        </p:nvSpPr>
        <p:spPr bwMode="auto">
          <a:xfrm flipV="1">
            <a:off x="4780421" y="3527531"/>
            <a:ext cx="0" cy="185856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7" name="Line 9">
            <a:extLst>
              <a:ext uri="{FF2B5EF4-FFF2-40B4-BE49-F238E27FC236}">
                <a16:creationId xmlns:a16="http://schemas.microsoft.com/office/drawing/2014/main" id="{49F351DB-0694-4B46-80DF-31A9E98C7244}"/>
              </a:ext>
            </a:extLst>
          </p:cNvPr>
          <p:cNvSpPr>
            <a:spLocks noChangeShapeType="1"/>
          </p:cNvSpPr>
          <p:nvPr/>
        </p:nvSpPr>
        <p:spPr bwMode="auto">
          <a:xfrm flipV="1">
            <a:off x="5766259" y="2079731"/>
            <a:ext cx="0" cy="330636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9" name="Freeform 11">
            <a:extLst>
              <a:ext uri="{FF2B5EF4-FFF2-40B4-BE49-F238E27FC236}">
                <a16:creationId xmlns:a16="http://schemas.microsoft.com/office/drawing/2014/main" id="{639C47CD-C947-914D-9DE3-11D836E93D95}"/>
              </a:ext>
            </a:extLst>
          </p:cNvPr>
          <p:cNvSpPr>
            <a:spLocks/>
          </p:cNvSpPr>
          <p:nvPr/>
        </p:nvSpPr>
        <p:spPr bwMode="auto">
          <a:xfrm>
            <a:off x="4335128" y="1979717"/>
            <a:ext cx="2621756" cy="3398044"/>
          </a:xfrm>
          <a:custGeom>
            <a:avLst/>
            <a:gdLst>
              <a:gd name="T0" fmla="*/ 0 w 1958"/>
              <a:gd name="T1" fmla="*/ 2854 h 2854"/>
              <a:gd name="T2" fmla="*/ 153 w 1958"/>
              <a:gd name="T3" fmla="*/ 2816 h 2854"/>
              <a:gd name="T4" fmla="*/ 281 w 1958"/>
              <a:gd name="T5" fmla="*/ 2713 h 2854"/>
              <a:gd name="T6" fmla="*/ 390 w 1958"/>
              <a:gd name="T7" fmla="*/ 2515 h 2854"/>
              <a:gd name="T8" fmla="*/ 608 w 1958"/>
              <a:gd name="T9" fmla="*/ 1741 h 2854"/>
              <a:gd name="T10" fmla="*/ 755 w 1958"/>
              <a:gd name="T11" fmla="*/ 1235 h 2854"/>
              <a:gd name="T12" fmla="*/ 889 w 1958"/>
              <a:gd name="T13" fmla="*/ 851 h 2854"/>
              <a:gd name="T14" fmla="*/ 1069 w 1958"/>
              <a:gd name="T15" fmla="*/ 550 h 2854"/>
              <a:gd name="T16" fmla="*/ 1280 w 1958"/>
              <a:gd name="T17" fmla="*/ 320 h 2854"/>
              <a:gd name="T18" fmla="*/ 1497 w 1958"/>
              <a:gd name="T19" fmla="*/ 141 h 2854"/>
              <a:gd name="T20" fmla="*/ 1741 w 1958"/>
              <a:gd name="T21" fmla="*/ 38 h 2854"/>
              <a:gd name="T22" fmla="*/ 1958 w 1958"/>
              <a:gd name="T23" fmla="*/ 0 h 28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58"/>
              <a:gd name="T37" fmla="*/ 0 h 2854"/>
              <a:gd name="T38" fmla="*/ 1958 w 1958"/>
              <a:gd name="T39" fmla="*/ 2854 h 285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58" h="2854">
                <a:moveTo>
                  <a:pt x="0" y="2854"/>
                </a:moveTo>
                <a:cubicBezTo>
                  <a:pt x="53" y="2848"/>
                  <a:pt x="106" y="2839"/>
                  <a:pt x="153" y="2816"/>
                </a:cubicBezTo>
                <a:cubicBezTo>
                  <a:pt x="200" y="2793"/>
                  <a:pt x="242" y="2763"/>
                  <a:pt x="281" y="2713"/>
                </a:cubicBezTo>
                <a:cubicBezTo>
                  <a:pt x="320" y="2663"/>
                  <a:pt x="336" y="2677"/>
                  <a:pt x="390" y="2515"/>
                </a:cubicBezTo>
                <a:cubicBezTo>
                  <a:pt x="444" y="2353"/>
                  <a:pt x="547" y="1954"/>
                  <a:pt x="608" y="1741"/>
                </a:cubicBezTo>
                <a:cubicBezTo>
                  <a:pt x="669" y="1528"/>
                  <a:pt x="708" y="1383"/>
                  <a:pt x="755" y="1235"/>
                </a:cubicBezTo>
                <a:cubicBezTo>
                  <a:pt x="802" y="1087"/>
                  <a:pt x="837" y="965"/>
                  <a:pt x="889" y="851"/>
                </a:cubicBezTo>
                <a:cubicBezTo>
                  <a:pt x="941" y="737"/>
                  <a:pt x="1004" y="639"/>
                  <a:pt x="1069" y="550"/>
                </a:cubicBezTo>
                <a:cubicBezTo>
                  <a:pt x="1134" y="461"/>
                  <a:pt x="1209" y="388"/>
                  <a:pt x="1280" y="320"/>
                </a:cubicBezTo>
                <a:cubicBezTo>
                  <a:pt x="1351" y="252"/>
                  <a:pt x="1420" y="188"/>
                  <a:pt x="1497" y="141"/>
                </a:cubicBezTo>
                <a:cubicBezTo>
                  <a:pt x="1574" y="94"/>
                  <a:pt x="1664" y="61"/>
                  <a:pt x="1741" y="38"/>
                </a:cubicBezTo>
                <a:cubicBezTo>
                  <a:pt x="1818" y="15"/>
                  <a:pt x="1888" y="7"/>
                  <a:pt x="1958" y="0"/>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Helvetica" pitchFamily="2" charset="0"/>
                <a:ea typeface="ＭＳ Ｐゴシック" panose="020B0600070205080204" pitchFamily="34" charset="-128"/>
              </a:defRPr>
            </a:lvl1pPr>
            <a:lvl2pPr marL="37931725" indent="-37474525">
              <a:defRPr sz="2400">
                <a:solidFill>
                  <a:schemeClr val="tx1"/>
                </a:solidFill>
                <a:latin typeface="Helvetica" pitchFamily="2" charset="0"/>
                <a:ea typeface="ＭＳ Ｐゴシック" panose="020B0600070205080204" pitchFamily="34" charset="-128"/>
              </a:defRPr>
            </a:lvl2pPr>
            <a:lvl3pPr>
              <a:defRPr sz="2400">
                <a:solidFill>
                  <a:schemeClr val="tx1"/>
                </a:solidFill>
                <a:latin typeface="Helvetica" pitchFamily="2" charset="0"/>
                <a:ea typeface="ＭＳ Ｐゴシック" panose="020B0600070205080204" pitchFamily="34" charset="-128"/>
              </a:defRPr>
            </a:lvl3pPr>
            <a:lvl4pPr>
              <a:defRPr sz="2400">
                <a:solidFill>
                  <a:schemeClr val="tx1"/>
                </a:solidFill>
                <a:latin typeface="Helvetica" pitchFamily="2" charset="0"/>
                <a:ea typeface="ＭＳ Ｐゴシック" panose="020B0600070205080204" pitchFamily="34" charset="-128"/>
              </a:defRPr>
            </a:lvl4pPr>
            <a:lvl5pPr>
              <a:defRPr sz="2400">
                <a:solidFill>
                  <a:schemeClr val="tx1"/>
                </a:solidFill>
                <a:latin typeface="Helvetica"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9pPr>
          </a:lstStyle>
          <a:p>
            <a:endParaRPr lang="en-US" altLang="en-US" sz="1800"/>
          </a:p>
        </p:txBody>
      </p:sp>
      <p:sp>
        <p:nvSpPr>
          <p:cNvPr id="285709" name="Text Box 13">
            <a:extLst>
              <a:ext uri="{FF2B5EF4-FFF2-40B4-BE49-F238E27FC236}">
                <a16:creationId xmlns:a16="http://schemas.microsoft.com/office/drawing/2014/main" id="{8631C9D2-F718-794E-B944-3F171E95858E}"/>
              </a:ext>
            </a:extLst>
          </p:cNvPr>
          <p:cNvSpPr txBox="1">
            <a:spLocks noChangeArrowheads="1"/>
          </p:cNvSpPr>
          <p:nvPr/>
        </p:nvSpPr>
        <p:spPr bwMode="auto">
          <a:xfrm>
            <a:off x="2339976" y="1830889"/>
            <a:ext cx="506870" cy="323165"/>
          </a:xfrm>
          <a:prstGeom prst="rect">
            <a:avLst/>
          </a:prstGeom>
          <a:noFill/>
          <a:ln w="9525">
            <a:noFill/>
            <a:miter lim="800000"/>
            <a:headEnd/>
            <a:tailEnd/>
          </a:ln>
          <a:effectLst/>
        </p:spPr>
        <p:txBody>
          <a:bodyPr wrap="none">
            <a:spAutoFit/>
          </a:bodyPr>
          <a:lstStyle/>
          <a:p>
            <a:pPr algn="r" eaLnBrk="1" hangingPunct="1">
              <a:defRPr/>
            </a:pPr>
            <a:r>
              <a:rPr lang="en-US" sz="1500">
                <a:effectLst>
                  <a:outerShdw blurRad="38100" dist="38100" dir="2700000" algn="tl">
                    <a:srgbClr val="000000"/>
                  </a:outerShdw>
                </a:effectLst>
                <a:latin typeface="Arial" pitchFamily="23" charset="0"/>
              </a:rPr>
              <a:t>100</a:t>
            </a:r>
          </a:p>
        </p:txBody>
      </p:sp>
      <p:sp>
        <p:nvSpPr>
          <p:cNvPr id="285710" name="Text Box 14">
            <a:extLst>
              <a:ext uri="{FF2B5EF4-FFF2-40B4-BE49-F238E27FC236}">
                <a16:creationId xmlns:a16="http://schemas.microsoft.com/office/drawing/2014/main" id="{533EDDA7-F39A-AE45-8C1C-1C9A559CB7F9}"/>
              </a:ext>
            </a:extLst>
          </p:cNvPr>
          <p:cNvSpPr txBox="1">
            <a:spLocks noChangeArrowheads="1"/>
          </p:cNvSpPr>
          <p:nvPr/>
        </p:nvSpPr>
        <p:spPr bwMode="auto">
          <a:xfrm>
            <a:off x="2447378" y="2591699"/>
            <a:ext cx="399469" cy="323165"/>
          </a:xfrm>
          <a:prstGeom prst="rect">
            <a:avLst/>
          </a:prstGeom>
          <a:noFill/>
          <a:ln w="9525">
            <a:noFill/>
            <a:miter lim="800000"/>
            <a:headEnd/>
            <a:tailEnd/>
          </a:ln>
          <a:effectLst/>
        </p:spPr>
        <p:txBody>
          <a:bodyPr wrap="none">
            <a:spAutoFit/>
          </a:bodyPr>
          <a:lstStyle/>
          <a:p>
            <a:pPr algn="r" eaLnBrk="1" hangingPunct="1">
              <a:defRPr/>
            </a:pPr>
            <a:r>
              <a:rPr lang="en-US" sz="1500">
                <a:effectLst>
                  <a:outerShdw blurRad="38100" dist="38100" dir="2700000" algn="tl">
                    <a:srgbClr val="000000"/>
                  </a:outerShdw>
                </a:effectLst>
                <a:latin typeface="Arial" pitchFamily="23" charset="0"/>
              </a:rPr>
              <a:t>75</a:t>
            </a:r>
          </a:p>
        </p:txBody>
      </p:sp>
      <p:sp>
        <p:nvSpPr>
          <p:cNvPr id="285711" name="Text Box 15">
            <a:extLst>
              <a:ext uri="{FF2B5EF4-FFF2-40B4-BE49-F238E27FC236}">
                <a16:creationId xmlns:a16="http://schemas.microsoft.com/office/drawing/2014/main" id="{72B3B20C-DAF8-EC4F-9C22-03575E5D13B4}"/>
              </a:ext>
            </a:extLst>
          </p:cNvPr>
          <p:cNvSpPr txBox="1">
            <a:spLocks noChangeArrowheads="1"/>
          </p:cNvSpPr>
          <p:nvPr/>
        </p:nvSpPr>
        <p:spPr bwMode="auto">
          <a:xfrm>
            <a:off x="2447378" y="3453712"/>
            <a:ext cx="399469" cy="323165"/>
          </a:xfrm>
          <a:prstGeom prst="rect">
            <a:avLst/>
          </a:prstGeom>
          <a:noFill/>
          <a:ln w="9525">
            <a:noFill/>
            <a:miter lim="800000"/>
            <a:headEnd/>
            <a:tailEnd/>
          </a:ln>
          <a:effectLst/>
        </p:spPr>
        <p:txBody>
          <a:bodyPr wrap="none">
            <a:spAutoFit/>
          </a:bodyPr>
          <a:lstStyle/>
          <a:p>
            <a:pPr algn="r" eaLnBrk="1" hangingPunct="1">
              <a:defRPr/>
            </a:pPr>
            <a:r>
              <a:rPr lang="en-US" sz="1500">
                <a:effectLst>
                  <a:outerShdw blurRad="38100" dist="38100" dir="2700000" algn="tl">
                    <a:srgbClr val="000000"/>
                  </a:outerShdw>
                </a:effectLst>
                <a:latin typeface="Arial" pitchFamily="23" charset="0"/>
              </a:rPr>
              <a:t>50</a:t>
            </a:r>
          </a:p>
        </p:txBody>
      </p:sp>
      <p:sp>
        <p:nvSpPr>
          <p:cNvPr id="285712" name="Text Box 16">
            <a:extLst>
              <a:ext uri="{FF2B5EF4-FFF2-40B4-BE49-F238E27FC236}">
                <a16:creationId xmlns:a16="http://schemas.microsoft.com/office/drawing/2014/main" id="{DABD3A79-87BE-9640-BE11-EB5F7D2E49A8}"/>
              </a:ext>
            </a:extLst>
          </p:cNvPr>
          <p:cNvSpPr txBox="1">
            <a:spLocks noChangeArrowheads="1"/>
          </p:cNvSpPr>
          <p:nvPr/>
        </p:nvSpPr>
        <p:spPr bwMode="auto">
          <a:xfrm>
            <a:off x="2447378" y="4338346"/>
            <a:ext cx="399469" cy="323165"/>
          </a:xfrm>
          <a:prstGeom prst="rect">
            <a:avLst/>
          </a:prstGeom>
          <a:noFill/>
          <a:ln w="9525">
            <a:noFill/>
            <a:miter lim="800000"/>
            <a:headEnd/>
            <a:tailEnd/>
          </a:ln>
          <a:effectLst/>
        </p:spPr>
        <p:txBody>
          <a:bodyPr wrap="none">
            <a:spAutoFit/>
          </a:bodyPr>
          <a:lstStyle/>
          <a:p>
            <a:pPr algn="r" eaLnBrk="1" hangingPunct="1">
              <a:defRPr/>
            </a:pPr>
            <a:r>
              <a:rPr lang="en-US" sz="1500">
                <a:effectLst>
                  <a:outerShdw blurRad="38100" dist="38100" dir="2700000" algn="tl">
                    <a:srgbClr val="000000"/>
                  </a:outerShdw>
                </a:effectLst>
                <a:latin typeface="Arial" pitchFamily="23" charset="0"/>
              </a:rPr>
              <a:t>25</a:t>
            </a:r>
          </a:p>
        </p:txBody>
      </p:sp>
      <p:sp>
        <p:nvSpPr>
          <p:cNvPr id="285713" name="Text Box 17">
            <a:extLst>
              <a:ext uri="{FF2B5EF4-FFF2-40B4-BE49-F238E27FC236}">
                <a16:creationId xmlns:a16="http://schemas.microsoft.com/office/drawing/2014/main" id="{650E04C0-B50A-EC47-8B29-3F36D19204E0}"/>
              </a:ext>
            </a:extLst>
          </p:cNvPr>
          <p:cNvSpPr txBox="1">
            <a:spLocks noChangeArrowheads="1"/>
          </p:cNvSpPr>
          <p:nvPr/>
        </p:nvSpPr>
        <p:spPr bwMode="auto">
          <a:xfrm>
            <a:off x="2554778" y="5238458"/>
            <a:ext cx="292068" cy="323165"/>
          </a:xfrm>
          <a:prstGeom prst="rect">
            <a:avLst/>
          </a:prstGeom>
          <a:noFill/>
          <a:ln w="9525">
            <a:noFill/>
            <a:miter lim="800000"/>
            <a:headEnd/>
            <a:tailEnd/>
          </a:ln>
          <a:effectLst/>
        </p:spPr>
        <p:txBody>
          <a:bodyPr wrap="none">
            <a:spAutoFit/>
          </a:bodyPr>
          <a:lstStyle/>
          <a:p>
            <a:pPr algn="r" eaLnBrk="1" hangingPunct="1">
              <a:defRPr/>
            </a:pPr>
            <a:r>
              <a:rPr lang="en-US" sz="1500">
                <a:effectLst>
                  <a:outerShdw blurRad="38100" dist="38100" dir="2700000" algn="tl">
                    <a:srgbClr val="000000"/>
                  </a:outerShdw>
                </a:effectLst>
                <a:latin typeface="Arial" pitchFamily="23" charset="0"/>
              </a:rPr>
              <a:t>0</a:t>
            </a:r>
          </a:p>
        </p:txBody>
      </p:sp>
      <p:grpSp>
        <p:nvGrpSpPr>
          <p:cNvPr id="2" name="Group 1">
            <a:extLst>
              <a:ext uri="{FF2B5EF4-FFF2-40B4-BE49-F238E27FC236}">
                <a16:creationId xmlns:a16="http://schemas.microsoft.com/office/drawing/2014/main" id="{F003AF66-B0A4-5546-B2FC-54073B01B3B8}"/>
              </a:ext>
            </a:extLst>
          </p:cNvPr>
          <p:cNvGrpSpPr/>
          <p:nvPr/>
        </p:nvGrpSpPr>
        <p:grpSpPr>
          <a:xfrm>
            <a:off x="1696019" y="1966620"/>
            <a:ext cx="5293011" cy="4052114"/>
            <a:chOff x="1696019" y="1966620"/>
            <a:chExt cx="5293011" cy="4052114"/>
          </a:xfrm>
        </p:grpSpPr>
        <p:sp>
          <p:nvSpPr>
            <p:cNvPr id="48138" name="Freeform 10">
              <a:extLst>
                <a:ext uri="{FF2B5EF4-FFF2-40B4-BE49-F238E27FC236}">
                  <a16:creationId xmlns:a16="http://schemas.microsoft.com/office/drawing/2014/main" id="{09821F1B-5F63-CC46-A9D8-1139D5DDC368}"/>
                </a:ext>
              </a:extLst>
            </p:cNvPr>
            <p:cNvSpPr>
              <a:spLocks/>
            </p:cNvSpPr>
            <p:nvPr/>
          </p:nvSpPr>
          <p:spPr bwMode="auto">
            <a:xfrm>
              <a:off x="3870784" y="1986860"/>
              <a:ext cx="2546747" cy="3390900"/>
            </a:xfrm>
            <a:custGeom>
              <a:avLst/>
              <a:gdLst>
                <a:gd name="T0" fmla="*/ 0 w 1901"/>
                <a:gd name="T1" fmla="*/ 2848 h 2848"/>
                <a:gd name="T2" fmla="*/ 250 w 1901"/>
                <a:gd name="T3" fmla="*/ 2618 h 2848"/>
                <a:gd name="T4" fmla="*/ 442 w 1901"/>
                <a:gd name="T5" fmla="*/ 2234 h 2848"/>
                <a:gd name="T6" fmla="*/ 602 w 1901"/>
                <a:gd name="T7" fmla="*/ 1607 h 2848"/>
                <a:gd name="T8" fmla="*/ 762 w 1901"/>
                <a:gd name="T9" fmla="*/ 1011 h 2848"/>
                <a:gd name="T10" fmla="*/ 935 w 1901"/>
                <a:gd name="T11" fmla="*/ 583 h 2848"/>
                <a:gd name="T12" fmla="*/ 1146 w 1901"/>
                <a:gd name="T13" fmla="*/ 275 h 2848"/>
                <a:gd name="T14" fmla="*/ 1383 w 1901"/>
                <a:gd name="T15" fmla="*/ 109 h 2848"/>
                <a:gd name="T16" fmla="*/ 1651 w 1901"/>
                <a:gd name="T17" fmla="*/ 32 h 2848"/>
                <a:gd name="T18" fmla="*/ 1901 w 1901"/>
                <a:gd name="T19" fmla="*/ 0 h 28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01"/>
                <a:gd name="T31" fmla="*/ 0 h 2848"/>
                <a:gd name="T32" fmla="*/ 1901 w 1901"/>
                <a:gd name="T33" fmla="*/ 2848 h 28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01" h="2848">
                  <a:moveTo>
                    <a:pt x="0" y="2848"/>
                  </a:moveTo>
                  <a:cubicBezTo>
                    <a:pt x="88" y="2784"/>
                    <a:pt x="176" y="2720"/>
                    <a:pt x="250" y="2618"/>
                  </a:cubicBezTo>
                  <a:cubicBezTo>
                    <a:pt x="324" y="2516"/>
                    <a:pt x="383" y="2403"/>
                    <a:pt x="442" y="2234"/>
                  </a:cubicBezTo>
                  <a:cubicBezTo>
                    <a:pt x="501" y="2065"/>
                    <a:pt x="549" y="1811"/>
                    <a:pt x="602" y="1607"/>
                  </a:cubicBezTo>
                  <a:cubicBezTo>
                    <a:pt x="655" y="1403"/>
                    <a:pt x="707" y="1182"/>
                    <a:pt x="762" y="1011"/>
                  </a:cubicBezTo>
                  <a:cubicBezTo>
                    <a:pt x="817" y="840"/>
                    <a:pt x="871" y="706"/>
                    <a:pt x="935" y="583"/>
                  </a:cubicBezTo>
                  <a:cubicBezTo>
                    <a:pt x="999" y="460"/>
                    <a:pt x="1071" y="354"/>
                    <a:pt x="1146" y="275"/>
                  </a:cubicBezTo>
                  <a:cubicBezTo>
                    <a:pt x="1221" y="196"/>
                    <a:pt x="1299" y="149"/>
                    <a:pt x="1383" y="109"/>
                  </a:cubicBezTo>
                  <a:cubicBezTo>
                    <a:pt x="1467" y="69"/>
                    <a:pt x="1565" y="50"/>
                    <a:pt x="1651" y="32"/>
                  </a:cubicBezTo>
                  <a:cubicBezTo>
                    <a:pt x="1737" y="14"/>
                    <a:pt x="1819" y="7"/>
                    <a:pt x="1901" y="0"/>
                  </a:cubicBezTo>
                </a:path>
              </a:pathLst>
            </a:custGeom>
            <a:noFill/>
            <a:ln w="38100">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Helvetica" pitchFamily="2" charset="0"/>
                  <a:ea typeface="ＭＳ Ｐゴシック" panose="020B0600070205080204" pitchFamily="34" charset="-128"/>
                </a:defRPr>
              </a:lvl1pPr>
              <a:lvl2pPr marL="37931725" indent="-37474525">
                <a:defRPr sz="2400">
                  <a:solidFill>
                    <a:schemeClr val="tx1"/>
                  </a:solidFill>
                  <a:latin typeface="Helvetica" pitchFamily="2" charset="0"/>
                  <a:ea typeface="ＭＳ Ｐゴシック" panose="020B0600070205080204" pitchFamily="34" charset="-128"/>
                </a:defRPr>
              </a:lvl2pPr>
              <a:lvl3pPr>
                <a:defRPr sz="2400">
                  <a:solidFill>
                    <a:schemeClr val="tx1"/>
                  </a:solidFill>
                  <a:latin typeface="Helvetica" pitchFamily="2" charset="0"/>
                  <a:ea typeface="ＭＳ Ｐゴシック" panose="020B0600070205080204" pitchFamily="34" charset="-128"/>
                </a:defRPr>
              </a:lvl3pPr>
              <a:lvl4pPr>
                <a:defRPr sz="2400">
                  <a:solidFill>
                    <a:schemeClr val="tx1"/>
                  </a:solidFill>
                  <a:latin typeface="Helvetica" pitchFamily="2" charset="0"/>
                  <a:ea typeface="ＭＳ Ｐゴシック" panose="020B0600070205080204" pitchFamily="34" charset="-128"/>
                </a:defRPr>
              </a:lvl4pPr>
              <a:lvl5pPr>
                <a:defRPr sz="2400">
                  <a:solidFill>
                    <a:schemeClr val="tx1"/>
                  </a:solidFill>
                  <a:latin typeface="Helvetica"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9pPr>
            </a:lstStyle>
            <a:p>
              <a:endParaRPr lang="en-US" altLang="en-US" sz="1800"/>
            </a:p>
          </p:txBody>
        </p:sp>
        <p:sp>
          <p:nvSpPr>
            <p:cNvPr id="48140" name="Freeform 12">
              <a:extLst>
                <a:ext uri="{FF2B5EF4-FFF2-40B4-BE49-F238E27FC236}">
                  <a16:creationId xmlns:a16="http://schemas.microsoft.com/office/drawing/2014/main" id="{883F41A9-628C-414D-B690-755E856C24A7}"/>
                </a:ext>
              </a:extLst>
            </p:cNvPr>
            <p:cNvSpPr>
              <a:spLocks/>
            </p:cNvSpPr>
            <p:nvPr/>
          </p:nvSpPr>
          <p:spPr bwMode="auto">
            <a:xfrm>
              <a:off x="2893280" y="1966620"/>
              <a:ext cx="4095750" cy="3419475"/>
            </a:xfrm>
            <a:custGeom>
              <a:avLst/>
              <a:gdLst>
                <a:gd name="T0" fmla="*/ 0 w 3058"/>
                <a:gd name="T1" fmla="*/ 0 h 2872"/>
                <a:gd name="T2" fmla="*/ 0 w 3058"/>
                <a:gd name="T3" fmla="*/ 2872 h 2872"/>
                <a:gd name="T4" fmla="*/ 3058 w 3058"/>
                <a:gd name="T5" fmla="*/ 2872 h 2872"/>
                <a:gd name="T6" fmla="*/ 0 60000 65536"/>
                <a:gd name="T7" fmla="*/ 0 60000 65536"/>
                <a:gd name="T8" fmla="*/ 0 60000 65536"/>
                <a:gd name="T9" fmla="*/ 0 w 3058"/>
                <a:gd name="T10" fmla="*/ 0 h 2872"/>
                <a:gd name="T11" fmla="*/ 3058 w 3058"/>
                <a:gd name="T12" fmla="*/ 2872 h 2872"/>
              </a:gdLst>
              <a:ahLst/>
              <a:cxnLst>
                <a:cxn ang="T6">
                  <a:pos x="T0" y="T1"/>
                </a:cxn>
                <a:cxn ang="T7">
                  <a:pos x="T2" y="T3"/>
                </a:cxn>
                <a:cxn ang="T8">
                  <a:pos x="T4" y="T5"/>
                </a:cxn>
              </a:cxnLst>
              <a:rect l="T9" t="T10" r="T11" b="T12"/>
              <a:pathLst>
                <a:path w="3058" h="2872">
                  <a:moveTo>
                    <a:pt x="0" y="0"/>
                  </a:moveTo>
                  <a:lnTo>
                    <a:pt x="0" y="2872"/>
                  </a:lnTo>
                  <a:lnTo>
                    <a:pt x="3058" y="2872"/>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Helvetica" pitchFamily="2" charset="0"/>
                  <a:ea typeface="ＭＳ Ｐゴシック" panose="020B0600070205080204" pitchFamily="34" charset="-128"/>
                </a:defRPr>
              </a:lvl1pPr>
              <a:lvl2pPr marL="37931725" indent="-37474525">
                <a:defRPr sz="2400">
                  <a:solidFill>
                    <a:schemeClr val="tx1"/>
                  </a:solidFill>
                  <a:latin typeface="Helvetica" pitchFamily="2" charset="0"/>
                  <a:ea typeface="ＭＳ Ｐゴシック" panose="020B0600070205080204" pitchFamily="34" charset="-128"/>
                </a:defRPr>
              </a:lvl2pPr>
              <a:lvl3pPr>
                <a:defRPr sz="2400">
                  <a:solidFill>
                    <a:schemeClr val="tx1"/>
                  </a:solidFill>
                  <a:latin typeface="Helvetica" pitchFamily="2" charset="0"/>
                  <a:ea typeface="ＭＳ Ｐゴシック" panose="020B0600070205080204" pitchFamily="34" charset="-128"/>
                </a:defRPr>
              </a:lvl3pPr>
              <a:lvl4pPr>
                <a:defRPr sz="2400">
                  <a:solidFill>
                    <a:schemeClr val="tx1"/>
                  </a:solidFill>
                  <a:latin typeface="Helvetica" pitchFamily="2" charset="0"/>
                  <a:ea typeface="ＭＳ Ｐゴシック" panose="020B0600070205080204" pitchFamily="34" charset="-128"/>
                </a:defRPr>
              </a:lvl4pPr>
              <a:lvl5pPr>
                <a:defRPr sz="2400">
                  <a:solidFill>
                    <a:schemeClr val="tx1"/>
                  </a:solidFill>
                  <a:latin typeface="Helvetica"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9pPr>
            </a:lstStyle>
            <a:p>
              <a:endParaRPr lang="en-US" altLang="en-US" sz="1800"/>
            </a:p>
          </p:txBody>
        </p:sp>
        <p:sp>
          <p:nvSpPr>
            <p:cNvPr id="285714" name="Text Box 18">
              <a:extLst>
                <a:ext uri="{FF2B5EF4-FFF2-40B4-BE49-F238E27FC236}">
                  <a16:creationId xmlns:a16="http://schemas.microsoft.com/office/drawing/2014/main" id="{28D426C8-917D-2C47-ACE8-AA8023E42A1C}"/>
                </a:ext>
              </a:extLst>
            </p:cNvPr>
            <p:cNvSpPr txBox="1">
              <a:spLocks noChangeArrowheads="1"/>
            </p:cNvSpPr>
            <p:nvPr/>
          </p:nvSpPr>
          <p:spPr bwMode="auto">
            <a:xfrm>
              <a:off x="4200265" y="5420624"/>
              <a:ext cx="320922" cy="338554"/>
            </a:xfrm>
            <a:prstGeom prst="rect">
              <a:avLst/>
            </a:prstGeom>
            <a:noFill/>
            <a:ln w="9525">
              <a:noFill/>
              <a:miter lim="800000"/>
              <a:headEnd/>
              <a:tailEnd/>
            </a:ln>
            <a:effectLst/>
          </p:spPr>
          <p:txBody>
            <a:bodyPr wrap="none">
              <a:spAutoFit/>
            </a:bodyPr>
            <a:lstStyle/>
            <a:p>
              <a:pPr algn="ctr" eaLnBrk="1" hangingPunct="1">
                <a:defRPr/>
              </a:pPr>
              <a:r>
                <a:rPr lang="en-US" sz="1600" dirty="0">
                  <a:effectLst>
                    <a:outerShdw blurRad="38100" dist="38100" dir="2700000" algn="tl">
                      <a:srgbClr val="000000"/>
                    </a:outerShdw>
                  </a:effectLst>
                  <a:latin typeface="Arial" pitchFamily="23" charset="0"/>
                </a:rPr>
                <a:t>A</a:t>
              </a:r>
            </a:p>
          </p:txBody>
        </p:sp>
        <p:sp>
          <p:nvSpPr>
            <p:cNvPr id="285715" name="Text Box 19">
              <a:extLst>
                <a:ext uri="{FF2B5EF4-FFF2-40B4-BE49-F238E27FC236}">
                  <a16:creationId xmlns:a16="http://schemas.microsoft.com/office/drawing/2014/main" id="{1F6A4BBF-6498-894B-AC6C-E11D35C00BB6}"/>
                </a:ext>
              </a:extLst>
            </p:cNvPr>
            <p:cNvSpPr txBox="1">
              <a:spLocks noChangeArrowheads="1"/>
            </p:cNvSpPr>
            <p:nvPr/>
          </p:nvSpPr>
          <p:spPr bwMode="auto">
            <a:xfrm>
              <a:off x="4628890" y="5420624"/>
              <a:ext cx="320922" cy="338554"/>
            </a:xfrm>
            <a:prstGeom prst="rect">
              <a:avLst/>
            </a:prstGeom>
            <a:noFill/>
            <a:ln w="9525">
              <a:noFill/>
              <a:miter lim="800000"/>
              <a:headEnd/>
              <a:tailEnd/>
            </a:ln>
            <a:effectLst/>
          </p:spPr>
          <p:txBody>
            <a:bodyPr wrap="none">
              <a:spAutoFit/>
            </a:bodyPr>
            <a:lstStyle/>
            <a:p>
              <a:pPr algn="ctr" eaLnBrk="1" hangingPunct="1">
                <a:defRPr/>
              </a:pPr>
              <a:r>
                <a:rPr lang="en-US" sz="1600">
                  <a:effectLst>
                    <a:outerShdw blurRad="38100" dist="38100" dir="2700000" algn="tl">
                      <a:srgbClr val="000000"/>
                    </a:outerShdw>
                  </a:effectLst>
                  <a:latin typeface="Arial" pitchFamily="23" charset="0"/>
                </a:rPr>
                <a:t>B</a:t>
              </a:r>
            </a:p>
          </p:txBody>
        </p:sp>
        <p:sp>
          <p:nvSpPr>
            <p:cNvPr id="285716" name="Text Box 20">
              <a:extLst>
                <a:ext uri="{FF2B5EF4-FFF2-40B4-BE49-F238E27FC236}">
                  <a16:creationId xmlns:a16="http://schemas.microsoft.com/office/drawing/2014/main" id="{C69F1D47-7FB8-994F-860F-EEBB87CC661B}"/>
                </a:ext>
              </a:extLst>
            </p:cNvPr>
            <p:cNvSpPr txBox="1">
              <a:spLocks noChangeArrowheads="1"/>
            </p:cNvSpPr>
            <p:nvPr/>
          </p:nvSpPr>
          <p:spPr bwMode="auto">
            <a:xfrm>
              <a:off x="5610903" y="5420624"/>
              <a:ext cx="332142" cy="338554"/>
            </a:xfrm>
            <a:prstGeom prst="rect">
              <a:avLst/>
            </a:prstGeom>
            <a:noFill/>
            <a:ln w="9525">
              <a:noFill/>
              <a:miter lim="800000"/>
              <a:headEnd/>
              <a:tailEnd/>
            </a:ln>
            <a:effectLst/>
          </p:spPr>
          <p:txBody>
            <a:bodyPr wrap="none">
              <a:spAutoFit/>
            </a:bodyPr>
            <a:lstStyle/>
            <a:p>
              <a:pPr algn="ctr" eaLnBrk="1" hangingPunct="1">
                <a:defRPr/>
              </a:pPr>
              <a:r>
                <a:rPr lang="en-US" sz="1600">
                  <a:effectLst>
                    <a:outerShdw blurRad="38100" dist="38100" dir="2700000" algn="tl">
                      <a:srgbClr val="000000"/>
                    </a:outerShdw>
                  </a:effectLst>
                  <a:latin typeface="Arial" pitchFamily="23" charset="0"/>
                </a:rPr>
                <a:t>C</a:t>
              </a:r>
            </a:p>
          </p:txBody>
        </p:sp>
        <p:sp>
          <p:nvSpPr>
            <p:cNvPr id="285717" name="Text Box 21">
              <a:extLst>
                <a:ext uri="{FF2B5EF4-FFF2-40B4-BE49-F238E27FC236}">
                  <a16:creationId xmlns:a16="http://schemas.microsoft.com/office/drawing/2014/main" id="{18878CE7-5737-CE44-B1D8-CDF6A84CA55B}"/>
                </a:ext>
              </a:extLst>
            </p:cNvPr>
            <p:cNvSpPr txBox="1">
              <a:spLocks noChangeArrowheads="1"/>
            </p:cNvSpPr>
            <p:nvPr/>
          </p:nvSpPr>
          <p:spPr bwMode="auto">
            <a:xfrm>
              <a:off x="3926643" y="5680180"/>
              <a:ext cx="1712328" cy="338554"/>
            </a:xfrm>
            <a:prstGeom prst="rect">
              <a:avLst/>
            </a:prstGeom>
            <a:noFill/>
            <a:ln w="9525">
              <a:noFill/>
              <a:miter lim="800000"/>
              <a:headEnd/>
              <a:tailEnd/>
            </a:ln>
            <a:effectLst/>
          </p:spPr>
          <p:txBody>
            <a:bodyPr wrap="none">
              <a:spAutoFit/>
            </a:bodyPr>
            <a:lstStyle/>
            <a:p>
              <a:pPr algn="ctr" eaLnBrk="1" hangingPunct="1">
                <a:defRPr/>
              </a:pPr>
              <a:r>
                <a:rPr lang="en-US" sz="1600" dirty="0">
                  <a:effectLst>
                    <a:outerShdw blurRad="38100" dist="38100" dir="2700000" algn="tl">
                      <a:srgbClr val="000000"/>
                    </a:outerShdw>
                  </a:effectLst>
                  <a:latin typeface="Arial" pitchFamily="23" charset="0"/>
                </a:rPr>
                <a:t>Cumulative</a:t>
              </a:r>
              <a:r>
                <a:rPr lang="en-US" sz="1500" dirty="0">
                  <a:effectLst>
                    <a:outerShdw blurRad="38100" dist="38100" dir="2700000" algn="tl">
                      <a:srgbClr val="000000"/>
                    </a:outerShdw>
                  </a:effectLst>
                  <a:latin typeface="Arial" pitchFamily="23" charset="0"/>
                </a:rPr>
                <a:t> Dose</a:t>
              </a:r>
            </a:p>
          </p:txBody>
        </p:sp>
        <p:sp>
          <p:nvSpPr>
            <p:cNvPr id="285718" name="Text Box 22">
              <a:extLst>
                <a:ext uri="{FF2B5EF4-FFF2-40B4-BE49-F238E27FC236}">
                  <a16:creationId xmlns:a16="http://schemas.microsoft.com/office/drawing/2014/main" id="{2CC06BDA-551D-3C4B-9689-CD3121CCDFC6}"/>
                </a:ext>
              </a:extLst>
            </p:cNvPr>
            <p:cNvSpPr txBox="1">
              <a:spLocks noChangeArrowheads="1"/>
            </p:cNvSpPr>
            <p:nvPr/>
          </p:nvSpPr>
          <p:spPr bwMode="auto">
            <a:xfrm rot="16200000">
              <a:off x="443208" y="3383969"/>
              <a:ext cx="3090398" cy="584775"/>
            </a:xfrm>
            <a:prstGeom prst="rect">
              <a:avLst/>
            </a:prstGeom>
            <a:noFill/>
            <a:ln w="9525">
              <a:noFill/>
              <a:miter lim="800000"/>
              <a:headEnd/>
              <a:tailEnd/>
            </a:ln>
            <a:effectLst/>
          </p:spPr>
          <p:txBody>
            <a:bodyPr wrap="none">
              <a:spAutoFit/>
            </a:bodyPr>
            <a:lstStyle>
              <a:lvl1pPr>
                <a:defRPr sz="2400">
                  <a:solidFill>
                    <a:schemeClr val="tx1"/>
                  </a:solidFill>
                  <a:latin typeface="Helvetica" pitchFamily="2" charset="0"/>
                  <a:ea typeface="ＭＳ Ｐゴシック" panose="020B0600070205080204" pitchFamily="34" charset="-128"/>
                </a:defRPr>
              </a:lvl1pPr>
              <a:lvl2pPr marL="37931725" indent="-37474525">
                <a:defRPr sz="2400">
                  <a:solidFill>
                    <a:schemeClr val="tx1"/>
                  </a:solidFill>
                  <a:latin typeface="Helvetica" pitchFamily="2" charset="0"/>
                  <a:ea typeface="ＭＳ Ｐゴシック" panose="020B0600070205080204" pitchFamily="34" charset="-128"/>
                </a:defRPr>
              </a:lvl2pPr>
              <a:lvl3pPr>
                <a:defRPr sz="2400">
                  <a:solidFill>
                    <a:schemeClr val="tx1"/>
                  </a:solidFill>
                  <a:latin typeface="Helvetica" pitchFamily="2" charset="0"/>
                  <a:ea typeface="ＭＳ Ｐゴシック" panose="020B0600070205080204" pitchFamily="34" charset="-128"/>
                </a:defRPr>
              </a:lvl3pPr>
              <a:lvl4pPr>
                <a:defRPr sz="2400">
                  <a:solidFill>
                    <a:schemeClr val="tx1"/>
                  </a:solidFill>
                  <a:latin typeface="Helvetica" pitchFamily="2" charset="0"/>
                  <a:ea typeface="ＭＳ Ｐゴシック" panose="020B0600070205080204" pitchFamily="34" charset="-128"/>
                </a:defRPr>
              </a:lvl4pPr>
              <a:lvl5pPr>
                <a:defRPr sz="2400">
                  <a:solidFill>
                    <a:schemeClr val="tx1"/>
                  </a:solidFill>
                  <a:latin typeface="Helvetica"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9pPr>
            </a:lstStyle>
            <a:p>
              <a:pPr algn="ctr" eaLnBrk="1" hangingPunct="1"/>
              <a:r>
                <a:rPr lang="en-US" altLang="en-US" sz="1600" b="1" dirty="0">
                  <a:effectLst>
                    <a:outerShdw blurRad="38100" dist="38100" dir="2700000" algn="tl">
                      <a:srgbClr val="000000"/>
                    </a:outerShdw>
                  </a:effectLst>
                  <a:latin typeface="Arial" panose="020B0604020202020204" pitchFamily="34" charset="0"/>
                </a:rPr>
                <a:t>Probability of Tumor Control</a:t>
              </a:r>
              <a:br>
                <a:rPr lang="en-US" altLang="en-US" sz="1600" b="1" dirty="0">
                  <a:effectLst>
                    <a:outerShdw blurRad="38100" dist="38100" dir="2700000" algn="tl">
                      <a:srgbClr val="000000"/>
                    </a:outerShdw>
                  </a:effectLst>
                  <a:latin typeface="Arial" panose="020B0604020202020204" pitchFamily="34" charset="0"/>
                </a:rPr>
              </a:br>
              <a:r>
                <a:rPr lang="en-US" altLang="en-US" sz="1600" b="1" dirty="0">
                  <a:effectLst>
                    <a:outerShdw blurRad="38100" dist="38100" dir="2700000" algn="tl">
                      <a:srgbClr val="000000"/>
                    </a:outerShdw>
                  </a:effectLst>
                  <a:latin typeface="Arial" panose="020B0604020202020204" pitchFamily="34" charset="0"/>
                </a:rPr>
                <a:t>or Normal Tissue Damage (%)</a:t>
              </a:r>
              <a:endParaRPr lang="en-US" altLang="en-US" sz="1600" dirty="0">
                <a:effectLst>
                  <a:outerShdw blurRad="38100" dist="38100" dir="2700000" algn="tl">
                    <a:srgbClr val="000000"/>
                  </a:outerShdw>
                </a:effectLst>
                <a:latin typeface="Arial" panose="020B0604020202020204" pitchFamily="34" charset="0"/>
              </a:endParaRPr>
            </a:p>
          </p:txBody>
        </p:sp>
        <p:sp>
          <p:nvSpPr>
            <p:cNvPr id="285719" name="Text Box 23">
              <a:extLst>
                <a:ext uri="{FF2B5EF4-FFF2-40B4-BE49-F238E27FC236}">
                  <a16:creationId xmlns:a16="http://schemas.microsoft.com/office/drawing/2014/main" id="{B3EEBC26-9DE9-C141-B5E4-A1D11F8AE3AC}"/>
                </a:ext>
              </a:extLst>
            </p:cNvPr>
            <p:cNvSpPr txBox="1">
              <a:spLocks noChangeArrowheads="1"/>
            </p:cNvSpPr>
            <p:nvPr/>
          </p:nvSpPr>
          <p:spPr bwMode="auto">
            <a:xfrm>
              <a:off x="3880310" y="2769102"/>
              <a:ext cx="770147" cy="338554"/>
            </a:xfrm>
            <a:prstGeom prst="rect">
              <a:avLst/>
            </a:prstGeom>
            <a:noFill/>
            <a:ln w="9525">
              <a:noFill/>
              <a:miter lim="800000"/>
              <a:headEnd/>
              <a:tailEnd/>
            </a:ln>
            <a:effectLst/>
          </p:spPr>
          <p:txBody>
            <a:bodyPr wrap="none">
              <a:spAutoFit/>
            </a:bodyPr>
            <a:lstStyle/>
            <a:p>
              <a:pPr eaLnBrk="1" hangingPunct="1">
                <a:defRPr/>
              </a:pPr>
              <a:r>
                <a:rPr lang="en-US" sz="1600" dirty="0">
                  <a:effectLst>
                    <a:outerShdw blurRad="38100" dist="38100" dir="2700000" algn="tl">
                      <a:srgbClr val="000000"/>
                    </a:outerShdw>
                  </a:effectLst>
                  <a:latin typeface="Arial" pitchFamily="23" charset="0"/>
                </a:rPr>
                <a:t>Tumor</a:t>
              </a:r>
            </a:p>
          </p:txBody>
        </p:sp>
        <p:sp>
          <p:nvSpPr>
            <p:cNvPr id="285720" name="Text Box 24">
              <a:extLst>
                <a:ext uri="{FF2B5EF4-FFF2-40B4-BE49-F238E27FC236}">
                  <a16:creationId xmlns:a16="http://schemas.microsoft.com/office/drawing/2014/main" id="{38929798-C9E0-CF4F-9CD4-1CE725BC2AD3}"/>
                </a:ext>
              </a:extLst>
            </p:cNvPr>
            <p:cNvSpPr txBox="1">
              <a:spLocks noChangeArrowheads="1"/>
            </p:cNvSpPr>
            <p:nvPr/>
          </p:nvSpPr>
          <p:spPr bwMode="auto">
            <a:xfrm>
              <a:off x="3142122" y="3310837"/>
              <a:ext cx="1494192" cy="338554"/>
            </a:xfrm>
            <a:prstGeom prst="rect">
              <a:avLst/>
            </a:prstGeom>
            <a:noFill/>
            <a:ln w="9525">
              <a:noFill/>
              <a:miter lim="800000"/>
              <a:headEnd/>
              <a:tailEnd/>
            </a:ln>
            <a:effectLst/>
          </p:spPr>
          <p:txBody>
            <a:bodyPr wrap="none">
              <a:spAutoFit/>
            </a:bodyPr>
            <a:lstStyle/>
            <a:p>
              <a:pPr eaLnBrk="1" hangingPunct="1">
                <a:defRPr/>
              </a:pPr>
              <a:r>
                <a:rPr lang="en-US" sz="1600">
                  <a:effectLst>
                    <a:outerShdw blurRad="38100" dist="38100" dir="2700000" algn="tl">
                      <a:srgbClr val="000000"/>
                    </a:outerShdw>
                  </a:effectLst>
                  <a:latin typeface="Arial" pitchFamily="23" charset="0"/>
                </a:rPr>
                <a:t>Normal Tissue</a:t>
              </a:r>
            </a:p>
          </p:txBody>
        </p:sp>
      </p:grpSp>
      <p:sp>
        <p:nvSpPr>
          <p:cNvPr id="48153" name="Line 25">
            <a:extLst>
              <a:ext uri="{FF2B5EF4-FFF2-40B4-BE49-F238E27FC236}">
                <a16:creationId xmlns:a16="http://schemas.microsoft.com/office/drawing/2014/main" id="{4CF60861-C3AF-4F4A-81C5-5FBF48B6529F}"/>
              </a:ext>
            </a:extLst>
          </p:cNvPr>
          <p:cNvSpPr>
            <a:spLocks noChangeShapeType="1"/>
          </p:cNvSpPr>
          <p:nvPr/>
        </p:nvSpPr>
        <p:spPr bwMode="auto">
          <a:xfrm>
            <a:off x="4625640" y="2947694"/>
            <a:ext cx="316706"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013"/>
          </a:p>
        </p:txBody>
      </p:sp>
      <p:sp>
        <p:nvSpPr>
          <p:cNvPr id="48154" name="Line 26">
            <a:extLst>
              <a:ext uri="{FF2B5EF4-FFF2-40B4-BE49-F238E27FC236}">
                <a16:creationId xmlns:a16="http://schemas.microsoft.com/office/drawing/2014/main" id="{17A4E954-25B2-3A4A-9052-B2A31C1E1196}"/>
              </a:ext>
            </a:extLst>
          </p:cNvPr>
          <p:cNvSpPr>
            <a:spLocks noChangeShapeType="1"/>
          </p:cNvSpPr>
          <p:nvPr/>
        </p:nvSpPr>
        <p:spPr bwMode="auto">
          <a:xfrm>
            <a:off x="4642309" y="3458473"/>
            <a:ext cx="652463"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013"/>
          </a:p>
        </p:txBody>
      </p:sp>
      <p:sp>
        <p:nvSpPr>
          <p:cNvPr id="4" name="Rectangle 3">
            <a:extLst>
              <a:ext uri="{FF2B5EF4-FFF2-40B4-BE49-F238E27FC236}">
                <a16:creationId xmlns:a16="http://schemas.microsoft.com/office/drawing/2014/main" id="{E3AED7E5-8801-C842-B527-8D59B719F221}"/>
              </a:ext>
            </a:extLst>
          </p:cNvPr>
          <p:cNvSpPr/>
          <p:nvPr/>
        </p:nvSpPr>
        <p:spPr>
          <a:xfrm>
            <a:off x="105037" y="6485678"/>
            <a:ext cx="2608406" cy="369332"/>
          </a:xfrm>
          <a:prstGeom prst="rect">
            <a:avLst/>
          </a:prstGeom>
        </p:spPr>
        <p:txBody>
          <a:bodyPr wrap="none">
            <a:spAutoFit/>
          </a:bodyPr>
          <a:lstStyle/>
          <a:p>
            <a:r>
              <a:rPr lang="en-US" b="1" dirty="0">
                <a:latin typeface="Helvetica"/>
                <a:cs typeface="Helvetica"/>
              </a:rPr>
              <a:t>Hall and </a:t>
            </a:r>
            <a:r>
              <a:rPr lang="en-US" b="1" dirty="0" err="1">
                <a:latin typeface="Helvetica"/>
                <a:cs typeface="Helvetica"/>
              </a:rPr>
              <a:t>Giaccia</a:t>
            </a:r>
            <a:r>
              <a:rPr lang="en-US" b="1" dirty="0">
                <a:latin typeface="Helvetica"/>
                <a:cs typeface="Helvetica"/>
              </a:rPr>
              <a:t>, 2019</a:t>
            </a:r>
          </a:p>
        </p:txBody>
      </p:sp>
      <p:sp>
        <p:nvSpPr>
          <p:cNvPr id="5" name="Rectangle 4">
            <a:extLst>
              <a:ext uri="{FF2B5EF4-FFF2-40B4-BE49-F238E27FC236}">
                <a16:creationId xmlns:a16="http://schemas.microsoft.com/office/drawing/2014/main" id="{B21FEF25-1A6F-8345-890D-044EC722ECEB}"/>
              </a:ext>
            </a:extLst>
          </p:cNvPr>
          <p:cNvSpPr/>
          <p:nvPr/>
        </p:nvSpPr>
        <p:spPr>
          <a:xfrm>
            <a:off x="96051" y="364309"/>
            <a:ext cx="8842255" cy="968598"/>
          </a:xfrm>
          <a:prstGeom prst="rect">
            <a:avLst/>
          </a:prstGeom>
        </p:spPr>
        <p:txBody>
          <a:bodyPr wrap="square">
            <a:spAutoFit/>
          </a:bodyPr>
          <a:lstStyle/>
          <a:p>
            <a:pPr lvl="1" algn="ctr">
              <a:lnSpc>
                <a:spcPts val="3360"/>
              </a:lnSpc>
              <a:spcAft>
                <a:spcPts val="1350"/>
              </a:spcAft>
            </a:pPr>
            <a:r>
              <a:rPr lang="en-US" sz="3200" b="1" dirty="0">
                <a:latin typeface="Helvetica"/>
                <a:cs typeface="Helvetica"/>
              </a:rPr>
              <a:t>Objective: To Increase the Therapeutic Index of Radiotherapy</a:t>
            </a:r>
            <a:endParaRPr lang="en-US" sz="3200" dirty="0">
              <a:latin typeface="Helvetica"/>
              <a:cs typeface="Helvetica"/>
            </a:endParaRPr>
          </a:p>
        </p:txBody>
      </p:sp>
      <p:pic>
        <p:nvPicPr>
          <p:cNvPr id="32" name="Picture 31">
            <a:extLst>
              <a:ext uri="{FF2B5EF4-FFF2-40B4-BE49-F238E27FC236}">
                <a16:creationId xmlns:a16="http://schemas.microsoft.com/office/drawing/2014/main" id="{1B2FFDB4-072B-1F41-8CD7-A4D0850574BD}"/>
              </a:ext>
            </a:extLst>
          </p:cNvPr>
          <p:cNvPicPr>
            <a:picLocks noChangeAspect="1"/>
          </p:cNvPicPr>
          <p:nvPr/>
        </p:nvPicPr>
        <p:blipFill>
          <a:blip r:embed="rId2"/>
          <a:stretch>
            <a:fillRect/>
          </a:stretch>
        </p:blipFill>
        <p:spPr>
          <a:xfrm>
            <a:off x="6956884" y="6245281"/>
            <a:ext cx="2046224" cy="644701"/>
          </a:xfrm>
          <a:prstGeom prst="rect">
            <a:avLst/>
          </a:prstGeom>
        </p:spPr>
      </p:pic>
      <p:sp>
        <p:nvSpPr>
          <p:cNvPr id="3" name="TextBox 2">
            <a:extLst>
              <a:ext uri="{FF2B5EF4-FFF2-40B4-BE49-F238E27FC236}">
                <a16:creationId xmlns:a16="http://schemas.microsoft.com/office/drawing/2014/main" id="{43A2C389-62A0-394D-86F3-C4CA00D5CA1B}"/>
              </a:ext>
            </a:extLst>
          </p:cNvPr>
          <p:cNvSpPr txBox="1"/>
          <p:nvPr/>
        </p:nvSpPr>
        <p:spPr>
          <a:xfrm>
            <a:off x="5219208" y="3812099"/>
            <a:ext cx="1835759" cy="923330"/>
          </a:xfrm>
          <a:prstGeom prst="rect">
            <a:avLst/>
          </a:prstGeom>
          <a:noFill/>
        </p:spPr>
        <p:txBody>
          <a:bodyPr wrap="none" rtlCol="0">
            <a:spAutoFit/>
          </a:bodyPr>
          <a:lstStyle/>
          <a:p>
            <a:r>
              <a:rPr lang="en-US" dirty="0"/>
              <a:t>(</a:t>
            </a:r>
            <a:r>
              <a:rPr lang="en-US" dirty="0" err="1"/>
              <a:t>Amifostine</a:t>
            </a:r>
            <a:r>
              <a:rPr lang="en-US" dirty="0"/>
              <a:t>)</a:t>
            </a:r>
          </a:p>
          <a:p>
            <a:r>
              <a:rPr lang="en-US" dirty="0"/>
              <a:t>(Hadron Therapy)</a:t>
            </a:r>
          </a:p>
          <a:p>
            <a:r>
              <a:rPr lang="en-US" dirty="0"/>
              <a:t>(FLASH)</a:t>
            </a:r>
          </a:p>
        </p:txBody>
      </p:sp>
      <p:sp>
        <p:nvSpPr>
          <p:cNvPr id="6" name="TextBox 5">
            <a:extLst>
              <a:ext uri="{FF2B5EF4-FFF2-40B4-BE49-F238E27FC236}">
                <a16:creationId xmlns:a16="http://schemas.microsoft.com/office/drawing/2014/main" id="{2F295F24-6DB3-814E-90C3-0AF54DD742A8}"/>
              </a:ext>
            </a:extLst>
          </p:cNvPr>
          <p:cNvSpPr txBox="1"/>
          <p:nvPr/>
        </p:nvSpPr>
        <p:spPr>
          <a:xfrm>
            <a:off x="3212495" y="1532054"/>
            <a:ext cx="1835759" cy="923330"/>
          </a:xfrm>
          <a:prstGeom prst="rect">
            <a:avLst/>
          </a:prstGeom>
          <a:noFill/>
        </p:spPr>
        <p:txBody>
          <a:bodyPr wrap="none" rtlCol="0">
            <a:spAutoFit/>
          </a:bodyPr>
          <a:lstStyle/>
          <a:p>
            <a:r>
              <a:rPr lang="en-US" dirty="0"/>
              <a:t>(Temozolomide)</a:t>
            </a:r>
          </a:p>
          <a:p>
            <a:r>
              <a:rPr lang="en-US" dirty="0"/>
              <a:t>(SBRT)</a:t>
            </a:r>
          </a:p>
          <a:p>
            <a:r>
              <a:rPr lang="en-US" dirty="0"/>
              <a:t>(Hadron Therapy)</a:t>
            </a:r>
          </a:p>
        </p:txBody>
      </p:sp>
    </p:spTree>
    <p:extLst>
      <p:ext uri="{BB962C8B-B14F-4D97-AF65-F5344CB8AC3E}">
        <p14:creationId xmlns:p14="http://schemas.microsoft.com/office/powerpoint/2010/main" val="1936082206"/>
      </p:ext>
    </p:extLst>
  </p:cSld>
  <p:clrMapOvr>
    <a:masterClrMapping/>
  </p:clrMapOvr>
  <mc:AlternateContent xmlns:mc="http://schemas.openxmlformats.org/markup-compatibility/2006" xmlns:p14="http://schemas.microsoft.com/office/powerpoint/2010/main">
    <mc:Choice Requires="p14">
      <p:transition spd="slow" p14:dur="2000" advTm="13745"/>
    </mc:Choice>
    <mc:Fallback xmlns="">
      <p:transition spd="slow" advTm="13745"/>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64AB9DD-8188-2F18-1D49-16D757FDA00D}"/>
              </a:ext>
            </a:extLst>
          </p:cNvPr>
          <p:cNvPicPr>
            <a:picLocks noChangeAspect="1"/>
          </p:cNvPicPr>
          <p:nvPr/>
        </p:nvPicPr>
        <p:blipFill>
          <a:blip r:embed="rId3"/>
          <a:stretch>
            <a:fillRect/>
          </a:stretch>
        </p:blipFill>
        <p:spPr>
          <a:xfrm>
            <a:off x="467405" y="846715"/>
            <a:ext cx="7952199" cy="5712031"/>
          </a:xfrm>
          <a:prstGeom prst="rect">
            <a:avLst/>
          </a:prstGeom>
        </p:spPr>
      </p:pic>
      <p:sp>
        <p:nvSpPr>
          <p:cNvPr id="13" name="Rectangle 12">
            <a:extLst>
              <a:ext uri="{FF2B5EF4-FFF2-40B4-BE49-F238E27FC236}">
                <a16:creationId xmlns:a16="http://schemas.microsoft.com/office/drawing/2014/main" id="{A712C69E-87B5-6AA0-34A5-72B27867E403}"/>
              </a:ext>
            </a:extLst>
          </p:cNvPr>
          <p:cNvSpPr/>
          <p:nvPr/>
        </p:nvSpPr>
        <p:spPr>
          <a:xfrm>
            <a:off x="1581069" y="132647"/>
            <a:ext cx="6527621" cy="523220"/>
          </a:xfrm>
          <a:prstGeom prst="rect">
            <a:avLst/>
          </a:prstGeom>
        </p:spPr>
        <p:txBody>
          <a:bodyPr wrap="none">
            <a:spAutoFit/>
          </a:bodyPr>
          <a:lstStyle/>
          <a:p>
            <a:r>
              <a:rPr lang="en-GB" sz="2800" dirty="0">
                <a:solidFill>
                  <a:srgbClr val="333333"/>
                </a:solidFill>
                <a:latin typeface="Cambria" panose="02040503050406030204" pitchFamily="18" charset="0"/>
              </a:rPr>
              <a:t>Response to Proton </a:t>
            </a:r>
            <a:r>
              <a:rPr lang="en-GB" sz="2800" dirty="0" err="1">
                <a:solidFill>
                  <a:srgbClr val="333333"/>
                </a:solidFill>
                <a:latin typeface="Cambria" panose="02040503050406030204" pitchFamily="18" charset="0"/>
              </a:rPr>
              <a:t>Minibeam</a:t>
            </a:r>
            <a:r>
              <a:rPr lang="en-GB" sz="2800" dirty="0">
                <a:solidFill>
                  <a:srgbClr val="333333"/>
                </a:solidFill>
                <a:latin typeface="Cambria" panose="02040503050406030204" pitchFamily="18" charset="0"/>
              </a:rPr>
              <a:t> Irradiation</a:t>
            </a:r>
            <a:endParaRPr lang="en-US" sz="2800" dirty="0"/>
          </a:p>
        </p:txBody>
      </p:sp>
      <p:sp>
        <p:nvSpPr>
          <p:cNvPr id="14" name="Rectangle 13">
            <a:extLst>
              <a:ext uri="{FF2B5EF4-FFF2-40B4-BE49-F238E27FC236}">
                <a16:creationId xmlns:a16="http://schemas.microsoft.com/office/drawing/2014/main" id="{106DC668-35F6-5DA5-1A6A-82CE15EE0AEB}"/>
              </a:ext>
            </a:extLst>
          </p:cNvPr>
          <p:cNvSpPr/>
          <p:nvPr/>
        </p:nvSpPr>
        <p:spPr>
          <a:xfrm>
            <a:off x="118088" y="6564928"/>
            <a:ext cx="3445174" cy="369332"/>
          </a:xfrm>
          <a:prstGeom prst="rect">
            <a:avLst/>
          </a:prstGeom>
        </p:spPr>
        <p:txBody>
          <a:bodyPr wrap="none">
            <a:spAutoFit/>
          </a:bodyPr>
          <a:lstStyle/>
          <a:p>
            <a:r>
              <a:rPr lang="en-GB" u="sng" dirty="0">
                <a:solidFill>
                  <a:srgbClr val="4C2C92"/>
                </a:solidFill>
                <a:latin typeface="Helvetica Neue" panose="02000503000000020004" pitchFamily="2" charset="0"/>
                <a:hlinkClick r:id="rId4"/>
              </a:rPr>
              <a:t>Br J Radiol.</a:t>
            </a:r>
            <a:r>
              <a:rPr lang="en-GB" dirty="0">
                <a:solidFill>
                  <a:srgbClr val="212121"/>
                </a:solidFill>
                <a:latin typeface="Helvetica Neue" panose="02000503000000020004" pitchFamily="2" charset="0"/>
              </a:rPr>
              <a:t> 2020 Mar; 93(1107)</a:t>
            </a:r>
            <a:endParaRPr lang="en-US" dirty="0"/>
          </a:p>
        </p:txBody>
      </p:sp>
    </p:spTree>
    <p:extLst>
      <p:ext uri="{BB962C8B-B14F-4D97-AF65-F5344CB8AC3E}">
        <p14:creationId xmlns:p14="http://schemas.microsoft.com/office/powerpoint/2010/main" val="252638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557239" y="642932"/>
            <a:ext cx="80010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solidFill>
                  <a:srgbClr val="0000FF"/>
                </a:solidFill>
                <a:effectLst>
                  <a:outerShdw blurRad="50800" dist="38100" dir="2700000" algn="tl" rotWithShape="0">
                    <a:prstClr val="black">
                      <a:alpha val="40000"/>
                    </a:prstClr>
                  </a:outerShdw>
                </a:effectLst>
                <a:latin typeface="Arial" charset="0"/>
              </a:rPr>
              <a:t>Hadron</a:t>
            </a:r>
            <a:r>
              <a:rPr lang="en-US" b="1" dirty="0">
                <a:effectLst>
                  <a:outerShdw blurRad="50800" dist="38100" dir="2700000" algn="tl" rotWithShape="0">
                    <a:prstClr val="black">
                      <a:alpha val="40000"/>
                    </a:prstClr>
                  </a:outerShdw>
                </a:effectLst>
                <a:latin typeface="Arial" charset="0"/>
              </a:rPr>
              <a:t> </a:t>
            </a:r>
            <a:r>
              <a:rPr lang="en-US" b="1" dirty="0">
                <a:solidFill>
                  <a:srgbClr val="0000FF"/>
                </a:solidFill>
                <a:effectLst>
                  <a:outerShdw blurRad="50800" dist="38100" dir="2700000" algn="tl" rotWithShape="0">
                    <a:prstClr val="black">
                      <a:alpha val="40000"/>
                    </a:prstClr>
                  </a:outerShdw>
                </a:effectLst>
                <a:latin typeface="Arial" charset="0"/>
              </a:rPr>
              <a:t>Therapy</a:t>
            </a:r>
          </a:p>
        </p:txBody>
      </p:sp>
      <p:sp>
        <p:nvSpPr>
          <p:cNvPr id="3" name="Rectangle 3"/>
          <p:cNvSpPr txBox="1">
            <a:spLocks noChangeArrowheads="1"/>
          </p:cNvSpPr>
          <p:nvPr/>
        </p:nvSpPr>
        <p:spPr>
          <a:xfrm>
            <a:off x="610156" y="1905000"/>
            <a:ext cx="8001000" cy="41910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latin typeface="Arial" charset="0"/>
              </a:rPr>
              <a:t>Conventional radiation therapy</a:t>
            </a:r>
          </a:p>
          <a:p>
            <a:pPr lvl="1">
              <a:buFontTx/>
              <a:buNone/>
            </a:pPr>
            <a:r>
              <a:rPr lang="en-US" dirty="0">
                <a:latin typeface="Arial" charset="0"/>
              </a:rPr>
              <a:t>= photons (x- or </a:t>
            </a:r>
            <a:r>
              <a:rPr lang="en-US" dirty="0">
                <a:latin typeface="Symbol" charset="0"/>
              </a:rPr>
              <a:t>g</a:t>
            </a:r>
            <a:r>
              <a:rPr lang="en-US" dirty="0">
                <a:latin typeface="Arial" charset="0"/>
              </a:rPr>
              <a:t> rays) + electrons</a:t>
            </a:r>
          </a:p>
          <a:p>
            <a:pPr lvl="1">
              <a:buFontTx/>
              <a:buNone/>
            </a:pPr>
            <a:endParaRPr lang="en-US" dirty="0">
              <a:latin typeface="Arial" charset="0"/>
            </a:endParaRPr>
          </a:p>
          <a:p>
            <a:r>
              <a:rPr lang="en-US" dirty="0">
                <a:latin typeface="Arial" charset="0"/>
              </a:rPr>
              <a:t>Hadron therapy = Particle radiation therapy (particles heavier than electrons)</a:t>
            </a:r>
          </a:p>
          <a:p>
            <a:pPr lvl="1"/>
            <a:r>
              <a:rPr lang="en-US" dirty="0">
                <a:latin typeface="Arial" charset="0"/>
              </a:rPr>
              <a:t>Protons </a:t>
            </a:r>
          </a:p>
          <a:p>
            <a:pPr lvl="1"/>
            <a:r>
              <a:rPr lang="en-US" dirty="0">
                <a:latin typeface="Arial" charset="0"/>
              </a:rPr>
              <a:t>Carbon ions</a:t>
            </a:r>
          </a:p>
          <a:p>
            <a:pPr lvl="1"/>
            <a:r>
              <a:rPr lang="en-US" dirty="0">
                <a:latin typeface="Arial" charset="0"/>
              </a:rPr>
              <a:t>Other ions (helium, neon, silicon, iron, </a:t>
            </a:r>
            <a:r>
              <a:rPr lang="en-US" dirty="0" err="1">
                <a:latin typeface="Arial" charset="0"/>
              </a:rPr>
              <a:t>etc</a:t>
            </a:r>
            <a:r>
              <a:rPr lang="en-US" dirty="0">
                <a:latin typeface="Arial" charset="0"/>
              </a:rPr>
              <a:t>)</a:t>
            </a:r>
          </a:p>
        </p:txBody>
      </p:sp>
      <p:cxnSp>
        <p:nvCxnSpPr>
          <p:cNvPr id="5" name="Straight Connector 4"/>
          <p:cNvCxnSpPr/>
          <p:nvPr/>
        </p:nvCxnSpPr>
        <p:spPr>
          <a:xfrm flipV="1">
            <a:off x="0" y="1547887"/>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0071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6F027-EEBE-C04E-9876-C7F86C9541C7}"/>
              </a:ext>
            </a:extLst>
          </p:cNvPr>
          <p:cNvSpPr>
            <a:spLocks noGrp="1"/>
          </p:cNvSpPr>
          <p:nvPr>
            <p:ph type="title"/>
          </p:nvPr>
        </p:nvSpPr>
        <p:spPr>
          <a:xfrm>
            <a:off x="228706" y="6071540"/>
            <a:ext cx="7886700" cy="1064419"/>
          </a:xfrm>
        </p:spPr>
        <p:txBody>
          <a:bodyPr>
            <a:normAutofit fontScale="90000"/>
          </a:bodyPr>
          <a:lstStyle/>
          <a:p>
            <a:r>
              <a:rPr lang="en-US" sz="2325" dirty="0" err="1"/>
              <a:t>Hornsey</a:t>
            </a:r>
            <a:r>
              <a:rPr lang="en-US" sz="2325" dirty="0"/>
              <a:t> S, Bewley DK. Hypoxia in mouse intestine induced by electron irradiation at high dose-rates. </a:t>
            </a:r>
            <a:r>
              <a:rPr lang="en-US" sz="2325" i="1" dirty="0" err="1"/>
              <a:t>Int</a:t>
            </a:r>
            <a:r>
              <a:rPr lang="en-US" sz="2325" i="1" dirty="0"/>
              <a:t> J </a:t>
            </a:r>
            <a:r>
              <a:rPr lang="en-US" sz="2325" i="1" dirty="0" err="1"/>
              <a:t>Radiat</a:t>
            </a:r>
            <a:r>
              <a:rPr lang="en-US" sz="2325" i="1" dirty="0"/>
              <a:t> </a:t>
            </a:r>
            <a:r>
              <a:rPr lang="en-US" sz="2325" i="1" dirty="0" err="1"/>
              <a:t>Biol</a:t>
            </a:r>
            <a:r>
              <a:rPr lang="en-US" sz="2325" i="1" dirty="0"/>
              <a:t> </a:t>
            </a:r>
            <a:r>
              <a:rPr lang="en-US" sz="2325" i="1" dirty="0" err="1"/>
              <a:t>Relat</a:t>
            </a:r>
            <a:r>
              <a:rPr lang="en-US" sz="2325" i="1" dirty="0"/>
              <a:t> Stud Phys </a:t>
            </a:r>
            <a:r>
              <a:rPr lang="en-US" sz="2325" i="1" dirty="0" err="1"/>
              <a:t>Chem</a:t>
            </a:r>
            <a:r>
              <a:rPr lang="en-US" sz="2325" i="1" dirty="0"/>
              <a:t> Med. </a:t>
            </a:r>
            <a:r>
              <a:rPr lang="en-US" sz="2325" dirty="0"/>
              <a:t>1971;19(5):479-483.</a:t>
            </a:r>
            <a:br>
              <a:rPr lang="en-US" sz="2325" dirty="0"/>
            </a:br>
            <a:endParaRPr lang="en-US" sz="2325" dirty="0"/>
          </a:p>
        </p:txBody>
      </p:sp>
      <p:pic>
        <p:nvPicPr>
          <p:cNvPr id="4" name="Picture 3">
            <a:extLst>
              <a:ext uri="{FF2B5EF4-FFF2-40B4-BE49-F238E27FC236}">
                <a16:creationId xmlns:a16="http://schemas.microsoft.com/office/drawing/2014/main" id="{524C2B5E-E492-F641-9C3A-F2A76A8267C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1891" y="1400178"/>
            <a:ext cx="7800577" cy="4561236"/>
          </a:xfrm>
          <a:prstGeom prst="rect">
            <a:avLst/>
          </a:prstGeom>
          <a:noFill/>
        </p:spPr>
      </p:pic>
      <p:sp>
        <p:nvSpPr>
          <p:cNvPr id="8" name="TextBox 7">
            <a:extLst>
              <a:ext uri="{FF2B5EF4-FFF2-40B4-BE49-F238E27FC236}">
                <a16:creationId xmlns:a16="http://schemas.microsoft.com/office/drawing/2014/main" id="{FA26E204-521D-0827-1818-35E91966EE17}"/>
              </a:ext>
            </a:extLst>
          </p:cNvPr>
          <p:cNvSpPr txBox="1"/>
          <p:nvPr/>
        </p:nvSpPr>
        <p:spPr>
          <a:xfrm>
            <a:off x="1184282" y="311811"/>
            <a:ext cx="5975547" cy="584775"/>
          </a:xfrm>
          <a:prstGeom prst="rect">
            <a:avLst/>
          </a:prstGeom>
          <a:noFill/>
        </p:spPr>
        <p:txBody>
          <a:bodyPr wrap="none" rtlCol="0">
            <a:spAutoFit/>
          </a:bodyPr>
          <a:lstStyle/>
          <a:p>
            <a:r>
              <a:rPr lang="en-US" sz="3200" dirty="0"/>
              <a:t>The Origins of FLASH Radiotherapy</a:t>
            </a:r>
          </a:p>
        </p:txBody>
      </p:sp>
    </p:spTree>
    <p:extLst>
      <p:ext uri="{BB962C8B-B14F-4D97-AF65-F5344CB8AC3E}">
        <p14:creationId xmlns:p14="http://schemas.microsoft.com/office/powerpoint/2010/main" val="1520121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31A1A-F037-441B-82DA-D46F85F1A244}"/>
              </a:ext>
            </a:extLst>
          </p:cNvPr>
          <p:cNvSpPr>
            <a:spLocks noGrp="1"/>
          </p:cNvSpPr>
          <p:nvPr>
            <p:ph type="title"/>
          </p:nvPr>
        </p:nvSpPr>
        <p:spPr>
          <a:xfrm>
            <a:off x="457200" y="305237"/>
            <a:ext cx="7844009" cy="857250"/>
          </a:xfrm>
        </p:spPr>
        <p:txBody>
          <a:bodyPr>
            <a:noAutofit/>
          </a:bodyPr>
          <a:lstStyle/>
          <a:p>
            <a:r>
              <a:rPr lang="en-GB" sz="3200" dirty="0"/>
              <a:t>Treating Deep-Seated Tumours with Proton-FLASH</a:t>
            </a:r>
          </a:p>
        </p:txBody>
      </p:sp>
      <p:sp>
        <p:nvSpPr>
          <p:cNvPr id="3" name="Content Placeholder 2">
            <a:extLst>
              <a:ext uri="{FF2B5EF4-FFF2-40B4-BE49-F238E27FC236}">
                <a16:creationId xmlns:a16="http://schemas.microsoft.com/office/drawing/2014/main" id="{95B02BC2-9911-4520-A891-454B56950A68}"/>
              </a:ext>
            </a:extLst>
          </p:cNvPr>
          <p:cNvSpPr>
            <a:spLocks noGrp="1"/>
          </p:cNvSpPr>
          <p:nvPr>
            <p:ph idx="1"/>
          </p:nvPr>
        </p:nvSpPr>
        <p:spPr>
          <a:xfrm>
            <a:off x="71609" y="1470091"/>
            <a:ext cx="8229600" cy="4255073"/>
          </a:xfrm>
        </p:spPr>
        <p:txBody>
          <a:bodyPr>
            <a:noAutofit/>
          </a:bodyPr>
          <a:lstStyle/>
          <a:p>
            <a:r>
              <a:rPr lang="en-GB" sz="2400" dirty="0"/>
              <a:t>Problems/challenges: </a:t>
            </a:r>
          </a:p>
          <a:p>
            <a:pPr lvl="2"/>
            <a:r>
              <a:rPr lang="en-GB" dirty="0"/>
              <a:t>Scanning/scattering needed to cover the target volume</a:t>
            </a:r>
          </a:p>
          <a:p>
            <a:pPr lvl="3"/>
            <a:r>
              <a:rPr lang="en-GB" sz="2400" dirty="0"/>
              <a:t>Dose rate decreases!</a:t>
            </a:r>
          </a:p>
          <a:p>
            <a:pPr lvl="2"/>
            <a:r>
              <a:rPr lang="sv-SE" dirty="0"/>
              <a:t>Several beam energies </a:t>
            </a:r>
            <a:r>
              <a:rPr lang="en-GB" dirty="0"/>
              <a:t>needed to cover the target volume in depth</a:t>
            </a:r>
          </a:p>
          <a:p>
            <a:pPr lvl="3"/>
            <a:r>
              <a:rPr lang="en-GB" sz="2400" dirty="0"/>
              <a:t>Dose rate decreases!</a:t>
            </a:r>
          </a:p>
          <a:p>
            <a:pPr lvl="2"/>
            <a:r>
              <a:rPr lang="en-GB" dirty="0"/>
              <a:t>Several beams needed for dose conformity</a:t>
            </a:r>
          </a:p>
          <a:p>
            <a:pPr lvl="3"/>
            <a:r>
              <a:rPr lang="en-GB" sz="2400" dirty="0"/>
              <a:t>Dose rate decreases!</a:t>
            </a:r>
          </a:p>
          <a:p>
            <a:pPr lvl="3"/>
            <a:r>
              <a:rPr lang="en-GB" sz="2400" dirty="0"/>
              <a:t>Takes time to change beam angle.</a:t>
            </a:r>
          </a:p>
          <a:p>
            <a:pPr lvl="2"/>
            <a:endParaRPr lang="en-GB" sz="1600" dirty="0"/>
          </a:p>
        </p:txBody>
      </p:sp>
      <p:pic>
        <p:nvPicPr>
          <p:cNvPr id="8" name="Picture 7">
            <a:extLst>
              <a:ext uri="{FF2B5EF4-FFF2-40B4-BE49-F238E27FC236}">
                <a16:creationId xmlns:a16="http://schemas.microsoft.com/office/drawing/2014/main" id="{202137BA-6C82-4AFE-88BA-ECDD5E97A9A2}"/>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a:stretch/>
        </p:blipFill>
        <p:spPr>
          <a:xfrm>
            <a:off x="6687740" y="3429000"/>
            <a:ext cx="2240360" cy="2987146"/>
          </a:xfrm>
          <a:prstGeom prst="rect">
            <a:avLst/>
          </a:prstGeom>
        </p:spPr>
      </p:pic>
    </p:spTree>
    <p:custDataLst>
      <p:tags r:id="rId1"/>
    </p:custDataLst>
    <p:extLst>
      <p:ext uri="{BB962C8B-B14F-4D97-AF65-F5344CB8AC3E}">
        <p14:creationId xmlns:p14="http://schemas.microsoft.com/office/powerpoint/2010/main" val="2938081490"/>
      </p:ext>
    </p:extLst>
  </p:cSld>
  <p:clrMapOvr>
    <a:masterClrMapping/>
  </p:clrMapOvr>
  <mc:AlternateContent xmlns:mc="http://schemas.openxmlformats.org/markup-compatibility/2006" xmlns:p14="http://schemas.microsoft.com/office/powerpoint/2010/main">
    <mc:Choice Requires="p14">
      <p:transition spd="slow" p14:dur="2000" advTm="78608"/>
    </mc:Choice>
    <mc:Fallback xmlns="">
      <p:transition spd="slow" advTm="7860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51190-0038-2E4A-BC5A-B0F826B9D3FE}"/>
              </a:ext>
            </a:extLst>
          </p:cNvPr>
          <p:cNvSpPr>
            <a:spLocks noGrp="1"/>
          </p:cNvSpPr>
          <p:nvPr>
            <p:ph type="title"/>
          </p:nvPr>
        </p:nvSpPr>
        <p:spPr>
          <a:xfrm>
            <a:off x="253387" y="0"/>
            <a:ext cx="8637224" cy="1579418"/>
          </a:xfrm>
        </p:spPr>
        <p:txBody>
          <a:bodyPr>
            <a:normAutofit/>
          </a:bodyPr>
          <a:lstStyle/>
          <a:p>
            <a:r>
              <a:rPr lang="en-US" sz="2800" dirty="0"/>
              <a:t>Flash-Proton Radiotherapy Highly Effective in </a:t>
            </a:r>
            <a:r>
              <a:rPr lang="en-US" sz="2800" dirty="0" err="1"/>
              <a:t>Controling</a:t>
            </a:r>
            <a:r>
              <a:rPr lang="en-US" sz="2800" dirty="0"/>
              <a:t> Pancreatic Tumor Growth and Reduces Normal Tissue Toxicity</a:t>
            </a:r>
          </a:p>
        </p:txBody>
      </p:sp>
      <p:pic>
        <p:nvPicPr>
          <p:cNvPr id="3" name="Picture 2">
            <a:extLst>
              <a:ext uri="{FF2B5EF4-FFF2-40B4-BE49-F238E27FC236}">
                <a16:creationId xmlns:a16="http://schemas.microsoft.com/office/drawing/2014/main" id="{320FE4F7-4282-6643-B6FE-3345E7ED9E27}"/>
              </a:ext>
            </a:extLst>
          </p:cNvPr>
          <p:cNvPicPr/>
          <p:nvPr/>
        </p:nvPicPr>
        <p:blipFill>
          <a:blip r:embed="rId2"/>
          <a:stretch>
            <a:fillRect/>
          </a:stretch>
        </p:blipFill>
        <p:spPr>
          <a:xfrm>
            <a:off x="716096" y="1420259"/>
            <a:ext cx="7711807" cy="5165724"/>
          </a:xfrm>
          <a:prstGeom prst="rect">
            <a:avLst/>
          </a:prstGeom>
        </p:spPr>
      </p:pic>
      <p:sp>
        <p:nvSpPr>
          <p:cNvPr id="5" name="Rectangle 4">
            <a:extLst>
              <a:ext uri="{FF2B5EF4-FFF2-40B4-BE49-F238E27FC236}">
                <a16:creationId xmlns:a16="http://schemas.microsoft.com/office/drawing/2014/main" id="{D57181D6-BFE5-59F5-E517-4A77804AEB64}"/>
              </a:ext>
            </a:extLst>
          </p:cNvPr>
          <p:cNvSpPr/>
          <p:nvPr/>
        </p:nvSpPr>
        <p:spPr>
          <a:xfrm>
            <a:off x="0" y="6585983"/>
            <a:ext cx="3233578" cy="369332"/>
          </a:xfrm>
          <a:prstGeom prst="rect">
            <a:avLst/>
          </a:prstGeom>
        </p:spPr>
        <p:txBody>
          <a:bodyPr wrap="none">
            <a:spAutoFit/>
          </a:bodyPr>
          <a:lstStyle/>
          <a:p>
            <a:r>
              <a:rPr lang="en-GB" u="sng" dirty="0" err="1">
                <a:solidFill>
                  <a:srgbClr val="4C2C92"/>
                </a:solidFill>
                <a:latin typeface="Helvetica Neue" panose="02000503000000020004" pitchFamily="2" charset="0"/>
              </a:rPr>
              <a:t>Koumenus</a:t>
            </a:r>
            <a:r>
              <a:rPr lang="en-GB" u="sng" dirty="0">
                <a:solidFill>
                  <a:srgbClr val="4C2C92"/>
                </a:solidFill>
                <a:latin typeface="Helvetica Neue" panose="02000503000000020004" pitchFamily="2" charset="0"/>
              </a:rPr>
              <a:t> et al, </a:t>
            </a:r>
            <a:r>
              <a:rPr lang="en-GB" u="sng" dirty="0" err="1">
                <a:solidFill>
                  <a:srgbClr val="4C2C92"/>
                </a:solidFill>
                <a:latin typeface="Helvetica Neue" panose="02000503000000020004" pitchFamily="2" charset="0"/>
              </a:rPr>
              <a:t>unplublished</a:t>
            </a:r>
            <a:endParaRPr lang="en-US" dirty="0"/>
          </a:p>
        </p:txBody>
      </p:sp>
    </p:spTree>
    <p:extLst>
      <p:ext uri="{BB962C8B-B14F-4D97-AF65-F5344CB8AC3E}">
        <p14:creationId xmlns:p14="http://schemas.microsoft.com/office/powerpoint/2010/main" val="2438205809"/>
      </p:ext>
    </p:extLst>
  </p:cSld>
  <p:clrMapOvr>
    <a:masterClrMapping/>
  </p:clrMapOvr>
  <mc:AlternateContent xmlns:mc="http://schemas.openxmlformats.org/markup-compatibility/2006" xmlns:p14="http://schemas.microsoft.com/office/powerpoint/2010/main">
    <mc:Choice Requires="p14">
      <p:transition spd="slow" p14:dur="2000" advTm="113539"/>
    </mc:Choice>
    <mc:Fallback xmlns="">
      <p:transition spd="slow" advTm="113539"/>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415"/>
            <a:ext cx="8229600" cy="877638"/>
          </a:xfrm>
        </p:spPr>
        <p:txBody>
          <a:bodyPr/>
          <a:lstStyle/>
          <a:p>
            <a:r>
              <a:rPr lang="en-US" dirty="0"/>
              <a:t>Clinical Data for Carbon</a:t>
            </a:r>
          </a:p>
        </p:txBody>
      </p:sp>
      <p:graphicFrame>
        <p:nvGraphicFramePr>
          <p:cNvPr id="3" name="Table 2"/>
          <p:cNvGraphicFramePr>
            <a:graphicFrameLocks noGrp="1"/>
          </p:cNvGraphicFramePr>
          <p:nvPr/>
        </p:nvGraphicFramePr>
        <p:xfrm>
          <a:off x="457200" y="1063346"/>
          <a:ext cx="8377032" cy="5486400"/>
        </p:xfrm>
        <a:graphic>
          <a:graphicData uri="http://schemas.openxmlformats.org/drawingml/2006/table">
            <a:tbl>
              <a:tblPr firstRow="1" bandRow="1">
                <a:tableStyleId>{5C22544A-7EE6-4342-B048-85BDC9FD1C3A}</a:tableStyleId>
              </a:tblPr>
              <a:tblGrid>
                <a:gridCol w="2174544">
                  <a:extLst>
                    <a:ext uri="{9D8B030D-6E8A-4147-A177-3AD203B41FA5}">
                      <a16:colId xmlns:a16="http://schemas.microsoft.com/office/drawing/2014/main" val="20000"/>
                    </a:ext>
                  </a:extLst>
                </a:gridCol>
                <a:gridCol w="1872335">
                  <a:extLst>
                    <a:ext uri="{9D8B030D-6E8A-4147-A177-3AD203B41FA5}">
                      <a16:colId xmlns:a16="http://schemas.microsoft.com/office/drawing/2014/main" val="20001"/>
                    </a:ext>
                  </a:extLst>
                </a:gridCol>
                <a:gridCol w="955807">
                  <a:extLst>
                    <a:ext uri="{9D8B030D-6E8A-4147-A177-3AD203B41FA5}">
                      <a16:colId xmlns:a16="http://schemas.microsoft.com/office/drawing/2014/main" val="20002"/>
                    </a:ext>
                  </a:extLst>
                </a:gridCol>
                <a:gridCol w="3374346">
                  <a:extLst>
                    <a:ext uri="{9D8B030D-6E8A-4147-A177-3AD203B41FA5}">
                      <a16:colId xmlns:a16="http://schemas.microsoft.com/office/drawing/2014/main" val="20003"/>
                    </a:ext>
                  </a:extLst>
                </a:gridCol>
              </a:tblGrid>
              <a:tr h="465828">
                <a:tc>
                  <a:txBody>
                    <a:bodyPr/>
                    <a:lstStyle/>
                    <a:p>
                      <a:r>
                        <a:rPr lang="en-US" sz="2600" dirty="0"/>
                        <a:t>Tumor Site</a:t>
                      </a:r>
                    </a:p>
                  </a:txBody>
                  <a:tcPr/>
                </a:tc>
                <a:tc>
                  <a:txBody>
                    <a:bodyPr/>
                    <a:lstStyle/>
                    <a:p>
                      <a:r>
                        <a:rPr lang="en-US" sz="2600" dirty="0"/>
                        <a:t># Studies</a:t>
                      </a:r>
                    </a:p>
                  </a:txBody>
                  <a:tcPr/>
                </a:tc>
                <a:tc>
                  <a:txBody>
                    <a:bodyPr/>
                    <a:lstStyle/>
                    <a:p>
                      <a:r>
                        <a:rPr lang="en-US" sz="2600" dirty="0"/>
                        <a:t># </a:t>
                      </a:r>
                      <a:r>
                        <a:rPr lang="en-US" sz="2600" dirty="0" err="1"/>
                        <a:t>Pts</a:t>
                      </a:r>
                      <a:endParaRPr lang="en-US" sz="2600" dirty="0"/>
                    </a:p>
                  </a:txBody>
                  <a:tcPr/>
                </a:tc>
                <a:tc>
                  <a:txBody>
                    <a:bodyPr/>
                    <a:lstStyle/>
                    <a:p>
                      <a:r>
                        <a:rPr lang="en-US" sz="2600" dirty="0"/>
                        <a:t>Results</a:t>
                      </a:r>
                    </a:p>
                  </a:txBody>
                  <a:tcPr/>
                </a:tc>
                <a:extLst>
                  <a:ext uri="{0D108BD9-81ED-4DB2-BD59-A6C34878D82A}">
                    <a16:rowId xmlns:a16="http://schemas.microsoft.com/office/drawing/2014/main" val="10000"/>
                  </a:ext>
                </a:extLst>
              </a:tr>
              <a:tr h="465828">
                <a:tc>
                  <a:txBody>
                    <a:bodyPr/>
                    <a:lstStyle/>
                    <a:p>
                      <a:r>
                        <a:rPr lang="en-US" sz="2600" dirty="0" err="1"/>
                        <a:t>Occular</a:t>
                      </a:r>
                      <a:endParaRPr lang="en-US" sz="2600" dirty="0"/>
                    </a:p>
                  </a:txBody>
                  <a:tcPr/>
                </a:tc>
                <a:tc>
                  <a:txBody>
                    <a:bodyPr/>
                    <a:lstStyle/>
                    <a:p>
                      <a:r>
                        <a:rPr lang="en-US" sz="2600" dirty="0"/>
                        <a:t>2</a:t>
                      </a:r>
                    </a:p>
                  </a:txBody>
                  <a:tcPr/>
                </a:tc>
                <a:tc>
                  <a:txBody>
                    <a:bodyPr/>
                    <a:lstStyle/>
                    <a:p>
                      <a:r>
                        <a:rPr lang="en-US" sz="2600" dirty="0"/>
                        <a:t>114</a:t>
                      </a:r>
                    </a:p>
                  </a:txBody>
                  <a:tcPr/>
                </a:tc>
                <a:tc>
                  <a:txBody>
                    <a:bodyPr/>
                    <a:lstStyle/>
                    <a:p>
                      <a:r>
                        <a:rPr lang="en-US" sz="2600" dirty="0"/>
                        <a:t>Similar to proton</a:t>
                      </a:r>
                    </a:p>
                  </a:txBody>
                  <a:tcPr/>
                </a:tc>
                <a:extLst>
                  <a:ext uri="{0D108BD9-81ED-4DB2-BD59-A6C34878D82A}">
                    <a16:rowId xmlns:a16="http://schemas.microsoft.com/office/drawing/2014/main" val="10001"/>
                  </a:ext>
                </a:extLst>
              </a:tr>
              <a:tr h="465828">
                <a:tc>
                  <a:txBody>
                    <a:bodyPr/>
                    <a:lstStyle/>
                    <a:p>
                      <a:r>
                        <a:rPr lang="en-US" sz="2600" dirty="0"/>
                        <a:t>CNS</a:t>
                      </a:r>
                    </a:p>
                  </a:txBody>
                  <a:tcPr/>
                </a:tc>
                <a:tc>
                  <a:txBody>
                    <a:bodyPr/>
                    <a:lstStyle/>
                    <a:p>
                      <a:r>
                        <a:rPr lang="en-US" sz="2600" dirty="0"/>
                        <a:t>4</a:t>
                      </a:r>
                    </a:p>
                  </a:txBody>
                  <a:tcPr/>
                </a:tc>
                <a:tc>
                  <a:txBody>
                    <a:bodyPr/>
                    <a:lstStyle/>
                    <a:p>
                      <a:r>
                        <a:rPr lang="en-US" sz="2600" dirty="0"/>
                        <a:t>218</a:t>
                      </a:r>
                    </a:p>
                  </a:txBody>
                  <a:tcPr/>
                </a:tc>
                <a:tc>
                  <a:txBody>
                    <a:bodyPr/>
                    <a:lstStyle/>
                    <a:p>
                      <a:r>
                        <a:rPr lang="en-US" sz="2600" dirty="0"/>
                        <a:t>Similar to proton</a:t>
                      </a:r>
                    </a:p>
                  </a:txBody>
                  <a:tcPr/>
                </a:tc>
                <a:extLst>
                  <a:ext uri="{0D108BD9-81ED-4DB2-BD59-A6C34878D82A}">
                    <a16:rowId xmlns:a16="http://schemas.microsoft.com/office/drawing/2014/main" val="10002"/>
                  </a:ext>
                </a:extLst>
              </a:tr>
              <a:tr h="465828">
                <a:tc>
                  <a:txBody>
                    <a:bodyPr/>
                    <a:lstStyle/>
                    <a:p>
                      <a:r>
                        <a:rPr lang="en-US" sz="2600" dirty="0"/>
                        <a:t>Prostate</a:t>
                      </a:r>
                    </a:p>
                  </a:txBody>
                  <a:tcPr/>
                </a:tc>
                <a:tc>
                  <a:txBody>
                    <a:bodyPr/>
                    <a:lstStyle/>
                    <a:p>
                      <a:r>
                        <a:rPr lang="en-US" sz="2600" dirty="0"/>
                        <a:t>3</a:t>
                      </a:r>
                    </a:p>
                  </a:txBody>
                  <a:tcPr/>
                </a:tc>
                <a:tc>
                  <a:txBody>
                    <a:bodyPr/>
                    <a:lstStyle/>
                    <a:p>
                      <a:r>
                        <a:rPr lang="en-US" sz="2600" dirty="0"/>
                        <a:t>1384</a:t>
                      </a:r>
                    </a:p>
                  </a:txBody>
                  <a:tcPr/>
                </a:tc>
                <a:tc>
                  <a:txBody>
                    <a:bodyPr/>
                    <a:lstStyle/>
                    <a:p>
                      <a:r>
                        <a:rPr lang="en-US" sz="2600" dirty="0"/>
                        <a:t>Excellent results</a:t>
                      </a:r>
                      <a:r>
                        <a:rPr lang="en-US" sz="2600" baseline="0" dirty="0"/>
                        <a:t> for high risk, less toxicity than proton/photon</a:t>
                      </a:r>
                      <a:endParaRPr lang="en-US" sz="2600" dirty="0"/>
                    </a:p>
                  </a:txBody>
                  <a:tcPr/>
                </a:tc>
                <a:extLst>
                  <a:ext uri="{0D108BD9-81ED-4DB2-BD59-A6C34878D82A}">
                    <a16:rowId xmlns:a16="http://schemas.microsoft.com/office/drawing/2014/main" val="10003"/>
                  </a:ext>
                </a:extLst>
              </a:tr>
              <a:tr h="465828">
                <a:tc>
                  <a:txBody>
                    <a:bodyPr/>
                    <a:lstStyle/>
                    <a:p>
                      <a:r>
                        <a:rPr lang="en-US" sz="2600" dirty="0"/>
                        <a:t>HCC</a:t>
                      </a:r>
                    </a:p>
                  </a:txBody>
                  <a:tcPr/>
                </a:tc>
                <a:tc>
                  <a:txBody>
                    <a:bodyPr/>
                    <a:lstStyle/>
                    <a:p>
                      <a:r>
                        <a:rPr lang="en-US" sz="2600" dirty="0"/>
                        <a:t>1</a:t>
                      </a:r>
                    </a:p>
                  </a:txBody>
                  <a:tcPr/>
                </a:tc>
                <a:tc>
                  <a:txBody>
                    <a:bodyPr/>
                    <a:lstStyle/>
                    <a:p>
                      <a:r>
                        <a:rPr lang="en-US" sz="2600" dirty="0"/>
                        <a:t>64</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600" dirty="0"/>
                        <a:t>High</a:t>
                      </a:r>
                      <a:r>
                        <a:rPr lang="en-US" sz="2600" baseline="0" dirty="0"/>
                        <a:t> local control </a:t>
                      </a:r>
                      <a:endParaRPr lang="en-US" sz="2600" dirty="0"/>
                    </a:p>
                  </a:txBody>
                  <a:tcPr/>
                </a:tc>
                <a:extLst>
                  <a:ext uri="{0D108BD9-81ED-4DB2-BD59-A6C34878D82A}">
                    <a16:rowId xmlns:a16="http://schemas.microsoft.com/office/drawing/2014/main" val="10004"/>
                  </a:ext>
                </a:extLst>
              </a:tr>
              <a:tr h="465828">
                <a:tc>
                  <a:txBody>
                    <a:bodyPr/>
                    <a:lstStyle/>
                    <a:p>
                      <a:r>
                        <a:rPr lang="en-US" sz="2600" dirty="0"/>
                        <a:t>Lung (NSCLC)</a:t>
                      </a:r>
                    </a:p>
                  </a:txBody>
                  <a:tcPr/>
                </a:tc>
                <a:tc>
                  <a:txBody>
                    <a:bodyPr/>
                    <a:lstStyle/>
                    <a:p>
                      <a:r>
                        <a:rPr lang="en-US" sz="2600" dirty="0"/>
                        <a:t>2</a:t>
                      </a:r>
                    </a:p>
                  </a:txBody>
                  <a:tcPr/>
                </a:tc>
                <a:tc>
                  <a:txBody>
                    <a:bodyPr/>
                    <a:lstStyle/>
                    <a:p>
                      <a:r>
                        <a:rPr lang="en-US" sz="2600" dirty="0"/>
                        <a:t>129</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600" dirty="0"/>
                        <a:t>Maybe</a:t>
                      </a:r>
                      <a:r>
                        <a:rPr lang="en-US" sz="2600" baseline="0" dirty="0"/>
                        <a:t> better than proton</a:t>
                      </a:r>
                      <a:endParaRPr lang="en-US" sz="2600" dirty="0"/>
                    </a:p>
                  </a:txBody>
                  <a:tcPr/>
                </a:tc>
                <a:extLst>
                  <a:ext uri="{0D108BD9-81ED-4DB2-BD59-A6C34878D82A}">
                    <a16:rowId xmlns:a16="http://schemas.microsoft.com/office/drawing/2014/main" val="10005"/>
                  </a:ext>
                </a:extLst>
              </a:tr>
              <a:tr h="465828">
                <a:tc>
                  <a:txBody>
                    <a:bodyPr/>
                    <a:lstStyle/>
                    <a:p>
                      <a:r>
                        <a:rPr lang="en-US" sz="2600" dirty="0"/>
                        <a:t>HNC</a:t>
                      </a:r>
                    </a:p>
                  </a:txBody>
                  <a:tcPr/>
                </a:tc>
                <a:tc>
                  <a:txBody>
                    <a:bodyPr/>
                    <a:lstStyle/>
                    <a:p>
                      <a:r>
                        <a:rPr lang="en-US" sz="2600" dirty="0"/>
                        <a:t>1</a:t>
                      </a:r>
                    </a:p>
                  </a:txBody>
                  <a:tcPr/>
                </a:tc>
                <a:tc>
                  <a:txBody>
                    <a:bodyPr/>
                    <a:lstStyle/>
                    <a:p>
                      <a:r>
                        <a:rPr lang="en-US" sz="2600" dirty="0"/>
                        <a:t>236</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600" dirty="0"/>
                        <a:t>High LC</a:t>
                      </a:r>
                      <a:r>
                        <a:rPr lang="en-US" sz="2600" baseline="0" dirty="0"/>
                        <a:t> – ACC, melanoma</a:t>
                      </a:r>
                      <a:endParaRPr lang="en-US" sz="2600" dirty="0"/>
                    </a:p>
                  </a:txBody>
                  <a:tcPr/>
                </a:tc>
                <a:extLst>
                  <a:ext uri="{0D108BD9-81ED-4DB2-BD59-A6C34878D82A}">
                    <a16:rowId xmlns:a16="http://schemas.microsoft.com/office/drawing/2014/main" val="10006"/>
                  </a:ext>
                </a:extLst>
              </a:tr>
              <a:tr h="465828">
                <a:tc>
                  <a:txBody>
                    <a:bodyPr/>
                    <a:lstStyle/>
                    <a:p>
                      <a:r>
                        <a:rPr lang="en-US" sz="2600" dirty="0" err="1"/>
                        <a:t>Chordomas</a:t>
                      </a:r>
                      <a:endParaRPr lang="en-US" sz="2600" dirty="0"/>
                    </a:p>
                  </a:txBody>
                  <a:tcPr/>
                </a:tc>
                <a:tc>
                  <a:txBody>
                    <a:bodyPr/>
                    <a:lstStyle/>
                    <a:p>
                      <a:r>
                        <a:rPr lang="en-US" sz="2600" dirty="0"/>
                        <a:t>3</a:t>
                      </a:r>
                    </a:p>
                  </a:txBody>
                  <a:tcPr/>
                </a:tc>
                <a:tc>
                  <a:txBody>
                    <a:bodyPr/>
                    <a:lstStyle/>
                    <a:p>
                      <a:r>
                        <a:rPr lang="en-US" sz="2600" dirty="0"/>
                        <a:t>38</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600" dirty="0"/>
                        <a:t>Similar</a:t>
                      </a:r>
                      <a:r>
                        <a:rPr lang="en-US" sz="2600" baseline="0" dirty="0"/>
                        <a:t> to proton</a:t>
                      </a:r>
                      <a:endParaRPr lang="en-US" sz="26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6384768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74680"/>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solidFill>
                  <a:srgbClr val="0000FF"/>
                </a:solidFill>
                <a:effectLst>
                  <a:outerShdw blurRad="50800" dist="38100" dir="2700000" algn="tl" rotWithShape="0">
                    <a:prstClr val="black">
                      <a:alpha val="40000"/>
                    </a:prstClr>
                  </a:outerShdw>
                </a:effectLst>
                <a:latin typeface="Arial"/>
                <a:cs typeface="Arial"/>
              </a:rPr>
              <a:t>Ongoing</a:t>
            </a:r>
            <a:r>
              <a:rPr lang="en-US" b="1" dirty="0">
                <a:solidFill>
                  <a:srgbClr val="0000FF"/>
                </a:solidFill>
                <a:effectLst>
                  <a:outerShdw blurRad="50800" dist="38100" dir="2700000" algn="tl" rotWithShape="0">
                    <a:prstClr val="black">
                      <a:alpha val="40000"/>
                    </a:prstClr>
                  </a:outerShdw>
                </a:effectLst>
              </a:rPr>
              <a:t> Trials for Carbon</a:t>
            </a:r>
          </a:p>
        </p:txBody>
      </p:sp>
      <p:graphicFrame>
        <p:nvGraphicFramePr>
          <p:cNvPr id="4" name="Table 3"/>
          <p:cNvGraphicFramePr>
            <a:graphicFrameLocks noGrp="1"/>
          </p:cNvGraphicFramePr>
          <p:nvPr>
            <p:extLst>
              <p:ext uri="{D42A27DB-BD31-4B8C-83A1-F6EECF244321}">
                <p14:modId xmlns:p14="http://schemas.microsoft.com/office/powerpoint/2010/main" val="2568671540"/>
              </p:ext>
            </p:extLst>
          </p:nvPr>
        </p:nvGraphicFramePr>
        <p:xfrm>
          <a:off x="277368" y="775280"/>
          <a:ext cx="8758970" cy="5846028"/>
        </p:xfrm>
        <a:graphic>
          <a:graphicData uri="http://schemas.openxmlformats.org/drawingml/2006/table">
            <a:tbl>
              <a:tblPr firstRow="1" bandRow="1">
                <a:tableStyleId>{5C22544A-7EE6-4342-B048-85BDC9FD1C3A}</a:tableStyleId>
              </a:tblPr>
              <a:tblGrid>
                <a:gridCol w="1664204">
                  <a:extLst>
                    <a:ext uri="{9D8B030D-6E8A-4147-A177-3AD203B41FA5}">
                      <a16:colId xmlns:a16="http://schemas.microsoft.com/office/drawing/2014/main" val="20000"/>
                    </a:ext>
                  </a:extLst>
                </a:gridCol>
                <a:gridCol w="948888">
                  <a:extLst>
                    <a:ext uri="{9D8B030D-6E8A-4147-A177-3AD203B41FA5}">
                      <a16:colId xmlns:a16="http://schemas.microsoft.com/office/drawing/2014/main" val="20001"/>
                    </a:ext>
                  </a:extLst>
                </a:gridCol>
                <a:gridCol w="759111">
                  <a:extLst>
                    <a:ext uri="{9D8B030D-6E8A-4147-A177-3AD203B41FA5}">
                      <a16:colId xmlns:a16="http://schemas.microsoft.com/office/drawing/2014/main" val="20002"/>
                    </a:ext>
                  </a:extLst>
                </a:gridCol>
                <a:gridCol w="2583896">
                  <a:extLst>
                    <a:ext uri="{9D8B030D-6E8A-4147-A177-3AD203B41FA5}">
                      <a16:colId xmlns:a16="http://schemas.microsoft.com/office/drawing/2014/main" val="20003"/>
                    </a:ext>
                  </a:extLst>
                </a:gridCol>
                <a:gridCol w="1255453">
                  <a:extLst>
                    <a:ext uri="{9D8B030D-6E8A-4147-A177-3AD203B41FA5}">
                      <a16:colId xmlns:a16="http://schemas.microsoft.com/office/drawing/2014/main" val="20004"/>
                    </a:ext>
                  </a:extLst>
                </a:gridCol>
                <a:gridCol w="1547418">
                  <a:extLst>
                    <a:ext uri="{9D8B030D-6E8A-4147-A177-3AD203B41FA5}">
                      <a16:colId xmlns:a16="http://schemas.microsoft.com/office/drawing/2014/main" val="20005"/>
                    </a:ext>
                  </a:extLst>
                </a:gridCol>
              </a:tblGrid>
              <a:tr h="678676">
                <a:tc>
                  <a:txBody>
                    <a:bodyPr/>
                    <a:lstStyle/>
                    <a:p>
                      <a:r>
                        <a:rPr lang="en-US" sz="2200" dirty="0"/>
                        <a:t>Tumor</a:t>
                      </a:r>
                    </a:p>
                  </a:txBody>
                  <a:tcPr/>
                </a:tc>
                <a:tc>
                  <a:txBody>
                    <a:bodyPr/>
                    <a:lstStyle/>
                    <a:p>
                      <a:pPr algn="ctr"/>
                      <a:r>
                        <a:rPr lang="en-US" sz="2200" dirty="0"/>
                        <a:t>Phase</a:t>
                      </a:r>
                    </a:p>
                  </a:txBody>
                  <a:tcPr/>
                </a:tc>
                <a:tc>
                  <a:txBody>
                    <a:bodyPr/>
                    <a:lstStyle/>
                    <a:p>
                      <a:pPr algn="ctr"/>
                      <a:r>
                        <a:rPr lang="en-US" sz="2200" dirty="0"/>
                        <a:t>N</a:t>
                      </a:r>
                    </a:p>
                  </a:txBody>
                  <a:tcPr/>
                </a:tc>
                <a:tc>
                  <a:txBody>
                    <a:bodyPr/>
                    <a:lstStyle/>
                    <a:p>
                      <a:pPr algn="ctr"/>
                      <a:r>
                        <a:rPr lang="en-US" sz="2200" dirty="0"/>
                        <a:t>Design</a:t>
                      </a:r>
                    </a:p>
                  </a:txBody>
                  <a:tcPr/>
                </a:tc>
                <a:tc>
                  <a:txBody>
                    <a:bodyPr/>
                    <a:lstStyle/>
                    <a:p>
                      <a:pPr algn="ctr"/>
                      <a:r>
                        <a:rPr lang="en-US" sz="2200" dirty="0"/>
                        <a:t>Endpoint</a:t>
                      </a:r>
                    </a:p>
                  </a:txBody>
                  <a:tcPr/>
                </a:tc>
                <a:tc>
                  <a:txBody>
                    <a:bodyPr/>
                    <a:lstStyle/>
                    <a:p>
                      <a:pPr algn="ctr"/>
                      <a:r>
                        <a:rPr lang="en-US" sz="2200" dirty="0"/>
                        <a:t>Site</a:t>
                      </a:r>
                    </a:p>
                  </a:txBody>
                  <a:tcPr/>
                </a:tc>
                <a:extLst>
                  <a:ext uri="{0D108BD9-81ED-4DB2-BD59-A6C34878D82A}">
                    <a16:rowId xmlns:a16="http://schemas.microsoft.com/office/drawing/2014/main" val="10000"/>
                  </a:ext>
                </a:extLst>
              </a:tr>
              <a:tr h="678676">
                <a:tc>
                  <a:txBody>
                    <a:bodyPr/>
                    <a:lstStyle/>
                    <a:p>
                      <a:r>
                        <a:rPr lang="en-US" sz="2200" dirty="0"/>
                        <a:t>Prostate</a:t>
                      </a:r>
                    </a:p>
                  </a:txBody>
                  <a:tcPr/>
                </a:tc>
                <a:tc>
                  <a:txBody>
                    <a:bodyPr/>
                    <a:lstStyle/>
                    <a:p>
                      <a:pPr algn="ctr"/>
                      <a:r>
                        <a:rPr lang="en-US" sz="2200" dirty="0"/>
                        <a:t>II</a:t>
                      </a:r>
                    </a:p>
                  </a:txBody>
                  <a:tcPr/>
                </a:tc>
                <a:tc>
                  <a:txBody>
                    <a:bodyPr/>
                    <a:lstStyle/>
                    <a:p>
                      <a:pPr algn="ctr"/>
                      <a:r>
                        <a:rPr lang="en-US" sz="2200" dirty="0"/>
                        <a:t>90</a:t>
                      </a:r>
                    </a:p>
                  </a:txBody>
                  <a:tcPr/>
                </a:tc>
                <a:tc>
                  <a:txBody>
                    <a:bodyPr/>
                    <a:lstStyle/>
                    <a:p>
                      <a:pPr algn="ctr"/>
                      <a:r>
                        <a:rPr lang="en-US" sz="2200" dirty="0"/>
                        <a:t>Carbon vs. Proton</a:t>
                      </a:r>
                    </a:p>
                  </a:txBody>
                  <a:tcPr/>
                </a:tc>
                <a:tc>
                  <a:txBody>
                    <a:bodyPr/>
                    <a:lstStyle/>
                    <a:p>
                      <a:pPr algn="ctr"/>
                      <a:r>
                        <a:rPr lang="en-US" sz="2200" dirty="0"/>
                        <a:t>Toxicity</a:t>
                      </a:r>
                    </a:p>
                  </a:txBody>
                  <a:tcPr/>
                </a:tc>
                <a:tc>
                  <a:txBody>
                    <a:bodyPr/>
                    <a:lstStyle/>
                    <a:p>
                      <a:pPr algn="ctr"/>
                      <a:r>
                        <a:rPr lang="en-US" sz="2200" dirty="0"/>
                        <a:t>Heidelberg</a:t>
                      </a:r>
                    </a:p>
                  </a:txBody>
                  <a:tcPr/>
                </a:tc>
                <a:extLst>
                  <a:ext uri="{0D108BD9-81ED-4DB2-BD59-A6C34878D82A}">
                    <a16:rowId xmlns:a16="http://schemas.microsoft.com/office/drawing/2014/main" val="10001"/>
                  </a:ext>
                </a:extLst>
              </a:tr>
              <a:tr h="678676">
                <a:tc>
                  <a:txBody>
                    <a:bodyPr/>
                    <a:lstStyle/>
                    <a:p>
                      <a:r>
                        <a:rPr lang="en-US" sz="2200" dirty="0" err="1"/>
                        <a:t>Skullbase</a:t>
                      </a:r>
                      <a:r>
                        <a:rPr lang="en-US" sz="2200" dirty="0"/>
                        <a:t> </a:t>
                      </a:r>
                      <a:r>
                        <a:rPr lang="en-US" sz="2200" dirty="0" err="1"/>
                        <a:t>Chondrosarc</a:t>
                      </a:r>
                      <a:endParaRPr lang="en-US" sz="2200" dirty="0"/>
                    </a:p>
                  </a:txBody>
                  <a:tcPr/>
                </a:tc>
                <a:tc>
                  <a:txBody>
                    <a:bodyPr/>
                    <a:lstStyle/>
                    <a:p>
                      <a:pPr algn="ctr"/>
                      <a:r>
                        <a:rPr lang="en-US" sz="2200" dirty="0"/>
                        <a:t>III</a:t>
                      </a:r>
                    </a:p>
                  </a:txBody>
                  <a:tcPr/>
                </a:tc>
                <a:tc>
                  <a:txBody>
                    <a:bodyPr/>
                    <a:lstStyle/>
                    <a:p>
                      <a:pPr algn="ctr"/>
                      <a:r>
                        <a:rPr lang="en-US" sz="2200" dirty="0"/>
                        <a:t>154</a:t>
                      </a:r>
                    </a:p>
                  </a:txBody>
                  <a:tcPr/>
                </a:tc>
                <a:tc>
                  <a:txBody>
                    <a:bodyPr/>
                    <a:lstStyle/>
                    <a:p>
                      <a:pPr algn="ctr"/>
                      <a:r>
                        <a:rPr lang="en-US" sz="2200" dirty="0"/>
                        <a:t>Carbon vs.</a:t>
                      </a:r>
                      <a:r>
                        <a:rPr lang="en-US" sz="2200" baseline="0" dirty="0"/>
                        <a:t> Proton</a:t>
                      </a:r>
                      <a:endParaRPr lang="en-US" sz="2200" dirty="0"/>
                    </a:p>
                  </a:txBody>
                  <a:tcPr/>
                </a:tc>
                <a:tc>
                  <a:txBody>
                    <a:bodyPr/>
                    <a:lstStyle/>
                    <a:p>
                      <a:pPr algn="ctr"/>
                      <a:r>
                        <a:rPr lang="en-US" sz="2200" dirty="0"/>
                        <a:t>LPFS</a:t>
                      </a:r>
                    </a:p>
                  </a:txBody>
                  <a:tcPr/>
                </a:tc>
                <a:tc>
                  <a:txBody>
                    <a:bodyPr/>
                    <a:lstStyle/>
                    <a:p>
                      <a:pPr algn="ctr"/>
                      <a:r>
                        <a:rPr lang="en-US" sz="2200" dirty="0"/>
                        <a:t>Heidelberg</a:t>
                      </a:r>
                    </a:p>
                  </a:txBody>
                  <a:tcPr/>
                </a:tc>
                <a:extLst>
                  <a:ext uri="{0D108BD9-81ED-4DB2-BD59-A6C34878D82A}">
                    <a16:rowId xmlns:a16="http://schemas.microsoft.com/office/drawing/2014/main" val="10002"/>
                  </a:ext>
                </a:extLst>
              </a:tr>
              <a:tr h="678676">
                <a:tc>
                  <a:txBody>
                    <a:bodyPr/>
                    <a:lstStyle/>
                    <a:p>
                      <a:r>
                        <a:rPr lang="en-US" sz="2200" dirty="0" err="1"/>
                        <a:t>Skullbase</a:t>
                      </a:r>
                      <a:r>
                        <a:rPr lang="en-US" sz="2200" dirty="0"/>
                        <a:t> </a:t>
                      </a:r>
                      <a:r>
                        <a:rPr lang="en-US" sz="2200" dirty="0" err="1"/>
                        <a:t>Chrodoma</a:t>
                      </a:r>
                      <a:endParaRPr lang="en-US" sz="2200" dirty="0"/>
                    </a:p>
                  </a:txBody>
                  <a:tcPr/>
                </a:tc>
                <a:tc>
                  <a:txBody>
                    <a:bodyPr/>
                    <a:lstStyle/>
                    <a:p>
                      <a:pPr algn="ctr"/>
                      <a:r>
                        <a:rPr lang="en-US" sz="2200" dirty="0"/>
                        <a:t>III</a:t>
                      </a:r>
                    </a:p>
                  </a:txBody>
                  <a:tcPr/>
                </a:tc>
                <a:tc>
                  <a:txBody>
                    <a:bodyPr/>
                    <a:lstStyle/>
                    <a:p>
                      <a:pPr algn="ctr"/>
                      <a:r>
                        <a:rPr lang="en-US" sz="2200" dirty="0"/>
                        <a:t>319</a:t>
                      </a:r>
                    </a:p>
                  </a:txBody>
                  <a:tcPr/>
                </a:tc>
                <a:tc>
                  <a:txBody>
                    <a:bodyPr/>
                    <a:lstStyle/>
                    <a:p>
                      <a:pPr algn="ctr"/>
                      <a:r>
                        <a:rPr lang="en-US" sz="2200" dirty="0"/>
                        <a:t>Carbon vs.</a:t>
                      </a:r>
                      <a:r>
                        <a:rPr lang="en-US" sz="2200" baseline="0" dirty="0"/>
                        <a:t> Proton</a:t>
                      </a:r>
                      <a:endParaRPr lang="en-US" sz="2200" dirty="0"/>
                    </a:p>
                  </a:txBody>
                  <a:tcPr/>
                </a:tc>
                <a:tc>
                  <a:txBody>
                    <a:bodyPr/>
                    <a:lstStyle/>
                    <a:p>
                      <a:pPr algn="ctr"/>
                      <a:r>
                        <a:rPr lang="en-US" sz="2200" dirty="0"/>
                        <a:t>LPFS</a:t>
                      </a:r>
                    </a:p>
                  </a:txBody>
                  <a:tcPr/>
                </a:tc>
                <a:tc>
                  <a:txBody>
                    <a:bodyPr/>
                    <a:lstStyle/>
                    <a:p>
                      <a:pPr algn="ctr"/>
                      <a:r>
                        <a:rPr lang="en-US" sz="2200" dirty="0"/>
                        <a:t>Heidelberg</a:t>
                      </a:r>
                    </a:p>
                  </a:txBody>
                  <a:tcPr/>
                </a:tc>
                <a:extLst>
                  <a:ext uri="{0D108BD9-81ED-4DB2-BD59-A6C34878D82A}">
                    <a16:rowId xmlns:a16="http://schemas.microsoft.com/office/drawing/2014/main" val="10003"/>
                  </a:ext>
                </a:extLst>
              </a:tr>
              <a:tr h="678676">
                <a:tc>
                  <a:txBody>
                    <a:bodyPr/>
                    <a:lstStyle/>
                    <a:p>
                      <a:r>
                        <a:rPr lang="en-US" sz="2200" dirty="0"/>
                        <a:t>Salivary Gland CA</a:t>
                      </a:r>
                    </a:p>
                  </a:txBody>
                  <a:tcPr/>
                </a:tc>
                <a:tc>
                  <a:txBody>
                    <a:bodyPr/>
                    <a:lstStyle/>
                    <a:p>
                      <a:pPr algn="ctr"/>
                      <a:r>
                        <a:rPr lang="en-US" sz="2200" dirty="0"/>
                        <a:t>I</a:t>
                      </a:r>
                    </a:p>
                  </a:txBody>
                  <a:tcPr/>
                </a:tc>
                <a:tc>
                  <a:txBody>
                    <a:bodyPr/>
                    <a:lstStyle/>
                    <a:p>
                      <a:pPr algn="ctr"/>
                      <a:r>
                        <a:rPr lang="en-US" sz="2200" dirty="0"/>
                        <a:t>54</a:t>
                      </a:r>
                    </a:p>
                  </a:txBody>
                  <a:tcPr/>
                </a:tc>
                <a:tc>
                  <a:txBody>
                    <a:bodyPr/>
                    <a:lstStyle/>
                    <a:p>
                      <a:pPr algn="ctr"/>
                      <a:r>
                        <a:rPr lang="en-US" sz="2200" dirty="0"/>
                        <a:t>IMRT + Carbon</a:t>
                      </a:r>
                      <a:r>
                        <a:rPr lang="en-US" sz="2200" baseline="0" dirty="0"/>
                        <a:t> boost</a:t>
                      </a:r>
                      <a:endParaRPr lang="en-US" sz="2200" dirty="0"/>
                    </a:p>
                  </a:txBody>
                  <a:tcPr/>
                </a:tc>
                <a:tc>
                  <a:txBody>
                    <a:bodyPr/>
                    <a:lstStyle/>
                    <a:p>
                      <a:pPr algn="ctr"/>
                      <a:r>
                        <a:rPr lang="en-US" sz="2200" dirty="0"/>
                        <a:t>Safety</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dirty="0"/>
                        <a:t>Heidelberg</a:t>
                      </a:r>
                    </a:p>
                    <a:p>
                      <a:pPr algn="ctr"/>
                      <a:endParaRPr lang="en-US" sz="2200" dirty="0"/>
                    </a:p>
                  </a:txBody>
                  <a:tcPr/>
                </a:tc>
                <a:extLst>
                  <a:ext uri="{0D108BD9-81ED-4DB2-BD59-A6C34878D82A}">
                    <a16:rowId xmlns:a16="http://schemas.microsoft.com/office/drawing/2014/main" val="10004"/>
                  </a:ext>
                </a:extLst>
              </a:tr>
              <a:tr h="678676">
                <a:tc>
                  <a:txBody>
                    <a:bodyPr/>
                    <a:lstStyle/>
                    <a:p>
                      <a:r>
                        <a:rPr lang="en-US" sz="2200" dirty="0"/>
                        <a:t>HCC</a:t>
                      </a:r>
                    </a:p>
                  </a:txBody>
                  <a:tcPr/>
                </a:tc>
                <a:tc>
                  <a:txBody>
                    <a:bodyPr/>
                    <a:lstStyle/>
                    <a:p>
                      <a:pPr algn="ctr"/>
                      <a:r>
                        <a:rPr lang="en-US" sz="2200" dirty="0"/>
                        <a:t>I</a:t>
                      </a:r>
                    </a:p>
                  </a:txBody>
                  <a:tcPr/>
                </a:tc>
                <a:tc>
                  <a:txBody>
                    <a:bodyPr/>
                    <a:lstStyle/>
                    <a:p>
                      <a:pPr algn="ctr"/>
                      <a:r>
                        <a:rPr lang="en-US" sz="2200" dirty="0"/>
                        <a:t>33</a:t>
                      </a:r>
                    </a:p>
                  </a:txBody>
                  <a:tcPr/>
                </a:tc>
                <a:tc>
                  <a:txBody>
                    <a:bodyPr/>
                    <a:lstStyle/>
                    <a:p>
                      <a:pPr algn="ctr"/>
                      <a:r>
                        <a:rPr lang="en-US" sz="2200" dirty="0"/>
                        <a:t>Carbon</a:t>
                      </a:r>
                    </a:p>
                  </a:txBody>
                  <a:tcPr/>
                </a:tc>
                <a:tc>
                  <a:txBody>
                    <a:bodyPr/>
                    <a:lstStyle/>
                    <a:p>
                      <a:pPr algn="ctr"/>
                      <a:r>
                        <a:rPr lang="en-US" sz="2200" dirty="0"/>
                        <a:t>MTD</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dirty="0"/>
                        <a:t>Heidelberg</a:t>
                      </a:r>
                    </a:p>
                  </a:txBody>
                  <a:tcPr/>
                </a:tc>
                <a:extLst>
                  <a:ext uri="{0D108BD9-81ED-4DB2-BD59-A6C34878D82A}">
                    <a16:rowId xmlns:a16="http://schemas.microsoft.com/office/drawing/2014/main" val="10005"/>
                  </a:ext>
                </a:extLst>
              </a:tr>
              <a:tr h="678676">
                <a:tc>
                  <a:txBody>
                    <a:bodyPr/>
                    <a:lstStyle/>
                    <a:p>
                      <a:r>
                        <a:rPr lang="en-US" sz="2200" dirty="0">
                          <a:solidFill>
                            <a:srgbClr val="FF0000"/>
                          </a:solidFill>
                        </a:rPr>
                        <a:t>GBM</a:t>
                      </a:r>
                    </a:p>
                  </a:txBody>
                  <a:tcPr/>
                </a:tc>
                <a:tc>
                  <a:txBody>
                    <a:bodyPr/>
                    <a:lstStyle/>
                    <a:p>
                      <a:pPr algn="ctr"/>
                      <a:r>
                        <a:rPr lang="en-US" sz="2200" dirty="0">
                          <a:solidFill>
                            <a:srgbClr val="FF0000"/>
                          </a:solidFill>
                        </a:rPr>
                        <a:t>II</a:t>
                      </a:r>
                    </a:p>
                  </a:txBody>
                  <a:tcPr/>
                </a:tc>
                <a:tc>
                  <a:txBody>
                    <a:bodyPr/>
                    <a:lstStyle/>
                    <a:p>
                      <a:pPr algn="ctr"/>
                      <a:r>
                        <a:rPr lang="en-US" sz="2200" dirty="0">
                          <a:solidFill>
                            <a:srgbClr val="FF0000"/>
                          </a:solidFill>
                        </a:rPr>
                        <a:t>150</a:t>
                      </a:r>
                    </a:p>
                  </a:txBody>
                  <a:tcPr/>
                </a:tc>
                <a:tc>
                  <a:txBody>
                    <a:bodyPr/>
                    <a:lstStyle/>
                    <a:p>
                      <a:pPr algn="ctr"/>
                      <a:r>
                        <a:rPr lang="en-US" sz="2200" dirty="0">
                          <a:solidFill>
                            <a:srgbClr val="FF0000"/>
                          </a:solidFill>
                        </a:rPr>
                        <a:t>CRT + Carbon vs. Proton boost</a:t>
                      </a:r>
                    </a:p>
                  </a:txBody>
                  <a:tcPr/>
                </a:tc>
                <a:tc>
                  <a:txBody>
                    <a:bodyPr/>
                    <a:lstStyle/>
                    <a:p>
                      <a:pPr algn="ctr"/>
                      <a:r>
                        <a:rPr lang="en-US" sz="2200" dirty="0">
                          <a:solidFill>
                            <a:srgbClr val="FF0000"/>
                          </a:solidFill>
                        </a:rPr>
                        <a:t>1</a:t>
                      </a:r>
                      <a:r>
                        <a:rPr lang="en-US" sz="2200" baseline="0" dirty="0">
                          <a:solidFill>
                            <a:srgbClr val="FF0000"/>
                          </a:solidFill>
                        </a:rPr>
                        <a:t> </a:t>
                      </a:r>
                      <a:r>
                        <a:rPr lang="en-US" sz="2200" baseline="0" dirty="0" err="1">
                          <a:solidFill>
                            <a:srgbClr val="FF0000"/>
                          </a:solidFill>
                        </a:rPr>
                        <a:t>yr</a:t>
                      </a:r>
                      <a:r>
                        <a:rPr lang="en-US" sz="2200" baseline="0" dirty="0">
                          <a:solidFill>
                            <a:srgbClr val="FF0000"/>
                          </a:solidFill>
                        </a:rPr>
                        <a:t> OS</a:t>
                      </a:r>
                      <a:endParaRPr lang="en-US" sz="2200" dirty="0">
                        <a:solidFill>
                          <a:srgbClr val="FF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dirty="0">
                          <a:solidFill>
                            <a:srgbClr val="FF0000"/>
                          </a:solidFill>
                        </a:rPr>
                        <a:t>Heidelberg,</a:t>
                      </a:r>
                      <a:r>
                        <a:rPr lang="en-US" sz="2200" baseline="0" dirty="0">
                          <a:solidFill>
                            <a:srgbClr val="FF0000"/>
                          </a:solidFill>
                        </a:rPr>
                        <a:t> RTOG</a:t>
                      </a:r>
                      <a:endParaRPr lang="en-US" sz="2200" dirty="0">
                        <a:solidFill>
                          <a:srgbClr val="FF0000"/>
                        </a:solidFill>
                      </a:endParaRPr>
                    </a:p>
                  </a:txBody>
                  <a:tcPr/>
                </a:tc>
                <a:extLst>
                  <a:ext uri="{0D108BD9-81ED-4DB2-BD59-A6C34878D82A}">
                    <a16:rowId xmlns:a16="http://schemas.microsoft.com/office/drawing/2014/main" val="10006"/>
                  </a:ext>
                </a:extLst>
              </a:tr>
              <a:tr h="678676">
                <a:tc>
                  <a:txBody>
                    <a:bodyPr/>
                    <a:lstStyle/>
                    <a:p>
                      <a:r>
                        <a:rPr lang="en-US" sz="2200" dirty="0"/>
                        <a:t>HNC</a:t>
                      </a:r>
                    </a:p>
                  </a:txBody>
                  <a:tcPr/>
                </a:tc>
                <a:tc>
                  <a:txBody>
                    <a:bodyPr/>
                    <a:lstStyle/>
                    <a:p>
                      <a:pPr algn="ctr"/>
                      <a:r>
                        <a:rPr lang="en-US" sz="2200" dirty="0"/>
                        <a:t>II</a:t>
                      </a:r>
                    </a:p>
                  </a:txBody>
                  <a:tcPr/>
                </a:tc>
                <a:tc>
                  <a:txBody>
                    <a:bodyPr/>
                    <a:lstStyle/>
                    <a:p>
                      <a:pPr algn="ctr"/>
                      <a:r>
                        <a:rPr lang="en-US" sz="2200" dirty="0"/>
                        <a:t>50</a:t>
                      </a:r>
                    </a:p>
                  </a:txBody>
                  <a:tcPr/>
                </a:tc>
                <a:tc>
                  <a:txBody>
                    <a:bodyPr/>
                    <a:lstStyle/>
                    <a:p>
                      <a:pPr algn="ctr"/>
                      <a:r>
                        <a:rPr lang="en-US" sz="2200" dirty="0"/>
                        <a:t>TPF</a:t>
                      </a:r>
                      <a:r>
                        <a:rPr lang="en-US" sz="2200" baseline="0" dirty="0"/>
                        <a:t> + RT + </a:t>
                      </a:r>
                      <a:r>
                        <a:rPr lang="en-US" sz="2200" baseline="0" dirty="0" err="1"/>
                        <a:t>Cetux</a:t>
                      </a:r>
                      <a:r>
                        <a:rPr lang="en-US" sz="2200" baseline="0" dirty="0"/>
                        <a:t> + Carbon Boost</a:t>
                      </a:r>
                      <a:endParaRPr lang="en-US" sz="2200" dirty="0"/>
                    </a:p>
                  </a:txBody>
                  <a:tcPr/>
                </a:tc>
                <a:tc>
                  <a:txBody>
                    <a:bodyPr/>
                    <a:lstStyle/>
                    <a:p>
                      <a:pPr algn="ctr"/>
                      <a:r>
                        <a:rPr lang="en-US" sz="2200" dirty="0"/>
                        <a:t>LRC</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dirty="0"/>
                        <a:t>Heidelberg</a:t>
                      </a:r>
                    </a:p>
                    <a:p>
                      <a:pPr algn="ctr"/>
                      <a:endParaRPr lang="en-US" sz="22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198685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a:solidFill>
                  <a:srgbClr val="3326FF"/>
                </a:solidFill>
                <a:latin typeface="Arial"/>
                <a:cs typeface="Arial"/>
              </a:rPr>
              <a:t>Summary: Clinical Data for Hadron Therapy</a:t>
            </a:r>
            <a:endParaRPr lang="en-US" b="1" dirty="0">
              <a:solidFill>
                <a:srgbClr val="3326FF"/>
              </a:solidFill>
              <a:latin typeface="Arial"/>
              <a:cs typeface="Arial"/>
            </a:endParaRPr>
          </a:p>
        </p:txBody>
      </p:sp>
      <p:sp>
        <p:nvSpPr>
          <p:cNvPr id="3" name="Content Placeholder 2"/>
          <p:cNvSpPr txBox="1">
            <a:spLocks/>
          </p:cNvSpPr>
          <p:nvPr/>
        </p:nvSpPr>
        <p:spPr>
          <a:xfrm>
            <a:off x="647364" y="1832810"/>
            <a:ext cx="8229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3624"/>
              </a:spcBef>
            </a:pPr>
            <a:r>
              <a:rPr lang="en-US" dirty="0">
                <a:latin typeface="Arial"/>
                <a:cs typeface="Arial"/>
              </a:rPr>
              <a:t>For most tumors, carbon ion therapy results in improved local control  and decreased toxicity in comparison to photons or protons.</a:t>
            </a:r>
          </a:p>
          <a:p>
            <a:pPr>
              <a:spcBef>
                <a:spcPts val="2400"/>
              </a:spcBef>
              <a:spcAft>
                <a:spcPts val="600"/>
              </a:spcAft>
            </a:pPr>
            <a:r>
              <a:rPr lang="en-US">
                <a:latin typeface="Arial"/>
                <a:cs typeface="Arial"/>
              </a:rPr>
              <a:t>In some intermediate- </a:t>
            </a:r>
            <a:r>
              <a:rPr lang="en-US" dirty="0">
                <a:latin typeface="Arial"/>
                <a:cs typeface="Arial"/>
              </a:rPr>
              <a:t>and high-risk cancers, the clinical data suggests a survival advantage for carbon ion.</a:t>
            </a:r>
          </a:p>
          <a:p>
            <a:endParaRPr lang="en-US" dirty="0">
              <a:latin typeface="Arial"/>
              <a:cs typeface="Arial"/>
            </a:endParaRPr>
          </a:p>
          <a:p>
            <a:endParaRPr lang="en-US" dirty="0">
              <a:latin typeface="Arial"/>
              <a:cs typeface="Arial"/>
            </a:endParaRPr>
          </a:p>
        </p:txBody>
      </p:sp>
      <p:cxnSp>
        <p:nvCxnSpPr>
          <p:cNvPr id="4" name="Straight Connector 3"/>
          <p:cNvCxnSpPr/>
          <p:nvPr/>
        </p:nvCxnSpPr>
        <p:spPr>
          <a:xfrm flipV="1">
            <a:off x="0" y="1541132"/>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297775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5"/>
          <p:cNvSpPr>
            <a:spLocks noGrp="1"/>
          </p:cNvSpPr>
          <p:nvPr>
            <p:ph type="sldNum" sz="quarter" idx="12"/>
          </p:nvPr>
        </p:nvSpPr>
        <p:spPr>
          <a:xfrm>
            <a:off x="6553200" y="6248400"/>
            <a:ext cx="1905000" cy="457200"/>
          </a:xfrm>
        </p:spPr>
        <p:txBody>
          <a:bodyPr/>
          <a:lstStyle/>
          <a:p>
            <a:fld id="{B7492E9B-7309-C148-943B-A5AA5C01848C}" type="slidenum">
              <a:rPr lang="en-US">
                <a:solidFill>
                  <a:schemeClr val="tx1"/>
                </a:solidFill>
              </a:rPr>
              <a:pPr/>
              <a:t>26</a:t>
            </a:fld>
            <a:endParaRPr lang="en-US" dirty="0">
              <a:solidFill>
                <a:schemeClr val="tx1"/>
              </a:solidFill>
            </a:endParaRPr>
          </a:p>
        </p:txBody>
      </p:sp>
      <p:sp>
        <p:nvSpPr>
          <p:cNvPr id="3" name="Rectangle 2"/>
          <p:cNvSpPr txBox="1">
            <a:spLocks noChangeArrowheads="1"/>
          </p:cNvSpPr>
          <p:nvPr/>
        </p:nvSpPr>
        <p:spPr>
          <a:xfrm>
            <a:off x="-132282" y="-47670"/>
            <a:ext cx="9276282" cy="948872"/>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b="1" dirty="0">
                <a:solidFill>
                  <a:srgbClr val="0000FF"/>
                </a:solidFill>
                <a:effectLst>
                  <a:outerShdw blurRad="50800" dist="38100" dir="2700000" algn="tl" rotWithShape="0">
                    <a:prstClr val="black">
                      <a:alpha val="40000"/>
                    </a:prstClr>
                  </a:outerShdw>
                </a:effectLst>
                <a:latin typeface="Arial"/>
                <a:cs typeface="Arial"/>
              </a:rPr>
              <a:t>What Does Hadron Mean to UK</a:t>
            </a:r>
          </a:p>
        </p:txBody>
      </p:sp>
      <p:sp>
        <p:nvSpPr>
          <p:cNvPr id="4" name="Rectangle 3"/>
          <p:cNvSpPr txBox="1">
            <a:spLocks noChangeArrowheads="1"/>
          </p:cNvSpPr>
          <p:nvPr/>
        </p:nvSpPr>
        <p:spPr>
          <a:xfrm>
            <a:off x="0" y="772020"/>
            <a:ext cx="8582925" cy="561096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90000"/>
              </a:lnSpc>
            </a:pPr>
            <a:r>
              <a:rPr lang="en-US" sz="2800" dirty="0">
                <a:latin typeface="Arial"/>
                <a:cs typeface="Arial"/>
              </a:rPr>
              <a:t>UK is a unique place that could lead by bringing a laser driven technology to produce ions to the clinic: strengths in physics, engineering, science, and medicine</a:t>
            </a:r>
          </a:p>
          <a:p>
            <a:pPr>
              <a:lnSpc>
                <a:spcPct val="90000"/>
              </a:lnSpc>
            </a:pPr>
            <a:r>
              <a:rPr lang="en-US" sz="2800" dirty="0">
                <a:latin typeface="Arial"/>
                <a:cs typeface="Arial"/>
              </a:rPr>
              <a:t>Hadrons can solve the problem of how to deliver a higher RBE particle, increase tumor control &amp; spare normal tissue at the same time</a:t>
            </a:r>
          </a:p>
          <a:p>
            <a:pPr>
              <a:lnSpc>
                <a:spcPct val="90000"/>
              </a:lnSpc>
            </a:pPr>
            <a:r>
              <a:rPr lang="en-US" sz="2800" dirty="0">
                <a:latin typeface="Arial"/>
                <a:cs typeface="Arial"/>
              </a:rPr>
              <a:t>If we don’t embark on this opportunity now, we risk missing the opportunity to be leaders in the revolution of particle therapy for solid tumors &amp; will struggle  to be passengers</a:t>
            </a:r>
          </a:p>
          <a:p>
            <a:pPr>
              <a:lnSpc>
                <a:spcPct val="90000"/>
              </a:lnSpc>
            </a:pPr>
            <a:r>
              <a:rPr lang="en-US" sz="2800" dirty="0">
                <a:latin typeface="Arial"/>
                <a:cs typeface="Arial"/>
              </a:rPr>
              <a:t>Strategically, we would be in a more advantageous position than relying solely on protons, which may ultimately may be best suited for pediatric and certain tumors</a:t>
            </a:r>
          </a:p>
        </p:txBody>
      </p:sp>
      <p:cxnSp>
        <p:nvCxnSpPr>
          <p:cNvPr id="5" name="Straight Connector 4"/>
          <p:cNvCxnSpPr/>
          <p:nvPr/>
        </p:nvCxnSpPr>
        <p:spPr>
          <a:xfrm flipV="1">
            <a:off x="0" y="626622"/>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62555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BB0BEF0-E3B8-38F6-DBE8-E8291F3EEE21}"/>
              </a:ext>
            </a:extLst>
          </p:cNvPr>
          <p:cNvGrpSpPr/>
          <p:nvPr/>
        </p:nvGrpSpPr>
        <p:grpSpPr>
          <a:xfrm>
            <a:off x="0" y="180529"/>
            <a:ext cx="9140242" cy="6472847"/>
            <a:chOff x="806321" y="850720"/>
            <a:chExt cx="7952356" cy="4800948"/>
          </a:xfrm>
        </p:grpSpPr>
        <p:sp>
          <p:nvSpPr>
            <p:cNvPr id="2" name="Oval 1"/>
            <p:cNvSpPr/>
            <p:nvPr/>
          </p:nvSpPr>
          <p:spPr>
            <a:xfrm>
              <a:off x="3720769" y="2457442"/>
              <a:ext cx="1658668" cy="146898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Arrow Connector 6"/>
            <p:cNvCxnSpPr/>
            <p:nvPr/>
          </p:nvCxnSpPr>
          <p:spPr>
            <a:xfrm flipH="1">
              <a:off x="4753435" y="1752549"/>
              <a:ext cx="336788" cy="6473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flipV="1">
              <a:off x="5404471" y="3621876"/>
              <a:ext cx="638178" cy="25468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a:cxnSpLocks/>
            </p:cNvCxnSpPr>
            <p:nvPr/>
          </p:nvCxnSpPr>
          <p:spPr>
            <a:xfrm>
              <a:off x="3369734" y="3489580"/>
              <a:ext cx="39198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3100178" y="2664894"/>
              <a:ext cx="571988" cy="2520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4732929" y="4140034"/>
              <a:ext cx="377800" cy="5078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cxnSpLocks/>
            </p:cNvCxnSpPr>
            <p:nvPr/>
          </p:nvCxnSpPr>
          <p:spPr>
            <a:xfrm flipV="1">
              <a:off x="3489764" y="3903208"/>
              <a:ext cx="428273" cy="2334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5962405" y="2196340"/>
              <a:ext cx="1985679" cy="251107"/>
            </a:xfrm>
            <a:prstGeom prst="rect">
              <a:avLst/>
            </a:prstGeom>
            <a:noFill/>
          </p:spPr>
          <p:txBody>
            <a:bodyPr wrap="none" rtlCol="0">
              <a:spAutoFit/>
            </a:bodyPr>
            <a:lstStyle/>
            <a:p>
              <a:pPr algn="ctr"/>
              <a:r>
                <a:rPr lang="en-US" sz="1600" b="1" dirty="0"/>
                <a:t>Clinical Biology Research</a:t>
              </a:r>
            </a:p>
          </p:txBody>
        </p:sp>
        <p:sp>
          <p:nvSpPr>
            <p:cNvPr id="42" name="TextBox 41"/>
            <p:cNvSpPr txBox="1"/>
            <p:nvPr/>
          </p:nvSpPr>
          <p:spPr>
            <a:xfrm>
              <a:off x="5799739" y="2399866"/>
              <a:ext cx="2958938" cy="867463"/>
            </a:xfrm>
            <a:prstGeom prst="rect">
              <a:avLst/>
            </a:prstGeom>
            <a:noFill/>
          </p:spPr>
          <p:txBody>
            <a:bodyPr wrap="none" rtlCol="0">
              <a:spAutoFit/>
            </a:bodyPr>
            <a:lstStyle/>
            <a:p>
              <a:r>
                <a:rPr lang="en-US" sz="1000" dirty="0"/>
                <a:t>-</a:t>
              </a:r>
              <a:r>
                <a:rPr lang="en-US" sz="1400" dirty="0"/>
                <a:t>Dose limitations</a:t>
              </a:r>
            </a:p>
            <a:p>
              <a:r>
                <a:rPr lang="en-US" sz="1400" dirty="0"/>
                <a:t>-Toxicity</a:t>
              </a:r>
            </a:p>
            <a:p>
              <a:r>
                <a:rPr lang="en-US" sz="1400" dirty="0"/>
                <a:t>-Which tumor histologies benefit most</a:t>
              </a:r>
            </a:p>
            <a:p>
              <a:r>
                <a:rPr lang="en-US" sz="1400" dirty="0"/>
                <a:t>-Does it overcome tumor microenvironment</a:t>
              </a:r>
            </a:p>
            <a:p>
              <a:r>
                <a:rPr lang="en-US" sz="1400" dirty="0"/>
                <a:t>-Development of new clinical trial design</a:t>
              </a:r>
            </a:p>
          </p:txBody>
        </p:sp>
        <p:sp>
          <p:nvSpPr>
            <p:cNvPr id="40" name="TextBox 39"/>
            <p:cNvSpPr txBox="1"/>
            <p:nvPr/>
          </p:nvSpPr>
          <p:spPr>
            <a:xfrm>
              <a:off x="2157104" y="1278430"/>
              <a:ext cx="1376096" cy="707667"/>
            </a:xfrm>
            <a:prstGeom prst="rect">
              <a:avLst/>
            </a:prstGeom>
            <a:noFill/>
          </p:spPr>
          <p:txBody>
            <a:bodyPr wrap="none" rtlCol="0">
              <a:spAutoFit/>
            </a:bodyPr>
            <a:lstStyle/>
            <a:p>
              <a:r>
                <a:rPr lang="en-US" sz="1000" dirty="0"/>
                <a:t>-</a:t>
              </a:r>
              <a:r>
                <a:rPr lang="en-US" sz="1400" dirty="0"/>
                <a:t>Higher LET</a:t>
              </a:r>
            </a:p>
            <a:p>
              <a:r>
                <a:rPr lang="en-US" sz="1400" dirty="0"/>
                <a:t>-Superior RBE</a:t>
              </a:r>
            </a:p>
            <a:p>
              <a:r>
                <a:rPr lang="en-US" sz="1400" dirty="0"/>
                <a:t>-Low OER</a:t>
              </a:r>
            </a:p>
            <a:p>
              <a:r>
                <a:rPr lang="en-US" sz="1400" dirty="0"/>
                <a:t>-Narrow penumbra</a:t>
              </a:r>
            </a:p>
          </p:txBody>
        </p:sp>
        <p:sp>
          <p:nvSpPr>
            <p:cNvPr id="45" name="TextBox 44"/>
            <p:cNvSpPr txBox="1"/>
            <p:nvPr/>
          </p:nvSpPr>
          <p:spPr>
            <a:xfrm>
              <a:off x="1620953" y="855087"/>
              <a:ext cx="3016471" cy="584776"/>
            </a:xfrm>
            <a:prstGeom prst="rect">
              <a:avLst/>
            </a:prstGeom>
            <a:noFill/>
          </p:spPr>
          <p:txBody>
            <a:bodyPr wrap="none" rtlCol="0">
              <a:spAutoFit/>
            </a:bodyPr>
            <a:lstStyle/>
            <a:p>
              <a:pPr algn="ctr"/>
              <a:r>
                <a:rPr lang="en-US" sz="1600" b="1" dirty="0"/>
                <a:t>Superior Dose Depth Distribution </a:t>
              </a:r>
            </a:p>
            <a:p>
              <a:pPr algn="ctr"/>
              <a:r>
                <a:rPr lang="en-US" sz="1600" b="1" dirty="0"/>
                <a:t>&amp; Physical Beam Characteristics</a:t>
              </a:r>
            </a:p>
          </p:txBody>
        </p:sp>
        <p:sp>
          <p:nvSpPr>
            <p:cNvPr id="46" name="TextBox 45"/>
            <p:cNvSpPr txBox="1"/>
            <p:nvPr/>
          </p:nvSpPr>
          <p:spPr>
            <a:xfrm>
              <a:off x="3825691" y="2833598"/>
              <a:ext cx="1557627" cy="1095743"/>
            </a:xfrm>
            <a:prstGeom prst="rect">
              <a:avLst/>
            </a:prstGeom>
            <a:noFill/>
          </p:spPr>
          <p:txBody>
            <a:bodyPr wrap="none" rtlCol="0">
              <a:spAutoFit/>
            </a:bodyPr>
            <a:lstStyle/>
            <a:p>
              <a:pPr algn="ctr"/>
              <a:r>
                <a:rPr lang="en-US" b="1" dirty="0"/>
                <a:t>Multidisciplinary</a:t>
              </a:r>
            </a:p>
            <a:p>
              <a:pPr algn="ctr"/>
              <a:r>
                <a:rPr lang="en-US" b="1" dirty="0"/>
                <a:t>UK</a:t>
              </a:r>
              <a:br>
                <a:rPr lang="en-US" b="1" dirty="0"/>
              </a:br>
              <a:r>
                <a:rPr lang="en-US" b="1" dirty="0" err="1"/>
                <a:t>Lhara</a:t>
              </a:r>
              <a:r>
                <a:rPr lang="en-US" b="1" dirty="0"/>
                <a:t>- Ion</a:t>
              </a:r>
            </a:p>
            <a:p>
              <a:pPr algn="ctr"/>
              <a:r>
                <a:rPr lang="en-US" b="1" dirty="0"/>
                <a:t>Therapy </a:t>
              </a:r>
            </a:p>
            <a:p>
              <a:pPr algn="ctr"/>
              <a:r>
                <a:rPr lang="en-US" b="1" dirty="0"/>
                <a:t>Program</a:t>
              </a:r>
            </a:p>
          </p:txBody>
        </p:sp>
        <p:sp>
          <p:nvSpPr>
            <p:cNvPr id="48" name="TextBox 47"/>
            <p:cNvSpPr txBox="1"/>
            <p:nvPr/>
          </p:nvSpPr>
          <p:spPr>
            <a:xfrm>
              <a:off x="806321" y="3180876"/>
              <a:ext cx="2309547" cy="297517"/>
            </a:xfrm>
            <a:prstGeom prst="rect">
              <a:avLst/>
            </a:prstGeom>
            <a:noFill/>
          </p:spPr>
          <p:txBody>
            <a:bodyPr wrap="none" rtlCol="0">
              <a:spAutoFit/>
            </a:bodyPr>
            <a:lstStyle/>
            <a:p>
              <a:pPr algn="ctr">
                <a:lnSpc>
                  <a:spcPct val="80000"/>
                </a:lnSpc>
              </a:pPr>
              <a:r>
                <a:rPr lang="en-US" sz="1600" b="1" dirty="0"/>
                <a:t>Radiobiological Research</a:t>
              </a:r>
            </a:p>
          </p:txBody>
        </p:sp>
        <p:sp>
          <p:nvSpPr>
            <p:cNvPr id="52" name="TextBox 51"/>
            <p:cNvSpPr txBox="1"/>
            <p:nvPr/>
          </p:nvSpPr>
          <p:spPr>
            <a:xfrm>
              <a:off x="891041" y="3315485"/>
              <a:ext cx="2664663" cy="867463"/>
            </a:xfrm>
            <a:prstGeom prst="rect">
              <a:avLst/>
            </a:prstGeom>
            <a:noFill/>
          </p:spPr>
          <p:txBody>
            <a:bodyPr wrap="none" rtlCol="0">
              <a:spAutoFit/>
            </a:bodyPr>
            <a:lstStyle/>
            <a:p>
              <a:r>
                <a:rPr lang="en-US" sz="1000" dirty="0"/>
                <a:t>-</a:t>
              </a:r>
              <a:r>
                <a:rPr lang="en-US" sz="1400" dirty="0"/>
                <a:t>Development of radioprotectors</a:t>
              </a:r>
            </a:p>
            <a:p>
              <a:r>
                <a:rPr lang="en-US" sz="1400" dirty="0"/>
                <a:t>-Carbon ion interaction with diff tissues</a:t>
              </a:r>
            </a:p>
            <a:p>
              <a:r>
                <a:rPr lang="en-US" sz="1400" dirty="0"/>
                <a:t>-Metabolism</a:t>
              </a:r>
            </a:p>
            <a:p>
              <a:r>
                <a:rPr lang="en-US" sz="1400" dirty="0"/>
                <a:t>-Microenvironment</a:t>
              </a:r>
            </a:p>
            <a:p>
              <a:r>
                <a:rPr lang="en-US" sz="1400" dirty="0"/>
                <a:t>-CSCs</a:t>
              </a:r>
            </a:p>
          </p:txBody>
        </p:sp>
        <p:sp>
          <p:nvSpPr>
            <p:cNvPr id="49" name="TextBox 48"/>
            <p:cNvSpPr txBox="1"/>
            <p:nvPr/>
          </p:nvSpPr>
          <p:spPr>
            <a:xfrm>
              <a:off x="2230649" y="4080728"/>
              <a:ext cx="1197764" cy="338554"/>
            </a:xfrm>
            <a:prstGeom prst="rect">
              <a:avLst/>
            </a:prstGeom>
            <a:noFill/>
          </p:spPr>
          <p:txBody>
            <a:bodyPr wrap="none" rtlCol="0">
              <a:spAutoFit/>
            </a:bodyPr>
            <a:lstStyle/>
            <a:p>
              <a:pPr algn="ctr"/>
              <a:r>
                <a:rPr lang="en-US" sz="1600" b="1" dirty="0"/>
                <a:t>Engineering</a:t>
              </a:r>
            </a:p>
          </p:txBody>
        </p:sp>
        <p:sp>
          <p:nvSpPr>
            <p:cNvPr id="53" name="TextBox 52"/>
            <p:cNvSpPr txBox="1"/>
            <p:nvPr/>
          </p:nvSpPr>
          <p:spPr>
            <a:xfrm>
              <a:off x="2103359" y="4261760"/>
              <a:ext cx="1183074" cy="388075"/>
            </a:xfrm>
            <a:prstGeom prst="rect">
              <a:avLst/>
            </a:prstGeom>
            <a:noFill/>
          </p:spPr>
          <p:txBody>
            <a:bodyPr wrap="none" rtlCol="0">
              <a:spAutoFit/>
            </a:bodyPr>
            <a:lstStyle/>
            <a:p>
              <a:r>
                <a:rPr lang="en-US" sz="1000" dirty="0"/>
                <a:t>-</a:t>
              </a:r>
              <a:r>
                <a:rPr lang="en-US" sz="1400" dirty="0"/>
                <a:t>Gantry design </a:t>
              </a:r>
            </a:p>
            <a:p>
              <a:r>
                <a:rPr lang="en-US" sz="1400" dirty="0"/>
                <a:t>-Miniaturization</a:t>
              </a:r>
            </a:p>
          </p:txBody>
        </p:sp>
        <p:sp>
          <p:nvSpPr>
            <p:cNvPr id="43" name="TextBox 42"/>
            <p:cNvSpPr txBox="1"/>
            <p:nvPr/>
          </p:nvSpPr>
          <p:spPr>
            <a:xfrm>
              <a:off x="4909812" y="850720"/>
              <a:ext cx="1779854" cy="584776"/>
            </a:xfrm>
            <a:prstGeom prst="rect">
              <a:avLst/>
            </a:prstGeom>
            <a:noFill/>
          </p:spPr>
          <p:txBody>
            <a:bodyPr wrap="none" rtlCol="0">
              <a:spAutoFit/>
            </a:bodyPr>
            <a:lstStyle/>
            <a:p>
              <a:pPr algn="ctr"/>
              <a:r>
                <a:rPr lang="en-US" sz="1600" b="1" dirty="0"/>
                <a:t>Increasing the </a:t>
              </a:r>
            </a:p>
            <a:p>
              <a:pPr algn="ctr"/>
              <a:r>
                <a:rPr lang="en-US" sz="1600" b="1" dirty="0"/>
                <a:t>Patient Experience</a:t>
              </a:r>
            </a:p>
          </p:txBody>
        </p:sp>
        <p:sp>
          <p:nvSpPr>
            <p:cNvPr id="28" name="TextBox 27"/>
            <p:cNvSpPr txBox="1"/>
            <p:nvPr/>
          </p:nvSpPr>
          <p:spPr>
            <a:xfrm>
              <a:off x="5107659" y="1272787"/>
              <a:ext cx="2036390" cy="821807"/>
            </a:xfrm>
            <a:prstGeom prst="rect">
              <a:avLst/>
            </a:prstGeom>
            <a:noFill/>
          </p:spPr>
          <p:txBody>
            <a:bodyPr wrap="none" rtlCol="0">
              <a:spAutoFit/>
            </a:bodyPr>
            <a:lstStyle/>
            <a:p>
              <a:r>
                <a:rPr lang="en-US" sz="1400" dirty="0"/>
                <a:t>-New </a:t>
              </a:r>
              <a:r>
                <a:rPr lang="en-US" sz="1400" dirty="0" err="1"/>
                <a:t>Lhara</a:t>
              </a:r>
              <a:r>
                <a:rPr lang="en-US" sz="1400" dirty="0"/>
                <a:t> Ion therapy </a:t>
              </a:r>
            </a:p>
            <a:p>
              <a:r>
                <a:rPr lang="en-US" sz="1400" dirty="0"/>
                <a:t>-Less toxicity</a:t>
              </a:r>
            </a:p>
            <a:p>
              <a:r>
                <a:rPr lang="en-US" sz="1400" dirty="0"/>
                <a:t>-Given in short period of time</a:t>
              </a:r>
            </a:p>
            <a:p>
              <a:r>
                <a:rPr lang="en-US" sz="1400" dirty="0"/>
                <a:t>-Cost effectiveness research</a:t>
              </a:r>
            </a:p>
            <a:p>
              <a:endParaRPr lang="en-US" sz="1000" dirty="0"/>
            </a:p>
          </p:txBody>
        </p:sp>
        <p:sp>
          <p:nvSpPr>
            <p:cNvPr id="44" name="TextBox 43"/>
            <p:cNvSpPr txBox="1"/>
            <p:nvPr/>
          </p:nvSpPr>
          <p:spPr>
            <a:xfrm>
              <a:off x="5988116" y="3538004"/>
              <a:ext cx="2275483" cy="338554"/>
            </a:xfrm>
            <a:prstGeom prst="rect">
              <a:avLst/>
            </a:prstGeom>
            <a:noFill/>
          </p:spPr>
          <p:txBody>
            <a:bodyPr wrap="none" rtlCol="0">
              <a:spAutoFit/>
            </a:bodyPr>
            <a:lstStyle/>
            <a:p>
              <a:pPr algn="ctr"/>
              <a:r>
                <a:rPr lang="en-US" sz="1600" b="1" dirty="0"/>
                <a:t>Clinical Physics Research</a:t>
              </a:r>
            </a:p>
          </p:txBody>
        </p:sp>
        <p:sp>
          <p:nvSpPr>
            <p:cNvPr id="30" name="TextBox 29"/>
            <p:cNvSpPr txBox="1"/>
            <p:nvPr/>
          </p:nvSpPr>
          <p:spPr>
            <a:xfrm>
              <a:off x="6092716" y="3751876"/>
              <a:ext cx="2102666" cy="707667"/>
            </a:xfrm>
            <a:prstGeom prst="rect">
              <a:avLst/>
            </a:prstGeom>
            <a:noFill/>
          </p:spPr>
          <p:txBody>
            <a:bodyPr wrap="none" rtlCol="0">
              <a:spAutoFit/>
            </a:bodyPr>
            <a:lstStyle/>
            <a:p>
              <a:r>
                <a:rPr lang="en-US" sz="1400" dirty="0"/>
                <a:t>-Dose and treatment planning </a:t>
              </a:r>
            </a:p>
            <a:p>
              <a:r>
                <a:rPr lang="en-US" sz="1400" dirty="0"/>
                <a:t>-Development of IMCT</a:t>
              </a:r>
            </a:p>
            <a:p>
              <a:r>
                <a:rPr lang="en-US" sz="1400" dirty="0"/>
                <a:t>-Absorbed Dose Calculations</a:t>
              </a:r>
            </a:p>
            <a:p>
              <a:r>
                <a:rPr lang="en-US" sz="1400" dirty="0"/>
                <a:t>-Modeling RBE</a:t>
              </a:r>
            </a:p>
          </p:txBody>
        </p:sp>
        <p:grpSp>
          <p:nvGrpSpPr>
            <p:cNvPr id="5" name="Group 4"/>
            <p:cNvGrpSpPr/>
            <p:nvPr/>
          </p:nvGrpSpPr>
          <p:grpSpPr>
            <a:xfrm>
              <a:off x="4642758" y="4744727"/>
              <a:ext cx="1483096" cy="728501"/>
              <a:chOff x="4718958" y="4744727"/>
              <a:chExt cx="1483096" cy="728501"/>
            </a:xfrm>
          </p:grpSpPr>
          <p:sp>
            <p:nvSpPr>
              <p:cNvPr id="31" name="TextBox 30"/>
              <p:cNvSpPr txBox="1"/>
              <p:nvPr/>
            </p:nvSpPr>
            <p:spPr>
              <a:xfrm>
                <a:off x="4873083" y="4744727"/>
                <a:ext cx="1027445" cy="584776"/>
              </a:xfrm>
              <a:prstGeom prst="rect">
                <a:avLst/>
              </a:prstGeom>
              <a:noFill/>
            </p:spPr>
            <p:txBody>
              <a:bodyPr wrap="none" rtlCol="0">
                <a:spAutoFit/>
              </a:bodyPr>
              <a:lstStyle/>
              <a:p>
                <a:pPr algn="ctr"/>
                <a:r>
                  <a:rPr lang="en-US" sz="1600" b="1" dirty="0"/>
                  <a:t>Radiology</a:t>
                </a:r>
              </a:p>
              <a:p>
                <a:pPr algn="ctr"/>
                <a:endParaRPr lang="en-US" sz="1600" b="1" dirty="0"/>
              </a:p>
            </p:txBody>
          </p:sp>
          <p:sp>
            <p:nvSpPr>
              <p:cNvPr id="32" name="TextBox 31"/>
              <p:cNvSpPr txBox="1"/>
              <p:nvPr/>
            </p:nvSpPr>
            <p:spPr>
              <a:xfrm>
                <a:off x="4718958" y="4925357"/>
                <a:ext cx="1483096" cy="547871"/>
              </a:xfrm>
              <a:prstGeom prst="rect">
                <a:avLst/>
              </a:prstGeom>
              <a:noFill/>
            </p:spPr>
            <p:txBody>
              <a:bodyPr wrap="none" rtlCol="0">
                <a:spAutoFit/>
              </a:bodyPr>
              <a:lstStyle/>
              <a:p>
                <a:r>
                  <a:rPr lang="en-US" sz="1000" dirty="0"/>
                  <a:t>-</a:t>
                </a:r>
                <a:r>
                  <a:rPr lang="en-US" sz="1400" dirty="0" err="1"/>
                  <a:t>Ionacoustic</a:t>
                </a:r>
                <a:r>
                  <a:rPr lang="en-US" sz="1400" dirty="0"/>
                  <a:t> Imaging</a:t>
                </a:r>
              </a:p>
              <a:p>
                <a:r>
                  <a:rPr lang="en-US" sz="1000" dirty="0"/>
                  <a:t>-</a:t>
                </a:r>
                <a:r>
                  <a:rPr lang="en-US" sz="1400" dirty="0"/>
                  <a:t>Positron imaging</a:t>
                </a:r>
              </a:p>
              <a:p>
                <a:r>
                  <a:rPr lang="en-US" sz="1400" dirty="0"/>
                  <a:t>-Dose distribution</a:t>
                </a:r>
              </a:p>
            </p:txBody>
          </p:sp>
        </p:grpSp>
        <p:cxnSp>
          <p:nvCxnSpPr>
            <p:cNvPr id="33" name="Straight Arrow Connector 32"/>
            <p:cNvCxnSpPr/>
            <p:nvPr/>
          </p:nvCxnSpPr>
          <p:spPr>
            <a:xfrm flipV="1">
              <a:off x="3880328" y="4087822"/>
              <a:ext cx="367355" cy="5450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2747369" y="4731319"/>
              <a:ext cx="1596912" cy="338554"/>
            </a:xfrm>
            <a:prstGeom prst="rect">
              <a:avLst/>
            </a:prstGeom>
            <a:noFill/>
          </p:spPr>
          <p:txBody>
            <a:bodyPr wrap="none" rtlCol="0">
              <a:spAutoFit/>
            </a:bodyPr>
            <a:lstStyle/>
            <a:p>
              <a:r>
                <a:rPr lang="en-US" sz="1600" b="1" dirty="0"/>
                <a:t>Material Science</a:t>
              </a:r>
            </a:p>
          </p:txBody>
        </p:sp>
        <p:sp>
          <p:nvSpPr>
            <p:cNvPr id="36" name="TextBox 35"/>
            <p:cNvSpPr txBox="1"/>
            <p:nvPr/>
          </p:nvSpPr>
          <p:spPr>
            <a:xfrm>
              <a:off x="2620474" y="4944001"/>
              <a:ext cx="1945222" cy="707667"/>
            </a:xfrm>
            <a:prstGeom prst="rect">
              <a:avLst/>
            </a:prstGeom>
            <a:noFill/>
          </p:spPr>
          <p:txBody>
            <a:bodyPr wrap="square" rtlCol="0">
              <a:spAutoFit/>
            </a:bodyPr>
            <a:lstStyle/>
            <a:p>
              <a:r>
                <a:rPr lang="en-US" sz="1400" dirty="0"/>
                <a:t>-Target Production</a:t>
              </a:r>
            </a:p>
            <a:p>
              <a:r>
                <a:rPr lang="en-US" sz="1000" dirty="0"/>
                <a:t>-</a:t>
              </a:r>
              <a:r>
                <a:rPr lang="en-US" sz="1400" dirty="0"/>
                <a:t>Substance lighter than </a:t>
              </a:r>
            </a:p>
            <a:p>
              <a:r>
                <a:rPr lang="en-US" sz="1400" dirty="0"/>
                <a:t>  concrete, but just as effective</a:t>
              </a:r>
            </a:p>
          </p:txBody>
        </p:sp>
        <p:cxnSp>
          <p:nvCxnSpPr>
            <p:cNvPr id="37" name="Straight Arrow Connector 36"/>
            <p:cNvCxnSpPr>
              <a:cxnSpLocks/>
            </p:cNvCxnSpPr>
            <p:nvPr/>
          </p:nvCxnSpPr>
          <p:spPr>
            <a:xfrm flipH="1" flipV="1">
              <a:off x="5168043" y="3963001"/>
              <a:ext cx="874605" cy="5965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6212826" y="4559561"/>
              <a:ext cx="1341731" cy="251107"/>
            </a:xfrm>
            <a:prstGeom prst="rect">
              <a:avLst/>
            </a:prstGeom>
            <a:noFill/>
          </p:spPr>
          <p:txBody>
            <a:bodyPr wrap="none" rtlCol="0">
              <a:spAutoFit/>
            </a:bodyPr>
            <a:lstStyle/>
            <a:p>
              <a:pPr algn="ctr"/>
              <a:r>
                <a:rPr lang="en-US" sz="1600" b="1" dirty="0"/>
                <a:t>STFC/UKRI/ITRF</a:t>
              </a:r>
            </a:p>
          </p:txBody>
        </p:sp>
        <p:sp>
          <p:nvSpPr>
            <p:cNvPr id="51" name="TextBox 50"/>
            <p:cNvSpPr txBox="1"/>
            <p:nvPr/>
          </p:nvSpPr>
          <p:spPr>
            <a:xfrm>
              <a:off x="6212826" y="4767421"/>
              <a:ext cx="2306288" cy="643749"/>
            </a:xfrm>
            <a:prstGeom prst="rect">
              <a:avLst/>
            </a:prstGeom>
            <a:noFill/>
          </p:spPr>
          <p:txBody>
            <a:bodyPr wrap="none" rtlCol="0">
              <a:spAutoFit/>
            </a:bodyPr>
            <a:lstStyle/>
            <a:p>
              <a:pPr>
                <a:lnSpc>
                  <a:spcPct val="90000"/>
                </a:lnSpc>
              </a:pPr>
              <a:r>
                <a:rPr lang="en-US" sz="1000" dirty="0"/>
                <a:t>-</a:t>
              </a:r>
              <a:r>
                <a:rPr lang="en-US" sz="1400" dirty="0"/>
                <a:t>Beam Production</a:t>
              </a:r>
            </a:p>
            <a:p>
              <a:pPr>
                <a:lnSpc>
                  <a:spcPct val="90000"/>
                </a:lnSpc>
              </a:pPr>
              <a:r>
                <a:rPr lang="en-US" sz="1400" dirty="0"/>
                <a:t>-Beam Delivery</a:t>
              </a:r>
            </a:p>
            <a:p>
              <a:pPr>
                <a:lnSpc>
                  <a:spcPct val="90000"/>
                </a:lnSpc>
              </a:pPr>
              <a:r>
                <a:rPr lang="en-US" sz="1400" dirty="0"/>
                <a:t>-Accelerator miniaturization</a:t>
              </a:r>
            </a:p>
            <a:p>
              <a:pPr>
                <a:lnSpc>
                  <a:spcPct val="90000"/>
                </a:lnSpc>
              </a:pPr>
              <a:r>
                <a:rPr lang="en-US" sz="1400" dirty="0"/>
                <a:t>-Active and Passive Beam Shaping</a:t>
              </a:r>
            </a:p>
          </p:txBody>
        </p:sp>
        <p:sp>
          <p:nvSpPr>
            <p:cNvPr id="54" name="TextBox 53"/>
            <p:cNvSpPr txBox="1"/>
            <p:nvPr/>
          </p:nvSpPr>
          <p:spPr>
            <a:xfrm>
              <a:off x="1961094" y="2251176"/>
              <a:ext cx="801121" cy="338554"/>
            </a:xfrm>
            <a:prstGeom prst="rect">
              <a:avLst/>
            </a:prstGeom>
            <a:noFill/>
          </p:spPr>
          <p:txBody>
            <a:bodyPr wrap="none" rtlCol="0">
              <a:spAutoFit/>
            </a:bodyPr>
            <a:lstStyle/>
            <a:p>
              <a:pPr algn="ctr"/>
              <a:r>
                <a:rPr lang="en-US" sz="1600" b="1" dirty="0"/>
                <a:t>Physics</a:t>
              </a:r>
            </a:p>
          </p:txBody>
        </p:sp>
        <p:sp>
          <p:nvSpPr>
            <p:cNvPr id="55" name="TextBox 54"/>
            <p:cNvSpPr txBox="1"/>
            <p:nvPr/>
          </p:nvSpPr>
          <p:spPr>
            <a:xfrm>
              <a:off x="1623529" y="2446704"/>
              <a:ext cx="1613414" cy="388075"/>
            </a:xfrm>
            <a:prstGeom prst="rect">
              <a:avLst/>
            </a:prstGeom>
            <a:noFill/>
          </p:spPr>
          <p:txBody>
            <a:bodyPr wrap="none" rtlCol="0">
              <a:spAutoFit/>
            </a:bodyPr>
            <a:lstStyle/>
            <a:p>
              <a:r>
                <a:rPr lang="en-US" sz="1000" dirty="0"/>
                <a:t>-</a:t>
              </a:r>
              <a:r>
                <a:rPr lang="en-US" sz="1400" dirty="0"/>
                <a:t>Beam characterization</a:t>
              </a:r>
            </a:p>
            <a:p>
              <a:r>
                <a:rPr lang="en-US" sz="1400" dirty="0"/>
                <a:t>-Beam heterogeneity</a:t>
              </a:r>
            </a:p>
          </p:txBody>
        </p:sp>
        <p:cxnSp>
          <p:nvCxnSpPr>
            <p:cNvPr id="56" name="Straight Arrow Connector 55"/>
            <p:cNvCxnSpPr>
              <a:cxnSpLocks/>
            </p:cNvCxnSpPr>
            <p:nvPr/>
          </p:nvCxnSpPr>
          <p:spPr>
            <a:xfrm>
              <a:off x="3641363" y="1704687"/>
              <a:ext cx="456343" cy="5913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flipH="1">
              <a:off x="5303590" y="2343566"/>
              <a:ext cx="542714" cy="2410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6311392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2A6C7-1287-ECB4-182E-44543AA49D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54F22B3-C222-43D4-AEFF-F15EB57DF0A7}"/>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7293388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79FDCCA-B606-4748-A4B0-933D90A86070}"/>
              </a:ext>
            </a:extLst>
          </p:cNvPr>
          <p:cNvPicPr>
            <a:picLocks noChangeAspect="1"/>
          </p:cNvPicPr>
          <p:nvPr/>
        </p:nvPicPr>
        <p:blipFill>
          <a:blip r:embed="rId2"/>
          <a:stretch>
            <a:fillRect/>
          </a:stretch>
        </p:blipFill>
        <p:spPr>
          <a:xfrm>
            <a:off x="879379" y="946912"/>
            <a:ext cx="3401059" cy="5421978"/>
          </a:xfrm>
          <a:prstGeom prst="rect">
            <a:avLst/>
          </a:prstGeom>
        </p:spPr>
      </p:pic>
      <p:pic>
        <p:nvPicPr>
          <p:cNvPr id="3" name="Picture 2">
            <a:extLst>
              <a:ext uri="{FF2B5EF4-FFF2-40B4-BE49-F238E27FC236}">
                <a16:creationId xmlns:a16="http://schemas.microsoft.com/office/drawing/2014/main" id="{206A5D8A-5985-3144-B7E7-CD0B0860B444}"/>
              </a:ext>
            </a:extLst>
          </p:cNvPr>
          <p:cNvPicPr>
            <a:picLocks noChangeAspect="1"/>
          </p:cNvPicPr>
          <p:nvPr/>
        </p:nvPicPr>
        <p:blipFill>
          <a:blip r:embed="rId3"/>
          <a:stretch>
            <a:fillRect/>
          </a:stretch>
        </p:blipFill>
        <p:spPr>
          <a:xfrm>
            <a:off x="4863564" y="946912"/>
            <a:ext cx="3302477" cy="5421978"/>
          </a:xfrm>
          <a:prstGeom prst="rect">
            <a:avLst/>
          </a:prstGeom>
        </p:spPr>
      </p:pic>
      <p:sp>
        <p:nvSpPr>
          <p:cNvPr id="4" name="TextBox 3">
            <a:extLst>
              <a:ext uri="{FF2B5EF4-FFF2-40B4-BE49-F238E27FC236}">
                <a16:creationId xmlns:a16="http://schemas.microsoft.com/office/drawing/2014/main" id="{B00EE144-0A4A-EF49-B736-7B72B17FAA48}"/>
              </a:ext>
            </a:extLst>
          </p:cNvPr>
          <p:cNvSpPr txBox="1"/>
          <p:nvPr/>
        </p:nvSpPr>
        <p:spPr>
          <a:xfrm>
            <a:off x="6949440" y="6488668"/>
            <a:ext cx="1937966" cy="369332"/>
          </a:xfrm>
          <a:prstGeom prst="rect">
            <a:avLst/>
          </a:prstGeom>
          <a:noFill/>
        </p:spPr>
        <p:txBody>
          <a:bodyPr wrap="none" rtlCol="0">
            <a:spAutoFit/>
          </a:bodyPr>
          <a:lstStyle/>
          <a:p>
            <a:r>
              <a:rPr lang="en-US" dirty="0"/>
              <a:t>Nakano et al, 2006</a:t>
            </a:r>
          </a:p>
        </p:txBody>
      </p:sp>
      <p:sp>
        <p:nvSpPr>
          <p:cNvPr id="5" name="TextBox 4">
            <a:extLst>
              <a:ext uri="{FF2B5EF4-FFF2-40B4-BE49-F238E27FC236}">
                <a16:creationId xmlns:a16="http://schemas.microsoft.com/office/drawing/2014/main" id="{8C1EB976-F0C6-C54D-BF6C-7509A1A52EF7}"/>
              </a:ext>
            </a:extLst>
          </p:cNvPr>
          <p:cNvSpPr txBox="1"/>
          <p:nvPr/>
        </p:nvSpPr>
        <p:spPr>
          <a:xfrm>
            <a:off x="0" y="194526"/>
            <a:ext cx="9269269" cy="461665"/>
          </a:xfrm>
          <a:prstGeom prst="rect">
            <a:avLst/>
          </a:prstGeom>
          <a:noFill/>
        </p:spPr>
        <p:txBody>
          <a:bodyPr wrap="none" rtlCol="0">
            <a:spAutoFit/>
          </a:bodyPr>
          <a:lstStyle/>
          <a:p>
            <a:r>
              <a:rPr lang="en-US" sz="2400" dirty="0"/>
              <a:t>Carbon Ion Therapy Overcomes Radiation Resistance of Hypoxic Tumors?</a:t>
            </a:r>
          </a:p>
        </p:txBody>
      </p:sp>
    </p:spTree>
    <p:extLst>
      <p:ext uri="{BB962C8B-B14F-4D97-AF65-F5344CB8AC3E}">
        <p14:creationId xmlns:p14="http://schemas.microsoft.com/office/powerpoint/2010/main" val="988532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1"/>
            </p:custDataLst>
          </p:nvPr>
        </p:nvGraphicFramePr>
        <p:xfrm>
          <a:off x="1891" y="1621"/>
          <a:ext cx="1619" cy="1619"/>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4" name="Object 3" hidden="1"/>
                      <p:cNvPicPr/>
                      <p:nvPr/>
                    </p:nvPicPr>
                    <p:blipFill>
                      <a:blip r:embed="rId4"/>
                      <a:stretch>
                        <a:fillRect/>
                      </a:stretch>
                    </p:blipFill>
                    <p:spPr>
                      <a:xfrm>
                        <a:off x="1891" y="1621"/>
                        <a:ext cx="1619" cy="1619"/>
                      </a:xfrm>
                      <a:prstGeom prst="rect">
                        <a:avLst/>
                      </a:prstGeom>
                    </p:spPr>
                  </p:pic>
                </p:oleObj>
              </mc:Fallback>
            </mc:AlternateContent>
          </a:graphicData>
        </a:graphic>
      </p:graphicFrame>
      <p:sp>
        <p:nvSpPr>
          <p:cNvPr id="2" name="Title 1"/>
          <p:cNvSpPr>
            <a:spLocks noGrp="1"/>
          </p:cNvSpPr>
          <p:nvPr>
            <p:ph type="title"/>
          </p:nvPr>
        </p:nvSpPr>
        <p:spPr>
          <a:xfrm>
            <a:off x="121751" y="234864"/>
            <a:ext cx="8793595" cy="1661993"/>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spAutoFit/>
          </a:bodyPr>
          <a:lstStyle/>
          <a:p>
            <a:pPr marL="413031"/>
            <a:r>
              <a:rPr lang="en-US" sz="3600" dirty="0"/>
              <a:t>There is a strong rationale for the clinical benefit of proton and carbon therapies, but current evidence is limited</a:t>
            </a:r>
          </a:p>
        </p:txBody>
      </p:sp>
      <p:sp>
        <p:nvSpPr>
          <p:cNvPr id="18" name="Rectangle 17"/>
          <p:cNvSpPr>
            <a:spLocks/>
          </p:cNvSpPr>
          <p:nvPr/>
        </p:nvSpPr>
        <p:spPr>
          <a:xfrm>
            <a:off x="1518363" y="1968014"/>
            <a:ext cx="6107274" cy="445771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37" dirty="0" err="1">
              <a:solidFill>
                <a:schemeClr val="tx1"/>
              </a:solidFill>
            </a:endParaRPr>
          </a:p>
        </p:txBody>
      </p:sp>
      <p:sp>
        <p:nvSpPr>
          <p:cNvPr id="10" name="Rectangle 11"/>
          <p:cNvSpPr txBox="1">
            <a:spLocks/>
          </p:cNvSpPr>
          <p:nvPr/>
        </p:nvSpPr>
        <p:spPr bwMode="gray">
          <a:xfrm>
            <a:off x="1988492" y="2447330"/>
            <a:ext cx="996628" cy="1554439"/>
          </a:xfrm>
          <a:prstGeom prst="rect">
            <a:avLst/>
          </a:prstGeom>
          <a:solidFill>
            <a:schemeClr val="accent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3472" tIns="73472" rIns="73472" bIns="73472"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837" b="1" dirty="0">
                <a:solidFill>
                  <a:schemeClr val="bg1"/>
                </a:solidFill>
              </a:rPr>
              <a:t>Proton</a:t>
            </a:r>
          </a:p>
        </p:txBody>
      </p:sp>
      <p:sp>
        <p:nvSpPr>
          <p:cNvPr id="11" name="Rectangle 11"/>
          <p:cNvSpPr txBox="1">
            <a:spLocks/>
          </p:cNvSpPr>
          <p:nvPr/>
        </p:nvSpPr>
        <p:spPr bwMode="gray">
          <a:xfrm>
            <a:off x="1988492" y="4391974"/>
            <a:ext cx="996628" cy="1554439"/>
          </a:xfrm>
          <a:prstGeom prst="rect">
            <a:avLst/>
          </a:prstGeom>
          <a:solidFill>
            <a:schemeClr val="accent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3472" tIns="73472" rIns="73472" bIns="73472"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837" b="1" dirty="0">
                <a:solidFill>
                  <a:schemeClr val="bg1"/>
                </a:solidFill>
              </a:rPr>
              <a:t>Carbon</a:t>
            </a:r>
          </a:p>
        </p:txBody>
      </p:sp>
      <p:sp>
        <p:nvSpPr>
          <p:cNvPr id="12" name="Rectangle 26"/>
          <p:cNvSpPr txBox="1">
            <a:spLocks/>
          </p:cNvSpPr>
          <p:nvPr/>
        </p:nvSpPr>
        <p:spPr bwMode="gray">
          <a:xfrm>
            <a:off x="3141164" y="2447331"/>
            <a:ext cx="4419505" cy="115379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lvl="1">
              <a:spcBef>
                <a:spcPct val="50000"/>
              </a:spcBef>
            </a:pPr>
            <a:r>
              <a:rPr lang="en-US" sz="1837" dirty="0"/>
              <a:t>Deliver a higher, targeted radiation dose with decreased toxicity to surrounding tissue compared with photon therapy, especially near critical structures</a:t>
            </a:r>
          </a:p>
        </p:txBody>
      </p:sp>
      <p:sp>
        <p:nvSpPr>
          <p:cNvPr id="14" name="Rectangle 26"/>
          <p:cNvSpPr txBox="1">
            <a:spLocks/>
          </p:cNvSpPr>
          <p:nvPr/>
        </p:nvSpPr>
        <p:spPr bwMode="gray">
          <a:xfrm>
            <a:off x="3141164" y="4391976"/>
            <a:ext cx="4419505" cy="158649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lvl="1">
              <a:spcBef>
                <a:spcPct val="50000"/>
              </a:spcBef>
            </a:pPr>
            <a:r>
              <a:rPr lang="en-US" sz="1837" dirty="0"/>
              <a:t>Further increase target tissue damage with decreased secondary tissue affected compared with proton</a:t>
            </a:r>
          </a:p>
          <a:p>
            <a:pPr lvl="1">
              <a:spcBef>
                <a:spcPct val="50000"/>
              </a:spcBef>
            </a:pPr>
            <a:r>
              <a:rPr lang="en-US" sz="1837" dirty="0"/>
              <a:t>Specific potential benefit with intractable radio-resistant tumors</a:t>
            </a:r>
          </a:p>
        </p:txBody>
      </p:sp>
      <p:sp>
        <p:nvSpPr>
          <p:cNvPr id="15" name="AutoShape 250"/>
          <p:cNvSpPr>
            <a:spLocks noChangeArrowheads="1"/>
          </p:cNvSpPr>
          <p:nvPr/>
        </p:nvSpPr>
        <p:spPr bwMode="gray">
          <a:xfrm>
            <a:off x="3280196" y="2049917"/>
            <a:ext cx="4419505" cy="32661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659" anchor="b">
            <a:spAutoFit/>
          </a:bodyPr>
          <a:lstStyle/>
          <a:p>
            <a:r>
              <a:rPr lang="en-US" sz="2000" b="1" dirty="0">
                <a:solidFill>
                  <a:schemeClr val="tx2"/>
                </a:solidFill>
              </a:rPr>
              <a:t>Rationale for clinical benefit</a:t>
            </a:r>
            <a:endParaRPr lang="en-US" sz="2000" dirty="0">
              <a:solidFill>
                <a:schemeClr val="tx2"/>
              </a:solidFill>
            </a:endParaRPr>
          </a:p>
        </p:txBody>
      </p:sp>
      <p:cxnSp>
        <p:nvCxnSpPr>
          <p:cNvPr id="16" name="Straight Connector 15"/>
          <p:cNvCxnSpPr>
            <a:cxnSpLocks/>
          </p:cNvCxnSpPr>
          <p:nvPr/>
        </p:nvCxnSpPr>
        <p:spPr>
          <a:xfrm>
            <a:off x="3141164" y="2376535"/>
            <a:ext cx="441950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AutoShape 250"/>
          <p:cNvSpPr>
            <a:spLocks noChangeArrowheads="1"/>
          </p:cNvSpPr>
          <p:nvPr/>
        </p:nvSpPr>
        <p:spPr bwMode="gray">
          <a:xfrm>
            <a:off x="1988492" y="2040198"/>
            <a:ext cx="996628" cy="32661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659" anchor="b">
            <a:spAutoFit/>
          </a:bodyPr>
          <a:lstStyle/>
          <a:p>
            <a:r>
              <a:rPr lang="en-US" sz="2000" b="1" dirty="0">
                <a:solidFill>
                  <a:schemeClr val="tx2"/>
                </a:solidFill>
              </a:rPr>
              <a:t>Therapy</a:t>
            </a:r>
            <a:endParaRPr lang="en-US" sz="2000" dirty="0">
              <a:solidFill>
                <a:schemeClr val="tx2"/>
              </a:solidFill>
            </a:endParaRPr>
          </a:p>
        </p:txBody>
      </p:sp>
      <p:cxnSp>
        <p:nvCxnSpPr>
          <p:cNvPr id="13" name="Straight Connector 12"/>
          <p:cNvCxnSpPr>
            <a:cxnSpLocks/>
          </p:cNvCxnSpPr>
          <p:nvPr/>
        </p:nvCxnSpPr>
        <p:spPr>
          <a:xfrm>
            <a:off x="3141164" y="4196872"/>
            <a:ext cx="4419505" cy="0"/>
          </a:xfrm>
          <a:prstGeom prst="line">
            <a:avLst/>
          </a:prstGeom>
          <a:ln w="19050">
            <a:solidFill>
              <a:srgbClr val="808080"/>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a:off x="1979568" y="2376535"/>
            <a:ext cx="10134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8628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94381" y="271006"/>
            <a:ext cx="8708204"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err="1">
                <a:solidFill>
                  <a:srgbClr val="0000FF"/>
                </a:solidFill>
                <a:effectLst>
                  <a:outerShdw blurRad="50800" dist="38100" dir="2700000" algn="tl" rotWithShape="0">
                    <a:prstClr val="black">
                      <a:alpha val="40000"/>
                    </a:prstClr>
                  </a:outerShdw>
                </a:effectLst>
                <a:latin typeface="Arial" charset="0"/>
              </a:rPr>
              <a:t>Dosimetry</a:t>
            </a:r>
            <a:br>
              <a:rPr lang="en-US" b="1" dirty="0">
                <a:solidFill>
                  <a:srgbClr val="0000FF"/>
                </a:solidFill>
                <a:effectLst>
                  <a:outerShdw blurRad="50800" dist="38100" dir="2700000" algn="tl" rotWithShape="0">
                    <a:prstClr val="black">
                      <a:alpha val="40000"/>
                    </a:prstClr>
                  </a:outerShdw>
                </a:effectLst>
                <a:latin typeface="Arial" charset="0"/>
              </a:rPr>
            </a:br>
            <a:r>
              <a:rPr lang="en-US" b="1" dirty="0">
                <a:solidFill>
                  <a:srgbClr val="0000FF"/>
                </a:solidFill>
                <a:effectLst>
                  <a:outerShdw blurRad="50800" dist="38100" dir="2700000" algn="tl" rotWithShape="0">
                    <a:prstClr val="black">
                      <a:alpha val="40000"/>
                    </a:prstClr>
                  </a:outerShdw>
                </a:effectLst>
                <a:latin typeface="Arial" charset="0"/>
              </a:rPr>
              <a:t>Photons vs. Protons vs. Carbon</a:t>
            </a:r>
          </a:p>
        </p:txBody>
      </p:sp>
      <p:pic>
        <p:nvPicPr>
          <p:cNvPr id="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447800" y="2452688"/>
            <a:ext cx="7010400" cy="4268787"/>
          </a:xfrm>
          <a:prstGeom prst="rect">
            <a:avLst/>
          </a:prstGeom>
          <a:noFill/>
        </p:spPr>
      </p:pic>
      <p:cxnSp>
        <p:nvCxnSpPr>
          <p:cNvPr id="4" name="Straight Connector 3"/>
          <p:cNvCxnSpPr/>
          <p:nvPr/>
        </p:nvCxnSpPr>
        <p:spPr>
          <a:xfrm flipV="1">
            <a:off x="0" y="1768173"/>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pic>
        <p:nvPicPr>
          <p:cNvPr id="5" name="Picture 4" descr="Slide 1 cop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6159" y="5354584"/>
            <a:ext cx="482600" cy="584200"/>
          </a:xfrm>
          <a:prstGeom prst="rect">
            <a:avLst/>
          </a:prstGeom>
        </p:spPr>
      </p:pic>
    </p:spTree>
    <p:extLst>
      <p:ext uri="{BB962C8B-B14F-4D97-AF65-F5344CB8AC3E}">
        <p14:creationId xmlns:p14="http://schemas.microsoft.com/office/powerpoint/2010/main" val="761155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48-717X-9-88-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172" y="1386094"/>
            <a:ext cx="7637517" cy="5244428"/>
          </a:xfrm>
          <a:prstGeom prst="rect">
            <a:avLst/>
          </a:prstGeom>
        </p:spPr>
      </p:pic>
      <p:sp>
        <p:nvSpPr>
          <p:cNvPr id="2" name="Rectangle 1"/>
          <p:cNvSpPr/>
          <p:nvPr/>
        </p:nvSpPr>
        <p:spPr>
          <a:xfrm>
            <a:off x="148896" y="49075"/>
            <a:ext cx="8600965" cy="1200329"/>
          </a:xfrm>
          <a:prstGeom prst="rect">
            <a:avLst/>
          </a:prstGeom>
        </p:spPr>
        <p:txBody>
          <a:bodyPr wrap="square">
            <a:spAutoFit/>
          </a:bodyPr>
          <a:lstStyle/>
          <a:p>
            <a:pPr algn="ctr">
              <a:spcBef>
                <a:spcPct val="20000"/>
              </a:spcBef>
            </a:pPr>
            <a:r>
              <a:rPr lang="en-US" altLang="ja-JP" sz="3600" b="1" dirty="0">
                <a:solidFill>
                  <a:srgbClr val="0000FF"/>
                </a:solidFill>
                <a:effectLst>
                  <a:outerShdw blurRad="50800" dist="38100" dir="2700000" algn="tl" rotWithShape="0">
                    <a:prstClr val="black">
                      <a:alpha val="40000"/>
                    </a:prstClr>
                  </a:outerShdw>
                </a:effectLst>
                <a:ea typeface="メイリオ" charset="0"/>
                <a:cs typeface="メイリオ" charset="0"/>
              </a:rPr>
              <a:t>Superior Dose Distribution of Carbon Ions Compared to Protons and Photons</a:t>
            </a:r>
          </a:p>
        </p:txBody>
      </p:sp>
    </p:spTree>
    <p:extLst>
      <p:ext uri="{BB962C8B-B14F-4D97-AF65-F5344CB8AC3E}">
        <p14:creationId xmlns:p14="http://schemas.microsoft.com/office/powerpoint/2010/main" val="2024232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8916" y="170058"/>
            <a:ext cx="8126168" cy="954107"/>
          </a:xfrm>
          <a:prstGeom prst="rect">
            <a:avLst/>
          </a:prstGeom>
        </p:spPr>
        <p:txBody>
          <a:bodyPr wrap="none">
            <a:spAutoFit/>
          </a:bodyPr>
          <a:lstStyle/>
          <a:p>
            <a:pPr algn="ctr"/>
            <a:r>
              <a:rPr lang="en-US" sz="2800" b="1" dirty="0">
                <a:solidFill>
                  <a:srgbClr val="0000FF"/>
                </a:solidFill>
                <a:effectLst>
                  <a:outerShdw blurRad="50800" dist="38100" dir="2700000" algn="tl" rotWithShape="0">
                    <a:prstClr val="black">
                      <a:alpha val="40000"/>
                    </a:prstClr>
                  </a:outerShdw>
                </a:effectLst>
                <a:latin typeface="Arial" charset="0"/>
              </a:rPr>
              <a:t>Carbon Ions Provide Highly Localized Tumor </a:t>
            </a:r>
          </a:p>
          <a:p>
            <a:pPr algn="ctr"/>
            <a:r>
              <a:rPr lang="en-US" sz="2800" b="1" dirty="0">
                <a:solidFill>
                  <a:srgbClr val="0000FF"/>
                </a:solidFill>
                <a:effectLst>
                  <a:outerShdw blurRad="50800" dist="38100" dir="2700000" algn="tl" rotWithShape="0">
                    <a:prstClr val="black">
                      <a:alpha val="40000"/>
                    </a:prstClr>
                  </a:outerShdw>
                </a:effectLst>
                <a:latin typeface="Arial" charset="0"/>
              </a:rPr>
              <a:t>Deposition of Dose (Sharper Transverse Edge)</a:t>
            </a:r>
            <a:endParaRPr lang="en-US" sz="2800" dirty="0"/>
          </a:p>
        </p:txBody>
      </p:sp>
      <p:grpSp>
        <p:nvGrpSpPr>
          <p:cNvPr id="3" name="Group 2"/>
          <p:cNvGrpSpPr/>
          <p:nvPr/>
        </p:nvGrpSpPr>
        <p:grpSpPr>
          <a:xfrm>
            <a:off x="1467952" y="1247276"/>
            <a:ext cx="5644047" cy="3574055"/>
            <a:chOff x="303056" y="594071"/>
            <a:chExt cx="4153938" cy="2568467"/>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3056" y="594071"/>
              <a:ext cx="4153938" cy="25032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1385400" y="2897120"/>
              <a:ext cx="135912" cy="265418"/>
            </a:xfrm>
            <a:prstGeom prst="rect">
              <a:avLst/>
            </a:prstGeom>
            <a:noFill/>
          </p:spPr>
          <p:txBody>
            <a:bodyPr wrap="none" rtlCol="0">
              <a:spAutoFit/>
            </a:bodyPr>
            <a:lstStyle/>
            <a:p>
              <a:endParaRPr lang="en-US" dirty="0"/>
            </a:p>
          </p:txBody>
        </p:sp>
      </p:grpSp>
      <p:sp>
        <p:nvSpPr>
          <p:cNvPr id="6" name="Rectangle 5"/>
          <p:cNvSpPr/>
          <p:nvPr/>
        </p:nvSpPr>
        <p:spPr>
          <a:xfrm>
            <a:off x="303056" y="4855355"/>
            <a:ext cx="8679792" cy="1569660"/>
          </a:xfrm>
          <a:prstGeom prst="rect">
            <a:avLst/>
          </a:prstGeom>
        </p:spPr>
        <p:txBody>
          <a:bodyPr wrap="square">
            <a:spAutoFit/>
          </a:bodyPr>
          <a:lstStyle/>
          <a:p>
            <a:r>
              <a:rPr lang="en-US" b="1" dirty="0">
                <a:solidFill>
                  <a:srgbClr val="FF0000"/>
                </a:solidFill>
                <a:latin typeface="Arial" charset="0"/>
              </a:rPr>
              <a:t>	</a:t>
            </a:r>
            <a:r>
              <a:rPr lang="en-US" sz="2400" b="1" dirty="0">
                <a:solidFill>
                  <a:srgbClr val="FF0000"/>
                </a:solidFill>
                <a:latin typeface="Arial" charset="0"/>
              </a:rPr>
              <a:t>Better Localization </a:t>
            </a:r>
          </a:p>
          <a:p>
            <a:pPr marL="742950" lvl="1" indent="-285750">
              <a:buFont typeface="Arial"/>
              <a:buChar char="•"/>
            </a:pPr>
            <a:r>
              <a:rPr lang="en-US" sz="2400" dirty="0">
                <a:latin typeface="Arial" charset="0"/>
              </a:rPr>
              <a:t>Tighter deposition in depth (Bragg peak is narrower)</a:t>
            </a:r>
          </a:p>
          <a:p>
            <a:pPr marL="742950" lvl="1" indent="-285750">
              <a:buFont typeface="Arial"/>
              <a:buChar char="•"/>
            </a:pPr>
            <a:r>
              <a:rPr lang="en-US" sz="2400" dirty="0">
                <a:latin typeface="Arial" charset="0"/>
              </a:rPr>
              <a:t>Transverse deposition is more narrowly collimated</a:t>
            </a:r>
          </a:p>
          <a:p>
            <a:pPr marL="742950" lvl="1" indent="-285750">
              <a:buFont typeface="Arial"/>
              <a:buChar char="•"/>
            </a:pPr>
            <a:r>
              <a:rPr lang="en-US" sz="2400" b="1" dirty="0">
                <a:latin typeface="Arial" charset="0"/>
              </a:rPr>
              <a:t>Less dose to the healthy tissue</a:t>
            </a:r>
          </a:p>
        </p:txBody>
      </p:sp>
    </p:spTree>
    <p:extLst>
      <p:ext uri="{BB962C8B-B14F-4D97-AF65-F5344CB8AC3E}">
        <p14:creationId xmlns:p14="http://schemas.microsoft.com/office/powerpoint/2010/main" val="1159667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2863" y="161300"/>
            <a:ext cx="8256737" cy="830997"/>
          </a:xfrm>
          <a:prstGeom prst="rect">
            <a:avLst/>
          </a:prstGeom>
        </p:spPr>
        <p:txBody>
          <a:bodyPr wrap="none">
            <a:spAutoFit/>
          </a:bodyPr>
          <a:lstStyle/>
          <a:p>
            <a:pPr algn="ctr"/>
            <a:r>
              <a:rPr lang="en-US" sz="2400" b="1" dirty="0">
                <a:solidFill>
                  <a:srgbClr val="0000FF"/>
                </a:solidFill>
                <a:effectLst>
                  <a:outerShdw blurRad="50800" dist="38100" dir="2700000" algn="tl" rotWithShape="0">
                    <a:prstClr val="black">
                      <a:alpha val="40000"/>
                    </a:prstClr>
                  </a:outerShdw>
                </a:effectLst>
                <a:latin typeface="Arial" charset="0"/>
              </a:rPr>
              <a:t>Carbon Ions Induce More Lethal Damage Per Unit Dose </a:t>
            </a:r>
          </a:p>
          <a:p>
            <a:pPr algn="ctr"/>
            <a:r>
              <a:rPr lang="en-US" sz="2400" b="1" dirty="0">
                <a:solidFill>
                  <a:srgbClr val="0000FF"/>
                </a:solidFill>
                <a:effectLst>
                  <a:outerShdw blurRad="50800" dist="38100" dir="2700000" algn="tl" rotWithShape="0">
                    <a:prstClr val="black">
                      <a:alpha val="40000"/>
                    </a:prstClr>
                  </a:outerShdw>
                </a:effectLst>
                <a:latin typeface="Arial" charset="0"/>
              </a:rPr>
              <a:t>than Photons or Protons</a:t>
            </a:r>
            <a:endParaRPr lang="en-US" sz="24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3850" y="998489"/>
            <a:ext cx="6017171" cy="34285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p:cNvSpPr/>
          <p:nvPr/>
        </p:nvSpPr>
        <p:spPr>
          <a:xfrm>
            <a:off x="427600" y="4807908"/>
            <a:ext cx="8382000" cy="1856919"/>
          </a:xfrm>
          <a:prstGeom prst="rect">
            <a:avLst/>
          </a:prstGeom>
        </p:spPr>
        <p:txBody>
          <a:bodyPr wrap="square">
            <a:spAutoFit/>
          </a:bodyPr>
          <a:lstStyle/>
          <a:p>
            <a:pPr>
              <a:spcBef>
                <a:spcPts val="800"/>
              </a:spcBef>
            </a:pPr>
            <a:r>
              <a:rPr lang="en-US" b="1" dirty="0">
                <a:solidFill>
                  <a:srgbClr val="FF0000"/>
                </a:solidFill>
                <a:latin typeface="Arial" charset="0"/>
              </a:rPr>
              <a:t>Increased Biological Effectiveness</a:t>
            </a:r>
            <a:r>
              <a:rPr lang="en-US" dirty="0">
                <a:latin typeface="Arial" charset="0"/>
              </a:rPr>
              <a:t>: </a:t>
            </a:r>
          </a:p>
          <a:p>
            <a:pPr>
              <a:spcBef>
                <a:spcPts val="800"/>
              </a:spcBef>
            </a:pPr>
            <a:r>
              <a:rPr lang="en-US" b="1" dirty="0">
                <a:latin typeface="Arial" charset="0"/>
              </a:rPr>
              <a:t>	Relative Biological Effectiveness is 3 times protons</a:t>
            </a:r>
          </a:p>
          <a:p>
            <a:pPr marL="742950" lvl="1" indent="-285750">
              <a:buFont typeface="Arial"/>
              <a:buChar char="•"/>
            </a:pPr>
            <a:r>
              <a:rPr lang="en-US" dirty="0">
                <a:latin typeface="Arial" charset="0"/>
              </a:rPr>
              <a:t>Reduces # fractionations by ~ 2:  greater patient throughput/compliance</a:t>
            </a:r>
          </a:p>
          <a:p>
            <a:pPr marL="742950" lvl="1" indent="-285750">
              <a:buFont typeface="Arial"/>
              <a:buChar char="•"/>
            </a:pPr>
            <a:r>
              <a:rPr lang="en-US" dirty="0">
                <a:latin typeface="Arial" charset="0"/>
              </a:rPr>
              <a:t>Countermands radio-resistance: non-repairable, double-strand breaks</a:t>
            </a:r>
          </a:p>
          <a:p>
            <a:endParaRPr lang="en-US" b="1" dirty="0">
              <a:solidFill>
                <a:srgbClr val="FF0000"/>
              </a:solidFill>
              <a:latin typeface="Arial" charset="0"/>
            </a:endParaRPr>
          </a:p>
          <a:p>
            <a:r>
              <a:rPr lang="en-US" b="1" dirty="0">
                <a:solidFill>
                  <a:srgbClr val="FF0000"/>
                </a:solidFill>
                <a:latin typeface="Arial" charset="0"/>
              </a:rPr>
              <a:t>Production of positrons permits active monitoring using PET</a:t>
            </a:r>
          </a:p>
        </p:txBody>
      </p:sp>
    </p:spTree>
    <p:extLst>
      <p:ext uri="{BB962C8B-B14F-4D97-AF65-F5344CB8AC3E}">
        <p14:creationId xmlns:p14="http://schemas.microsoft.com/office/powerpoint/2010/main" val="215545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1D5074-4594-FE22-B6ED-B0EE62A09FE2}"/>
              </a:ext>
            </a:extLst>
          </p:cNvPr>
          <p:cNvPicPr>
            <a:picLocks noChangeAspect="1"/>
          </p:cNvPicPr>
          <p:nvPr/>
        </p:nvPicPr>
        <p:blipFill>
          <a:blip r:embed="rId3"/>
          <a:stretch>
            <a:fillRect/>
          </a:stretch>
        </p:blipFill>
        <p:spPr>
          <a:xfrm>
            <a:off x="201213" y="551005"/>
            <a:ext cx="8741573" cy="5982038"/>
          </a:xfrm>
          <a:prstGeom prst="rect">
            <a:avLst/>
          </a:prstGeom>
        </p:spPr>
      </p:pic>
      <p:sp>
        <p:nvSpPr>
          <p:cNvPr id="3" name="Rectangle 2">
            <a:extLst>
              <a:ext uri="{FF2B5EF4-FFF2-40B4-BE49-F238E27FC236}">
                <a16:creationId xmlns:a16="http://schemas.microsoft.com/office/drawing/2014/main" id="{4AD44656-FE18-5FFD-DC76-0CA88463BF26}"/>
              </a:ext>
            </a:extLst>
          </p:cNvPr>
          <p:cNvSpPr/>
          <p:nvPr/>
        </p:nvSpPr>
        <p:spPr>
          <a:xfrm>
            <a:off x="2120722" y="140291"/>
            <a:ext cx="3931525" cy="369332"/>
          </a:xfrm>
          <a:prstGeom prst="rect">
            <a:avLst/>
          </a:prstGeom>
        </p:spPr>
        <p:txBody>
          <a:bodyPr wrap="none">
            <a:spAutoFit/>
          </a:bodyPr>
          <a:lstStyle/>
          <a:p>
            <a:r>
              <a:rPr lang="en-GB" dirty="0">
                <a:solidFill>
                  <a:srgbClr val="333333"/>
                </a:solidFill>
                <a:latin typeface="tahoma" panose="020B0604030504040204" pitchFamily="34" charset="0"/>
              </a:rPr>
              <a:t>Cell Survival Based on the LQ model </a:t>
            </a:r>
            <a:endParaRPr lang="en-US" dirty="0"/>
          </a:p>
        </p:txBody>
      </p:sp>
      <p:sp>
        <p:nvSpPr>
          <p:cNvPr id="4" name="Rectangle 3">
            <a:extLst>
              <a:ext uri="{FF2B5EF4-FFF2-40B4-BE49-F238E27FC236}">
                <a16:creationId xmlns:a16="http://schemas.microsoft.com/office/drawing/2014/main" id="{DDD34B9E-CCB1-C4E2-56C8-22E3E9F83B61}"/>
              </a:ext>
            </a:extLst>
          </p:cNvPr>
          <p:cNvSpPr/>
          <p:nvPr/>
        </p:nvSpPr>
        <p:spPr>
          <a:xfrm>
            <a:off x="0" y="6574425"/>
            <a:ext cx="4279185" cy="369332"/>
          </a:xfrm>
          <a:prstGeom prst="rect">
            <a:avLst/>
          </a:prstGeom>
        </p:spPr>
        <p:txBody>
          <a:bodyPr wrap="none">
            <a:spAutoFit/>
          </a:bodyPr>
          <a:lstStyle/>
          <a:p>
            <a:r>
              <a:rPr lang="en-GB" dirty="0">
                <a:solidFill>
                  <a:srgbClr val="333333"/>
                </a:solidFill>
                <a:latin typeface="tahoma" panose="020B0604030504040204" pitchFamily="34" charset="0"/>
              </a:rPr>
              <a:t>Progress in Medical Physics 2020;31:1-7</a:t>
            </a:r>
            <a:endParaRPr lang="en-US" dirty="0"/>
          </a:p>
        </p:txBody>
      </p:sp>
    </p:spTree>
    <p:extLst>
      <p:ext uri="{BB962C8B-B14F-4D97-AF65-F5344CB8AC3E}">
        <p14:creationId xmlns:p14="http://schemas.microsoft.com/office/powerpoint/2010/main" val="731163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228"/>
            <a:ext cx="8229600" cy="1143000"/>
          </a:xfrm>
        </p:spPr>
        <p:txBody>
          <a:bodyPr>
            <a:normAutofit fontScale="90000"/>
          </a:bodyPr>
          <a:lstStyle/>
          <a:p>
            <a:r>
              <a:rPr lang="en-US" b="1" dirty="0">
                <a:solidFill>
                  <a:srgbClr val="0000FF"/>
                </a:solidFill>
                <a:effectLst>
                  <a:outerShdw blurRad="50800" dist="38100" dir="2700000" algn="tl" rotWithShape="0">
                    <a:prstClr val="black">
                      <a:alpha val="40000"/>
                    </a:prstClr>
                  </a:outerShdw>
                </a:effectLst>
              </a:rPr>
              <a:t>Carbon is More Effective In Killing Cancer Stem Cells</a:t>
            </a:r>
          </a:p>
        </p:txBody>
      </p:sp>
      <p:pic>
        <p:nvPicPr>
          <p:cNvPr id="5" name="Picture 4"/>
          <p:cNvPicPr>
            <a:picLocks noChangeAspect="1"/>
          </p:cNvPicPr>
          <p:nvPr/>
        </p:nvPicPr>
        <p:blipFill>
          <a:blip r:embed="rId2"/>
          <a:stretch>
            <a:fillRect/>
          </a:stretch>
        </p:blipFill>
        <p:spPr>
          <a:xfrm>
            <a:off x="3268304" y="1688202"/>
            <a:ext cx="5418496" cy="2276108"/>
          </a:xfrm>
          <a:prstGeom prst="rect">
            <a:avLst/>
          </a:prstGeom>
        </p:spPr>
      </p:pic>
      <p:pic>
        <p:nvPicPr>
          <p:cNvPr id="6" name="Picture 5"/>
          <p:cNvPicPr>
            <a:picLocks noChangeAspect="1"/>
          </p:cNvPicPr>
          <p:nvPr/>
        </p:nvPicPr>
        <p:blipFill>
          <a:blip r:embed="rId3"/>
          <a:stretch>
            <a:fillRect/>
          </a:stretch>
        </p:blipFill>
        <p:spPr>
          <a:xfrm>
            <a:off x="2762675" y="4010099"/>
            <a:ext cx="6420604" cy="2860995"/>
          </a:xfrm>
          <a:prstGeom prst="rect">
            <a:avLst/>
          </a:prstGeom>
        </p:spPr>
      </p:pic>
      <p:sp>
        <p:nvSpPr>
          <p:cNvPr id="7" name="TextBox 6"/>
          <p:cNvSpPr txBox="1"/>
          <p:nvPr/>
        </p:nvSpPr>
        <p:spPr>
          <a:xfrm>
            <a:off x="457200" y="1596544"/>
            <a:ext cx="2738137" cy="369332"/>
          </a:xfrm>
          <a:prstGeom prst="rect">
            <a:avLst/>
          </a:prstGeom>
          <a:noFill/>
        </p:spPr>
        <p:txBody>
          <a:bodyPr wrap="none" rtlCol="0">
            <a:spAutoFit/>
          </a:bodyPr>
          <a:lstStyle/>
          <a:p>
            <a:r>
              <a:rPr lang="en-US" b="1" dirty="0">
                <a:solidFill>
                  <a:srgbClr val="FF0000"/>
                </a:solidFill>
              </a:rPr>
              <a:t>In vitro </a:t>
            </a:r>
            <a:r>
              <a:rPr lang="en-US" b="1" dirty="0" err="1">
                <a:solidFill>
                  <a:srgbClr val="FF0000"/>
                </a:solidFill>
              </a:rPr>
              <a:t>clonogenic</a:t>
            </a:r>
            <a:r>
              <a:rPr lang="en-US" b="1" dirty="0">
                <a:solidFill>
                  <a:srgbClr val="FF0000"/>
                </a:solidFill>
              </a:rPr>
              <a:t> survival</a:t>
            </a:r>
          </a:p>
        </p:txBody>
      </p:sp>
      <p:pic>
        <p:nvPicPr>
          <p:cNvPr id="8" name="Picture 7"/>
          <p:cNvPicPr>
            <a:picLocks noChangeAspect="1"/>
          </p:cNvPicPr>
          <p:nvPr/>
        </p:nvPicPr>
        <p:blipFill>
          <a:blip r:embed="rId4"/>
          <a:stretch>
            <a:fillRect/>
          </a:stretch>
        </p:blipFill>
        <p:spPr>
          <a:xfrm>
            <a:off x="0" y="2015554"/>
            <a:ext cx="2971941" cy="2897642"/>
          </a:xfrm>
          <a:prstGeom prst="rect">
            <a:avLst/>
          </a:prstGeom>
        </p:spPr>
      </p:pic>
      <p:sp>
        <p:nvSpPr>
          <p:cNvPr id="12" name="TextBox 11"/>
          <p:cNvSpPr txBox="1"/>
          <p:nvPr/>
        </p:nvSpPr>
        <p:spPr>
          <a:xfrm>
            <a:off x="4603042" y="1333314"/>
            <a:ext cx="3852337" cy="369332"/>
          </a:xfrm>
          <a:prstGeom prst="rect">
            <a:avLst/>
          </a:prstGeom>
          <a:noFill/>
        </p:spPr>
        <p:txBody>
          <a:bodyPr wrap="none" rtlCol="0">
            <a:spAutoFit/>
          </a:bodyPr>
          <a:lstStyle/>
          <a:p>
            <a:r>
              <a:rPr lang="en-US" b="1" dirty="0">
                <a:solidFill>
                  <a:srgbClr val="FF0000"/>
                </a:solidFill>
              </a:rPr>
              <a:t>In vivo growth by beam type and dose</a:t>
            </a:r>
          </a:p>
        </p:txBody>
      </p:sp>
      <p:sp>
        <p:nvSpPr>
          <p:cNvPr id="13" name="TextBox 12"/>
          <p:cNvSpPr txBox="1"/>
          <p:nvPr/>
        </p:nvSpPr>
        <p:spPr>
          <a:xfrm>
            <a:off x="457200" y="5447300"/>
            <a:ext cx="2135264" cy="646331"/>
          </a:xfrm>
          <a:prstGeom prst="rect">
            <a:avLst/>
          </a:prstGeom>
          <a:noFill/>
        </p:spPr>
        <p:txBody>
          <a:bodyPr wrap="square" rtlCol="0">
            <a:spAutoFit/>
          </a:bodyPr>
          <a:lstStyle/>
          <a:p>
            <a:r>
              <a:rPr lang="en-US" b="1" dirty="0">
                <a:solidFill>
                  <a:srgbClr val="FF0000"/>
                </a:solidFill>
              </a:rPr>
              <a:t>% putative CSC- like </a:t>
            </a:r>
            <a:r>
              <a:rPr lang="en-US" b="1" i="1" dirty="0">
                <a:solidFill>
                  <a:srgbClr val="FF0000"/>
                </a:solidFill>
              </a:rPr>
              <a:t>in vivo </a:t>
            </a:r>
            <a:r>
              <a:rPr lang="en-US" b="1" dirty="0">
                <a:solidFill>
                  <a:srgbClr val="FF0000"/>
                </a:solidFill>
              </a:rPr>
              <a:t>after RT</a:t>
            </a:r>
          </a:p>
        </p:txBody>
      </p:sp>
      <p:sp>
        <p:nvSpPr>
          <p:cNvPr id="14" name="TextBox 13"/>
          <p:cNvSpPr txBox="1"/>
          <p:nvPr/>
        </p:nvSpPr>
        <p:spPr>
          <a:xfrm>
            <a:off x="52372" y="6467103"/>
            <a:ext cx="3299326" cy="369332"/>
          </a:xfrm>
          <a:prstGeom prst="rect">
            <a:avLst/>
          </a:prstGeom>
          <a:noFill/>
        </p:spPr>
        <p:txBody>
          <a:bodyPr wrap="none" rtlCol="0">
            <a:spAutoFit/>
          </a:bodyPr>
          <a:lstStyle/>
          <a:p>
            <a:r>
              <a:rPr lang="en-US" dirty="0">
                <a:solidFill>
                  <a:schemeClr val="accent6">
                    <a:lumMod val="50000"/>
                  </a:schemeClr>
                </a:solidFill>
              </a:rPr>
              <a:t>Cui X et al, Cancer Research 2011</a:t>
            </a:r>
          </a:p>
        </p:txBody>
      </p:sp>
      <p:cxnSp>
        <p:nvCxnSpPr>
          <p:cNvPr id="10" name="Straight Connector 9"/>
          <p:cNvCxnSpPr/>
          <p:nvPr/>
        </p:nvCxnSpPr>
        <p:spPr>
          <a:xfrm flipV="1">
            <a:off x="0" y="1223937"/>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3643586" y="490483"/>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7131017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IMING" val="|28.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5771</TotalTime>
  <Words>1827</Words>
  <Application>Microsoft Macintosh PowerPoint</Application>
  <PresentationFormat>On-screen Show (4:3)</PresentationFormat>
  <Paragraphs>256</Paragraphs>
  <Slides>29</Slides>
  <Notes>7</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40" baseType="lpstr">
      <vt:lpstr>Arial</vt:lpstr>
      <vt:lpstr>Calibri</vt:lpstr>
      <vt:lpstr>Cambria</vt:lpstr>
      <vt:lpstr>Helvetica</vt:lpstr>
      <vt:lpstr>Helvetica Neue</vt:lpstr>
      <vt:lpstr>Microsoft Sans Serif</vt:lpstr>
      <vt:lpstr>Symbol</vt:lpstr>
      <vt:lpstr>tahoma</vt:lpstr>
      <vt:lpstr>Wingdings</vt:lpstr>
      <vt:lpstr>Office Theme</vt:lpstr>
      <vt:lpstr>think-cell Slide</vt:lpstr>
      <vt:lpstr>Hadron Therapy-UK</vt:lpstr>
      <vt:lpstr>PowerPoint Presentation</vt:lpstr>
      <vt:lpstr>There is a strong rationale for the clinical benefit of proton and carbon therapies, but current evidence is limited</vt:lpstr>
      <vt:lpstr>PowerPoint Presentation</vt:lpstr>
      <vt:lpstr>PowerPoint Presentation</vt:lpstr>
      <vt:lpstr>PowerPoint Presentation</vt:lpstr>
      <vt:lpstr>PowerPoint Presentation</vt:lpstr>
      <vt:lpstr>PowerPoint Presentation</vt:lpstr>
      <vt:lpstr>Carbon is More Effective In Killing Cancer Stem Cells</vt:lpstr>
      <vt:lpstr>PowerPoint Presentation</vt:lpstr>
      <vt:lpstr>PowerPoint Presentation</vt:lpstr>
      <vt:lpstr>PowerPoint Presentation</vt:lpstr>
      <vt:lpstr>PowerPoint Presentation</vt:lpstr>
      <vt:lpstr>PowerPoint Presentation</vt:lpstr>
      <vt:lpstr>PowerPoint Presentation</vt:lpstr>
      <vt:lpstr>Combining Ion Therapy with Immune Checkpoint Inhibitors</vt:lpstr>
      <vt:lpstr>PowerPoint Presentation</vt:lpstr>
      <vt:lpstr>PowerPoint Presentation</vt:lpstr>
      <vt:lpstr>PowerPoint Presentation</vt:lpstr>
      <vt:lpstr>Hornsey S, Bewley DK. Hypoxia in mouse intestine induced by electron irradiation at high dose-rates. Int J Radiat Biol Relat Stud Phys Chem Med. 1971;19(5):479-483. </vt:lpstr>
      <vt:lpstr>Treating Deep-Seated Tumours with Proton-FLASH</vt:lpstr>
      <vt:lpstr>Flash-Proton Radiotherapy Highly Effective in Controling Pancreatic Tumor Growth and Reduces Normal Tissue Toxicity</vt:lpstr>
      <vt:lpstr>Clinical Data for Carbon</vt:lpstr>
      <vt:lpstr>PowerPoint Presentation</vt:lpstr>
      <vt:lpstr>PowerPoint Presentation</vt:lpstr>
      <vt:lpstr>PowerPoint Presentation</vt:lpstr>
      <vt:lpstr>PowerPoint Presentation</vt:lpstr>
      <vt:lpstr>PowerPoint Presentation</vt:lpstr>
      <vt:lpstr>PowerPoint Presentation</vt:lpstr>
    </vt:vector>
  </TitlesOfParts>
  <Company>Stanford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Quynh Le</dc:creator>
  <cp:lastModifiedBy>Amato J Giaccia</cp:lastModifiedBy>
  <cp:revision>145</cp:revision>
  <dcterms:created xsi:type="dcterms:W3CDTF">2012-05-28T15:03:58Z</dcterms:created>
  <dcterms:modified xsi:type="dcterms:W3CDTF">2023-01-06T10:33:29Z</dcterms:modified>
</cp:coreProperties>
</file>