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81" r:id="rId3"/>
    <p:sldId id="1531" r:id="rId4"/>
    <p:sldId id="365" r:id="rId5"/>
    <p:sldId id="1519" r:id="rId6"/>
    <p:sldId id="1532" r:id="rId7"/>
    <p:sldId id="1560" r:id="rId8"/>
    <p:sldId id="1533" r:id="rId9"/>
    <p:sldId id="1535" r:id="rId10"/>
    <p:sldId id="274" r:id="rId11"/>
    <p:sldId id="1564" r:id="rId12"/>
    <p:sldId id="1565" r:id="rId13"/>
    <p:sldId id="1566" r:id="rId14"/>
    <p:sldId id="1558" r:id="rId15"/>
    <p:sldId id="1554" r:id="rId16"/>
    <p:sldId id="1512" r:id="rId17"/>
    <p:sldId id="1569" r:id="rId18"/>
    <p:sldId id="1572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5574" autoAdjust="0"/>
    <p:restoredTop sz="50000" autoAdjust="0"/>
  </p:normalViewPr>
  <p:slideViewPr>
    <p:cSldViewPr snapToGrid="0" snapToObjects="1">
      <p:cViewPr varScale="1">
        <p:scale>
          <a:sx n="170" d="100"/>
          <a:sy n="170" d="100"/>
        </p:scale>
        <p:origin x="808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7/17/24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7/17/24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497169"/>
            <a:ext cx="4014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pPr algn="l"/>
              <a:t>17 July, 2024</a:t>
            </a:fld>
            <a:endParaRPr lang="en-US" b="1" dirty="0">
              <a:solidFill>
                <a:schemeClr val="bg1"/>
              </a:solidFill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  </a:t>
            </a: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On behalf of the ITRF/</a:t>
            </a:r>
            <a:r>
              <a:rPr lang="en-US" sz="1600" b="1" dirty="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 collaboration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498FC6BB-F829-ECC9-9424-F9D0DD9E85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gif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761" y="728283"/>
            <a:ext cx="8698938" cy="1972055"/>
          </a:xfrm>
        </p:spPr>
        <p:txBody>
          <a:bodyPr>
            <a:normAutofit/>
          </a:bodyPr>
          <a:lstStyle/>
          <a:p>
            <a:r>
              <a:rPr lang="en-US" sz="4000" dirty="0"/>
              <a:t>Development of a laser-hybrid approach to the delivery of ion beams for biomedical application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D2D9F0B-53A7-DDC1-0913-1189F25D5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2762" y="2990765"/>
            <a:ext cx="8698938" cy="1362749"/>
          </a:xfrm>
        </p:spPr>
        <p:txBody>
          <a:bodyPr>
            <a:noAutofit/>
          </a:bodyPr>
          <a:lstStyle/>
          <a:p>
            <a:pPr algn="r"/>
            <a:r>
              <a:rPr lang="en-US" sz="2800" dirty="0"/>
              <a:t>Laser-hybrid Accelerator for Radiobiological Applications</a:t>
            </a:r>
            <a:br>
              <a:rPr lang="en-US" sz="2800" dirty="0"/>
            </a:br>
            <a:r>
              <a:rPr lang="en-US" sz="2800" dirty="0"/>
              <a:t>to serve the Ion Therapy Research Facility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B6B6FD-2C09-A816-9846-6EDDFD8F8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682" y="4102539"/>
            <a:ext cx="3088911" cy="1040960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E7249D-5455-FF12-877E-C39EB1840123}"/>
              </a:ext>
            </a:extLst>
          </p:cNvPr>
          <p:cNvSpPr txBox="1"/>
          <p:nvPr/>
        </p:nvSpPr>
        <p:spPr>
          <a:xfrm>
            <a:off x="5418071" y="4233452"/>
            <a:ext cx="1008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ITRF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66FFE0-E818-AC2F-7F94-175A2C090EF0}"/>
              </a:ext>
            </a:extLst>
          </p:cNvPr>
          <p:cNvSpPr txBox="1"/>
          <p:nvPr/>
        </p:nvSpPr>
        <p:spPr>
          <a:xfrm>
            <a:off x="6284269" y="4217416"/>
            <a:ext cx="383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“Electron-plasma” (Gabor) lens:</a:t>
            </a:r>
          </a:p>
          <a:p>
            <a:pPr lvl="1"/>
            <a:r>
              <a:rPr lang="en-US" dirty="0"/>
              <a:t>Strong focusing exploiting electron </a:t>
            </a:r>
            <a:br>
              <a:rPr lang="en-US" dirty="0"/>
            </a:br>
            <a:r>
              <a:rPr lang="en-US" dirty="0"/>
              <a:t>gas in “Penning/</a:t>
            </a:r>
            <a:r>
              <a:rPr lang="en-US" dirty="0" err="1"/>
              <a:t>Malmberg</a:t>
            </a:r>
            <a:r>
              <a:rPr lang="en-US" dirty="0"/>
              <a:t>” trap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337" y="666733"/>
            <a:ext cx="3036529" cy="1677878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6256752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 dirty="0">
                <a:solidFill>
                  <a:srgbClr val="0070C0"/>
                </a:solidFill>
              </a:rPr>
              <a:t>1957</a:t>
            </a:r>
          </a:p>
        </p:txBody>
      </p:sp>
      <p:pic>
        <p:nvPicPr>
          <p:cNvPr id="14" name="Picture 13" descr="A machine in a room&#10;&#10;Description automatically generated">
            <a:extLst>
              <a:ext uri="{FF2B5EF4-FFF2-40B4-BE49-F238E27FC236}">
                <a16:creationId xmlns:a16="http://schemas.microsoft.com/office/drawing/2014/main" id="{A02B3741-D35C-9D6F-A710-BD792485E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317" y="2448247"/>
            <a:ext cx="3558442" cy="26688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EF5627-429A-E737-9FDD-CBD8E31DC6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977"/>
          <a:stretch/>
        </p:blipFill>
        <p:spPr>
          <a:xfrm>
            <a:off x="16986" y="2450902"/>
            <a:ext cx="5527771" cy="2666173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A983509-A359-5B01-C874-4D24EBE90C1E}"/>
              </a:ext>
            </a:extLst>
          </p:cNvPr>
          <p:cNvGrpSpPr/>
          <p:nvPr/>
        </p:nvGrpSpPr>
        <p:grpSpPr>
          <a:xfrm>
            <a:off x="6067337" y="746539"/>
            <a:ext cx="3036529" cy="3267522"/>
            <a:chOff x="6067337" y="746539"/>
            <a:chExt cx="3036529" cy="3267522"/>
          </a:xfrm>
        </p:grpSpPr>
        <p:pic>
          <p:nvPicPr>
            <p:cNvPr id="6" name="Content Placeholder 8">
              <a:extLst>
                <a:ext uri="{FF2B5EF4-FFF2-40B4-BE49-F238E27FC236}">
                  <a16:creationId xmlns:a16="http://schemas.microsoft.com/office/drawing/2014/main" id="{44AA623B-23F8-E829-C20C-A53613743C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589" t="65602" r="65857" b="7239"/>
            <a:stretch/>
          </p:blipFill>
          <p:spPr>
            <a:xfrm>
              <a:off x="6067337" y="746539"/>
              <a:ext cx="3036529" cy="151826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BD275B8-9784-7AC4-C8E6-61E287937E6C}"/>
                </a:ext>
              </a:extLst>
            </p:cNvPr>
            <p:cNvCxnSpPr/>
            <p:nvPr/>
          </p:nvCxnSpPr>
          <p:spPr>
            <a:xfrm>
              <a:off x="6067337" y="2264804"/>
              <a:ext cx="636973" cy="1749257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291CC78-B82F-54B6-1E27-97C063C6CC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84245" y="2264804"/>
              <a:ext cx="1319621" cy="1722713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7BCC776-71D0-8A1B-FAB6-ACB7345D812B}"/>
              </a:ext>
            </a:extLst>
          </p:cNvPr>
          <p:cNvSpPr txBox="1"/>
          <p:nvPr/>
        </p:nvSpPr>
        <p:spPr>
          <a:xfrm>
            <a:off x="0" y="0"/>
            <a:ext cx="3075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</a:rPr>
              <a:t>Ruksasakchai</a:t>
            </a:r>
            <a:r>
              <a:rPr lang="en-US" sz="1400" b="1" dirty="0">
                <a:solidFill>
                  <a:schemeClr val="bg1"/>
                </a:solidFill>
              </a:rPr>
              <a:t>, Isaac, Eriksson, </a:t>
            </a:r>
            <a:r>
              <a:rPr lang="en-US" sz="1400" b="1" dirty="0" err="1">
                <a:solidFill>
                  <a:schemeClr val="bg1"/>
                </a:solidFill>
              </a:rPr>
              <a:t>Bertsche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0E5B1-73B6-8153-D136-343183B6D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D817D-585A-4B4B-4879-E416A01FB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Key issues:</a:t>
            </a:r>
          </a:p>
          <a:p>
            <a:pPr lvl="1"/>
            <a:r>
              <a:rPr lang="en-US" dirty="0"/>
              <a:t>Electron density, plasma stability</a:t>
            </a:r>
          </a:p>
          <a:p>
            <a:r>
              <a:rPr lang="en-US" dirty="0"/>
              <a:t>Measurements on Penning-</a:t>
            </a:r>
            <a:r>
              <a:rPr lang="en-US" dirty="0" err="1"/>
              <a:t>Malmberg</a:t>
            </a:r>
            <a:r>
              <a:rPr lang="en-US" dirty="0"/>
              <a:t> trap at Swansea University</a:t>
            </a:r>
          </a:p>
          <a:p>
            <a:pPr lvl="1"/>
            <a:r>
              <a:rPr lang="en-US" dirty="0"/>
              <a:t>“Rotating wall” to “spin-up” plasma to gain stability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Ongoing campaign:</a:t>
            </a:r>
          </a:p>
          <a:p>
            <a:pPr lvl="1"/>
            <a:r>
              <a:rPr lang="en-US" dirty="0"/>
              <a:t>Improved diagnostics</a:t>
            </a:r>
          </a:p>
          <a:p>
            <a:pPr lvl="1"/>
            <a:r>
              <a:rPr lang="en-US" dirty="0"/>
              <a:t>Numerical analysis to interpret and </a:t>
            </a:r>
            <a:r>
              <a:rPr lang="en-US" dirty="0" err="1"/>
              <a:t>optimise</a:t>
            </a:r>
            <a:r>
              <a:rPr lang="en-US" dirty="0"/>
              <a:t> experiments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5984E-B57A-DD9D-5A7D-0AC0E70EE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 dirty="0"/>
          </a:p>
        </p:txBody>
      </p:sp>
      <p:pic>
        <p:nvPicPr>
          <p:cNvPr id="20" name="Picture 19" descr="A close-up of a sun&#10;&#10;Description automatically generated">
            <a:extLst>
              <a:ext uri="{FF2B5EF4-FFF2-40B4-BE49-F238E27FC236}">
                <a16:creationId xmlns:a16="http://schemas.microsoft.com/office/drawing/2014/main" id="{6C7473DB-DC3E-2931-4F3E-5740AA025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856" y="620823"/>
            <a:ext cx="2004588" cy="161288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Picture 17" descr="A blue and orange circle with a chart&#10;&#10;Description automatically generated with medium confidence">
            <a:extLst>
              <a:ext uri="{FF2B5EF4-FFF2-40B4-BE49-F238E27FC236}">
                <a16:creationId xmlns:a16="http://schemas.microsoft.com/office/drawing/2014/main" id="{9BF422C1-47EF-EFB2-3B99-B4964C70BE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56"/>
          <a:stretch/>
        </p:blipFill>
        <p:spPr>
          <a:xfrm>
            <a:off x="7106856" y="2089230"/>
            <a:ext cx="2004588" cy="156683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 descr="A blue and orange circle with a chart&#10;&#10;Description automatically generated with medium confidence">
            <a:extLst>
              <a:ext uri="{FF2B5EF4-FFF2-40B4-BE49-F238E27FC236}">
                <a16:creationId xmlns:a16="http://schemas.microsoft.com/office/drawing/2014/main" id="{5E0378DD-5367-39C5-3DD3-7B6EAF9179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98" b="-1"/>
          <a:stretch/>
        </p:blipFill>
        <p:spPr>
          <a:xfrm>
            <a:off x="7106854" y="3501343"/>
            <a:ext cx="2004589" cy="159035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2" name="Picture 21" descr="A diagram of a graph&#10;&#10;Description automatically generated">
            <a:extLst>
              <a:ext uri="{FF2B5EF4-FFF2-40B4-BE49-F238E27FC236}">
                <a16:creationId xmlns:a16="http://schemas.microsoft.com/office/drawing/2014/main" id="{1F250CB2-AF3F-0246-3D41-A84481CA9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42" y="1120279"/>
            <a:ext cx="3011586" cy="315262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4" name="Picture 23" descr="A graph with blue dots&#10;&#10;Description automatically generated">
            <a:extLst>
              <a:ext uri="{FF2B5EF4-FFF2-40B4-BE49-F238E27FC236}">
                <a16:creationId xmlns:a16="http://schemas.microsoft.com/office/drawing/2014/main" id="{41F7682B-9FA0-2C91-1B95-6BBC9FF348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2524" y="1609603"/>
            <a:ext cx="3930570" cy="247625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E81B35-6E5A-42EF-0D06-CD2AB8509101}"/>
              </a:ext>
            </a:extLst>
          </p:cNvPr>
          <p:cNvSpPr txBox="1"/>
          <p:nvPr/>
        </p:nvSpPr>
        <p:spPr>
          <a:xfrm>
            <a:off x="5346674" y="4118634"/>
            <a:ext cx="1719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err="1">
                <a:solidFill>
                  <a:schemeClr val="bg1"/>
                </a:solidFill>
              </a:rPr>
              <a:t>Ruksasakchai</a:t>
            </a:r>
            <a:r>
              <a:rPr lang="en-US" sz="1400" b="1" dirty="0">
                <a:solidFill>
                  <a:schemeClr val="bg1"/>
                </a:solidFill>
              </a:rPr>
              <a:t>, Isaac, </a:t>
            </a:r>
          </a:p>
          <a:p>
            <a:pPr algn="r"/>
            <a:r>
              <a:rPr lang="en-US" sz="1400" b="1" dirty="0">
                <a:solidFill>
                  <a:schemeClr val="bg1"/>
                </a:solidFill>
              </a:rPr>
              <a:t>Eriksson, </a:t>
            </a:r>
            <a:r>
              <a:rPr lang="en-US" sz="1400" b="1" dirty="0" err="1">
                <a:solidFill>
                  <a:schemeClr val="bg1"/>
                </a:solidFill>
              </a:rPr>
              <a:t>Bertsche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010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A67BD-3193-3EC0-BA05-B56DFC596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Real-time dose </a:t>
            </a:r>
            <a:r>
              <a:rPr lang="en-US" dirty="0" err="1"/>
              <a:t>measurment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CDF95-EBD0-50E0-5089-F2B8D5C0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A2DB97-6667-B6B0-2AED-4586E093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521" y="3267780"/>
            <a:ext cx="2158789" cy="1662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1BBCD7-E03C-7ED1-B730-0ECD09F4F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65" y="656738"/>
            <a:ext cx="4888199" cy="21673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908559-A1EF-7FB4-30A7-D27650DF5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2" y="2893998"/>
            <a:ext cx="4886072" cy="21021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EE469A-BFCE-7D3D-432E-DAC9D3A688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6859" y="656738"/>
            <a:ext cx="4084115" cy="246654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26E7B31-FE9D-07DC-A154-927DA729D641}"/>
              </a:ext>
            </a:extLst>
          </p:cNvPr>
          <p:cNvSpPr txBox="1"/>
          <p:nvPr/>
        </p:nvSpPr>
        <p:spPr>
          <a:xfrm>
            <a:off x="0" y="0"/>
            <a:ext cx="2475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</a:rPr>
              <a:t>Maxouti</a:t>
            </a:r>
            <a:r>
              <a:rPr lang="en-US" sz="1400" b="1" dirty="0">
                <a:solidFill>
                  <a:schemeClr val="bg1"/>
                </a:solidFill>
              </a:rPr>
              <a:t>, Bamber, Cox, Hobson</a:t>
            </a:r>
          </a:p>
        </p:txBody>
      </p:sp>
    </p:spTree>
    <p:extLst>
      <p:ext uri="{BB962C8B-B14F-4D97-AF65-F5344CB8AC3E}">
        <p14:creationId xmlns:p14="http://schemas.microsoft.com/office/powerpoint/2010/main" val="623640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A67BD-3193-3EC0-BA05-B56DFC596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Real-time dose 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CDF95-EBD0-50E0-5089-F2B8D5C0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6F4A6F-62F0-5440-17AE-78EA40C31E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9584"/>
          <a:stretch/>
        </p:blipFill>
        <p:spPr>
          <a:xfrm>
            <a:off x="24667" y="563098"/>
            <a:ext cx="5455947" cy="312922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0673A4-E7AE-BAB9-DC9A-0CBCD584B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280" y="1634123"/>
            <a:ext cx="3617757" cy="169360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34E413-187A-F5B4-770E-9933E19B8E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034"/>
          <a:stretch/>
        </p:blipFill>
        <p:spPr>
          <a:xfrm>
            <a:off x="4891632" y="3369526"/>
            <a:ext cx="1911478" cy="173220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FC9771-6BA2-8043-8472-6F3F87D2B4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869" t="64797"/>
          <a:stretch/>
        </p:blipFill>
        <p:spPr>
          <a:xfrm>
            <a:off x="5505280" y="563097"/>
            <a:ext cx="3612767" cy="11557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F4D33E-70A1-5885-8C24-BC83E6047D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9063" y="3369526"/>
            <a:ext cx="2288984" cy="173220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440181-D5E1-E7B3-0C2C-A7F9790EDC9F}"/>
              </a:ext>
            </a:extLst>
          </p:cNvPr>
          <p:cNvSpPr txBox="1"/>
          <p:nvPr/>
        </p:nvSpPr>
        <p:spPr>
          <a:xfrm>
            <a:off x="24667" y="4793953"/>
            <a:ext cx="2475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</a:rPr>
              <a:t>Maxouti</a:t>
            </a:r>
            <a:r>
              <a:rPr lang="en-US" sz="1400" b="1" dirty="0">
                <a:solidFill>
                  <a:schemeClr val="bg1"/>
                </a:solidFill>
              </a:rPr>
              <a:t>, Bamber, Cox, Hobson</a:t>
            </a:r>
          </a:p>
        </p:txBody>
      </p:sp>
    </p:spTree>
    <p:extLst>
      <p:ext uri="{BB962C8B-B14F-4D97-AF65-F5344CB8AC3E}">
        <p14:creationId xmlns:p14="http://schemas.microsoft.com/office/powerpoint/2010/main" val="2797898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E8344-80F1-73CA-2CE7-6B7EF0F34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Stage 2: FFA &amp; FFA magnet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070731-4CD9-DD5F-6A5E-5EDC42F14B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72000" y="636214"/>
            <a:ext cx="4572000" cy="529372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28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FFA magnet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A26CFD-0D62-6FA6-514C-C9C615EEC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46CD0B6-E365-44CC-3720-1B8D06253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098" y="1123027"/>
            <a:ext cx="2969804" cy="19431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9A2E5A9-62F0-0525-BE78-3CC82FD70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3098" y="3354894"/>
            <a:ext cx="2969804" cy="15343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99A2F7-F55C-CB02-F0E1-BE3F4C9DACD6}"/>
              </a:ext>
            </a:extLst>
          </p:cNvPr>
          <p:cNvSpPr txBox="1"/>
          <p:nvPr/>
        </p:nvSpPr>
        <p:spPr>
          <a:xfrm>
            <a:off x="5048909" y="3032779"/>
            <a:ext cx="3758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8000"/>
                </a:solidFill>
              </a:rPr>
              <a:t>Emerging collaboration with ISIS u/g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A1EDA7-9959-71C5-E507-646C1793A452}"/>
              </a:ext>
            </a:extLst>
          </p:cNvPr>
          <p:cNvSpPr txBox="1"/>
          <p:nvPr/>
        </p:nvSpPr>
        <p:spPr>
          <a:xfrm>
            <a:off x="7586642" y="2728847"/>
            <a:ext cx="743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FFFF"/>
                </a:solidFill>
              </a:rPr>
              <a:t>T.J. </a:t>
            </a:r>
            <a:r>
              <a:rPr lang="en-US" sz="1400" b="1" dirty="0" err="1">
                <a:solidFill>
                  <a:srgbClr val="00FFFF"/>
                </a:solidFill>
              </a:rPr>
              <a:t>Kuo</a:t>
            </a:r>
            <a:endParaRPr lang="en-US" sz="1400" b="1" dirty="0">
              <a:solidFill>
                <a:srgbClr val="00FFFF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95D979-599E-2727-9536-3D99ACBA7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38" y="636214"/>
            <a:ext cx="4934349" cy="443048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41AD18-DC94-B348-5021-769DE0C69870}"/>
              </a:ext>
            </a:extLst>
          </p:cNvPr>
          <p:cNvSpPr txBox="1"/>
          <p:nvPr/>
        </p:nvSpPr>
        <p:spPr>
          <a:xfrm>
            <a:off x="0" y="0"/>
            <a:ext cx="2778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Pasternak, Shields, Kuo, Kurup, Hill</a:t>
            </a:r>
          </a:p>
        </p:txBody>
      </p:sp>
    </p:spTree>
    <p:extLst>
      <p:ext uri="{BB962C8B-B14F-4D97-AF65-F5344CB8AC3E}">
        <p14:creationId xmlns:p14="http://schemas.microsoft.com/office/powerpoint/2010/main" val="3140432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E26C5-21E4-DC7F-71EE-1B892597E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6449F-39AE-00E9-C670-3F93DB8B5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Significant progress in ITRF/</a:t>
            </a:r>
            <a:r>
              <a:rPr lang="en-US" dirty="0" err="1"/>
              <a:t>LhARA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Beamline design and </a:t>
            </a:r>
            <a:r>
              <a:rPr lang="en-US" dirty="0" err="1"/>
              <a:t>optimisation</a:t>
            </a:r>
            <a:endParaRPr lang="en-US" dirty="0"/>
          </a:p>
          <a:p>
            <a:pPr lvl="1"/>
            <a:r>
              <a:rPr lang="en-US" dirty="0"/>
              <a:t>Engineering, initial studies of FFA magnet</a:t>
            </a:r>
          </a:p>
          <a:p>
            <a:pPr lvl="1"/>
            <a:r>
              <a:rPr lang="en-US" dirty="0"/>
              <a:t>Initial </a:t>
            </a:r>
            <a:r>
              <a:rPr lang="en-US" dirty="0" err="1"/>
              <a:t>characterisation</a:t>
            </a:r>
            <a:r>
              <a:rPr lang="en-US" dirty="0"/>
              <a:t> of laser-driven source</a:t>
            </a:r>
          </a:p>
          <a:p>
            <a:pPr lvl="1"/>
            <a:r>
              <a:rPr lang="en-US" dirty="0"/>
              <a:t>Progress on understanding and </a:t>
            </a:r>
            <a:r>
              <a:rPr lang="en-US" dirty="0" err="1"/>
              <a:t>stablisation</a:t>
            </a:r>
            <a:r>
              <a:rPr lang="en-US" dirty="0"/>
              <a:t> of plasma for Gabor lens</a:t>
            </a:r>
          </a:p>
          <a:p>
            <a:pPr lvl="1"/>
            <a:r>
              <a:rPr lang="en-US" dirty="0"/>
              <a:t>Design of ion-acoustic proof-of-principle experiment</a:t>
            </a:r>
          </a:p>
          <a:p>
            <a:pPr lvl="1"/>
            <a:r>
              <a:rPr lang="en-US" dirty="0"/>
              <a:t>Peer-group consultation leading to specification of end-station </a:t>
            </a:r>
          </a:p>
          <a:p>
            <a:pPr lvl="4"/>
            <a:endParaRPr lang="en-US" dirty="0"/>
          </a:p>
          <a:p>
            <a:r>
              <a:rPr lang="en-US" dirty="0"/>
              <a:t>Looking forward:</a:t>
            </a:r>
          </a:p>
          <a:p>
            <a:pPr lvl="1"/>
            <a:r>
              <a:rPr lang="en-US" dirty="0"/>
              <a:t>Recognition of importance of development of biological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First steps in design and specification of proof-of-principle experiment as part of broader radiation-biology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Project </a:t>
            </a:r>
            <a:r>
              <a:rPr lang="en-US" dirty="0" err="1"/>
              <a:t>programme</a:t>
            </a:r>
            <a:r>
              <a:rPr lang="en-US" dirty="0"/>
              <a:t> for next two years defined</a:t>
            </a:r>
          </a:p>
          <a:p>
            <a:pPr lvl="2"/>
            <a:endParaRPr lang="en-US" dirty="0"/>
          </a:p>
          <a:p>
            <a:r>
              <a:rPr lang="en-US" dirty="0"/>
              <a:t>Exciting </a:t>
            </a:r>
            <a:r>
              <a:rPr lang="en-US" dirty="0" err="1"/>
              <a:t>programme</a:t>
            </a:r>
            <a:r>
              <a:rPr lang="en-US" dirty="0"/>
              <a:t>, but, clear need to </a:t>
            </a:r>
            <a:r>
              <a:rPr lang="en-US" i="1" u="sng" dirty="0"/>
              <a:t>make the case!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EEC210-01AF-BADF-A880-90E9805E3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001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CED106-FFDE-29A8-CB7D-F020701BA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9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974F9-C48E-EEC5-5AB5-0982ADD51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6A604-1F6E-8C4E-19FD-49904ECD38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BEC40E-C198-F4D7-7CAC-2FDB79CA1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361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AEFD0-65E7-F74E-D60D-62FE74390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Learning from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954E9-E6F8-1016-CC6F-626A53CD4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43360"/>
            <a:ext cx="5109159" cy="226530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@</a:t>
            </a:r>
            <a:r>
              <a:rPr lang="en-US" dirty="0" err="1"/>
              <a:t>BioTech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Develop the </a:t>
            </a:r>
            <a:r>
              <a:rPr lang="en-US" i="1" dirty="0"/>
              <a:t>system!</a:t>
            </a:r>
            <a:endParaRPr lang="en-US" dirty="0"/>
          </a:p>
          <a:p>
            <a:r>
              <a:rPr lang="en-US" dirty="0"/>
              <a:t>@ energy frontier:</a:t>
            </a:r>
          </a:p>
          <a:p>
            <a:pPr lvl="1"/>
            <a:r>
              <a:rPr lang="en-US" dirty="0"/>
              <a:t>I</a:t>
            </a:r>
            <a:r>
              <a:rPr lang="en-US" i="1" dirty="0"/>
              <a:t>nnovate</a:t>
            </a:r>
            <a:r>
              <a:rPr lang="en-US" dirty="0"/>
              <a:t> through applications:</a:t>
            </a:r>
          </a:p>
          <a:p>
            <a:pPr lvl="2"/>
            <a:r>
              <a:rPr lang="en-US" dirty="0"/>
              <a:t>Can take greater technical risk</a:t>
            </a:r>
          </a:p>
          <a:p>
            <a:pPr lvl="2"/>
            <a:r>
              <a:rPr lang="en-US" dirty="0"/>
              <a:t>Reduced timescales, more &amp; more novel machines</a:t>
            </a:r>
          </a:p>
          <a:p>
            <a:pPr lvl="2"/>
            <a:r>
              <a:rPr lang="en-US" dirty="0"/>
              <a:t>Recruitment &amp; retention, education, and 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EFBA5-B3C2-C4AE-8FF4-554F30179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3284F9-353E-8412-354D-CA3EFE17E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9" y="612312"/>
            <a:ext cx="1738675" cy="21702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6E386C-9E2A-0C02-4438-720C9137D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406" y="623886"/>
            <a:ext cx="3213100" cy="9525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2906DA-69F0-F0EE-D89F-68BF347047F8}"/>
              </a:ext>
            </a:extLst>
          </p:cNvPr>
          <p:cNvSpPr txBox="1"/>
          <p:nvPr/>
        </p:nvSpPr>
        <p:spPr>
          <a:xfrm>
            <a:off x="2566860" y="461638"/>
            <a:ext cx="1818126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Radiology 47:487–91 (1946)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FDF6406-CD02-1B30-FFA5-CC5230CD7352}"/>
              </a:ext>
            </a:extLst>
          </p:cNvPr>
          <p:cNvSpPr txBox="1">
            <a:spLocks/>
          </p:cNvSpPr>
          <p:nvPr/>
        </p:nvSpPr>
        <p:spPr>
          <a:xfrm>
            <a:off x="1816384" y="1576386"/>
            <a:ext cx="3253122" cy="1255401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Wilson, then at Harvard designing </a:t>
            </a:r>
            <a:br>
              <a:rPr lang="en-US" dirty="0"/>
            </a:br>
            <a:r>
              <a:rPr lang="en-US" dirty="0"/>
              <a:t>150 MeV cyclotron:</a:t>
            </a:r>
          </a:p>
          <a:p>
            <a:pPr marL="223838" indent="-134938"/>
            <a:r>
              <a:rPr lang="en-US" sz="2900" dirty="0"/>
              <a:t>Identified benefits and properties of proton beams for RT</a:t>
            </a:r>
          </a:p>
          <a:p>
            <a:pPr marL="223838" indent="-134938"/>
            <a:r>
              <a:rPr lang="en-US" sz="2900" dirty="0"/>
              <a:t>Pointed out potential of ions (carbon) and electrons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643084-0878-8CD8-4E0B-C14652889ED9}"/>
              </a:ext>
            </a:extLst>
          </p:cNvPr>
          <p:cNvSpPr/>
          <p:nvPr/>
        </p:nvSpPr>
        <p:spPr>
          <a:xfrm>
            <a:off x="1812398" y="1576386"/>
            <a:ext cx="3216108" cy="12061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4" descr="Figure 1.">
            <a:extLst>
              <a:ext uri="{FF2B5EF4-FFF2-40B4-BE49-F238E27FC236}">
                <a16:creationId xmlns:a16="http://schemas.microsoft.com/office/drawing/2014/main" id="{F19E6714-86AF-3ADE-1531-ACDDDD9ACB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7"/>
          <a:stretch/>
        </p:blipFill>
        <p:spPr bwMode="auto">
          <a:xfrm>
            <a:off x="5139206" y="623886"/>
            <a:ext cx="3945109" cy="448477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299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31981B46-B002-C7AE-5339-46FC4AC9BF66}"/>
              </a:ext>
            </a:extLst>
          </p:cNvPr>
          <p:cNvSpPr/>
          <p:nvPr/>
        </p:nvSpPr>
        <p:spPr>
          <a:xfrm>
            <a:off x="432716" y="2565395"/>
            <a:ext cx="8258344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28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526942" y="180856"/>
            <a:ext cx="8074617" cy="2381623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Our ambition is to: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a systematic and definitive radiation biology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Prove the feasibility of laser-driven hybrid acceleration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 the technological foundations for the transformation of PBT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automated, patient-specific proton and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4A8B0C-CE2D-5BCF-C803-0DE9E5B97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701" y="2484132"/>
            <a:ext cx="1960343" cy="660634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BC8BEB2-B597-5620-3BF7-B99B2F220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16" y="3061675"/>
            <a:ext cx="2450548" cy="1995807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577540-032C-CC89-844B-A18CB6023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6846" y="3065583"/>
            <a:ext cx="2113684" cy="1991899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4197FF-85FC-CEB8-0741-5D668D1EA9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22" t="6165" r="35212" b="33931"/>
          <a:stretch/>
        </p:blipFill>
        <p:spPr>
          <a:xfrm>
            <a:off x="2894080" y="3057173"/>
            <a:ext cx="3669569" cy="2000309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81385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Energy, ion species</a:t>
            </a:r>
          </a:p>
          <a:p>
            <a:pPr lvl="2"/>
            <a:r>
              <a:rPr lang="en-US" dirty="0"/>
              <a:t>Dose &amp; 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-treatment planning uses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the future:</a:t>
            </a:r>
          </a:p>
          <a:p>
            <a:pPr lvl="1"/>
            <a:r>
              <a:rPr lang="en-US" dirty="0"/>
              <a:t>Develop systematic </a:t>
            </a:r>
            <a:r>
              <a:rPr lang="en-US" dirty="0" err="1"/>
              <a:t>programme</a:t>
            </a:r>
            <a:r>
              <a:rPr lang="en-US" dirty="0"/>
              <a:t> of radiobiological measurements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Autofit/>
          </a:bodyPr>
          <a:lstStyle/>
          <a:p>
            <a:r>
              <a:rPr lang="en-US" sz="4000" dirty="0"/>
              <a:t>What is </a:t>
            </a:r>
            <a:r>
              <a:rPr lang="en-US" sz="4000" dirty="0" err="1"/>
              <a:t>LhARA</a:t>
            </a:r>
            <a:r>
              <a:rPr lang="en-US" sz="4000" dirty="0"/>
              <a:t>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128941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C09814-F288-0054-A6B9-6E8502529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521" y="4231396"/>
            <a:ext cx="5509384" cy="863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B613B1-296A-7CD8-616E-070E7D776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8823" y="653198"/>
            <a:ext cx="3503565" cy="226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BCCB6-F402-3708-242A-E4F1DA42C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7EE44F-C454-906D-974F-2FE06B536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9" y="154017"/>
            <a:ext cx="9100363" cy="45435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BA4CA1-AB50-07D0-7B00-18C5B0A51F3B}"/>
              </a:ext>
            </a:extLst>
          </p:cNvPr>
          <p:cNvSpPr txBox="1"/>
          <p:nvPr/>
        </p:nvSpPr>
        <p:spPr>
          <a:xfrm>
            <a:off x="0" y="4814326"/>
            <a:ext cx="2289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C. Hill et al; </a:t>
            </a:r>
            <a:r>
              <a:rPr lang="en-US" sz="1600" b="1" dirty="0" err="1">
                <a:solidFill>
                  <a:schemeClr val="bg1"/>
                </a:solidFill>
              </a:rPr>
              <a:t>ASTeC</a:t>
            </a:r>
            <a:r>
              <a:rPr lang="en-US" sz="1600" b="1" dirty="0">
                <a:solidFill>
                  <a:schemeClr val="bg1"/>
                </a:solidFill>
              </a:rPr>
              <a:t>/TD DL</a:t>
            </a:r>
          </a:p>
        </p:txBody>
      </p:sp>
    </p:spTree>
    <p:extLst>
      <p:ext uri="{BB962C8B-B14F-4D97-AF65-F5344CB8AC3E}">
        <p14:creationId xmlns:p14="http://schemas.microsoft.com/office/powerpoint/2010/main" val="3650919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034C6-C544-7E4F-B2B8-163EAF6F4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Source: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7E6AB-CC3C-28F2-99C0-9DC2ED8DB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16908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R&amp;D objectives:</a:t>
            </a:r>
          </a:p>
          <a:p>
            <a:r>
              <a:rPr lang="en-US" dirty="0"/>
              <a:t>“Full-scale” tests in conditions approaching </a:t>
            </a:r>
            <a:r>
              <a:rPr lang="en-US" dirty="0" err="1"/>
              <a:t>LhARA</a:t>
            </a:r>
            <a:r>
              <a:rPr lang="en-US" dirty="0"/>
              <a:t> specification</a:t>
            </a:r>
          </a:p>
          <a:p>
            <a:r>
              <a:rPr lang="en-US" dirty="0" err="1"/>
              <a:t>LhARA</a:t>
            </a:r>
            <a:r>
              <a:rPr lang="en-US" dirty="0"/>
              <a:t>-focused diagnostic and </a:t>
            </a:r>
            <a:r>
              <a:rPr lang="en-US" dirty="0" err="1"/>
              <a:t>targetry</a:t>
            </a:r>
            <a:r>
              <a:rPr lang="en-US" dirty="0"/>
              <a:t> development</a:t>
            </a:r>
          </a:p>
          <a:p>
            <a:r>
              <a:rPr lang="en-US" dirty="0"/>
              <a:t>High-repetition rate, automation and longevity studies </a:t>
            </a:r>
          </a:p>
          <a:p>
            <a:r>
              <a:rPr lang="en-US" dirty="0"/>
              <a:t>Accurate numerical modelling 3D simulation codes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6BEF6E-D8F7-871A-BAC0-8E8256813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64BB79-1955-B9AA-5D5D-9C422DDAD876}"/>
              </a:ext>
            </a:extLst>
          </p:cNvPr>
          <p:cNvSpPr txBox="1"/>
          <p:nvPr/>
        </p:nvSpPr>
        <p:spPr>
          <a:xfrm>
            <a:off x="7474857" y="1620677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PhysRevLett.90.185002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72AB35-6892-C870-6791-C75E86678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9268" y="2155139"/>
            <a:ext cx="1725207" cy="10897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B2A031-FA30-8B17-C637-D22E4E9D9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28" y="2471147"/>
            <a:ext cx="5659916" cy="263197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A82068-908B-1101-192C-61987838548B}"/>
              </a:ext>
            </a:extLst>
          </p:cNvPr>
          <p:cNvSpPr txBox="1"/>
          <p:nvPr/>
        </p:nvSpPr>
        <p:spPr>
          <a:xfrm>
            <a:off x="5816091" y="3367108"/>
            <a:ext cx="3317531" cy="1669688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Realistic, 2-stage simulation on ARCHER2 using accurate “pre-plasma” profile</a:t>
            </a:r>
          </a:p>
          <a:p>
            <a:endParaRPr lang="en-US" sz="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Study proton production as a function of angle of incidence, spot size, proton-layer thickness</a:t>
            </a:r>
          </a:p>
          <a:p>
            <a:endParaRPr lang="en-US" sz="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Seek to benchmark against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C9611C-F4B0-5C60-14AE-A8CFC44B6EE3}"/>
              </a:ext>
            </a:extLst>
          </p:cNvPr>
          <p:cNvSpPr txBox="1"/>
          <p:nvPr/>
        </p:nvSpPr>
        <p:spPr>
          <a:xfrm>
            <a:off x="0" y="0"/>
            <a:ext cx="1935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Dascalu</a:t>
            </a:r>
            <a:r>
              <a:rPr lang="en-US" sz="1600" b="1" dirty="0">
                <a:solidFill>
                  <a:schemeClr val="bg1"/>
                </a:solidFill>
              </a:rPr>
              <a:t>, Dover, Gray</a:t>
            </a:r>
          </a:p>
        </p:txBody>
      </p:sp>
    </p:spTree>
    <p:extLst>
      <p:ext uri="{BB962C8B-B14F-4D97-AF65-F5344CB8AC3E}">
        <p14:creationId xmlns:p14="http://schemas.microsoft.com/office/powerpoint/2010/main" val="2452144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553C7F-8EB6-40CF-AB60-29CAF2A0D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Source: experiment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EFB20D-2F5C-A87E-9BA3-D7802A1CE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31790A-7C79-C655-D284-A380C3CD8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277"/>
          <a:stretch/>
        </p:blipFill>
        <p:spPr>
          <a:xfrm>
            <a:off x="120587" y="3046076"/>
            <a:ext cx="3183412" cy="208454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44A34134-387B-50AC-F98A-A1AA5DE7B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4" y="103646"/>
            <a:ext cx="3183411" cy="283878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96A779-8E00-F3F0-729D-317B3D46A956}"/>
              </a:ext>
            </a:extLst>
          </p:cNvPr>
          <p:cNvSpPr txBox="1"/>
          <p:nvPr/>
        </p:nvSpPr>
        <p:spPr>
          <a:xfrm>
            <a:off x="7931644" y="4774278"/>
            <a:ext cx="705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R. Gray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CB19E7-1D3C-2E66-AC5F-A9F197879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3999" y="574391"/>
            <a:ext cx="2085614" cy="117315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2D4BC9-9364-4E06-5713-44927FB8D6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149" t="4335" r="6811" b="8669"/>
          <a:stretch/>
        </p:blipFill>
        <p:spPr>
          <a:xfrm>
            <a:off x="5468209" y="574391"/>
            <a:ext cx="3084382" cy="42424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BFC98D-9AB3-1F28-04AB-F74CD7E7FC1C}"/>
              </a:ext>
            </a:extLst>
          </p:cNvPr>
          <p:cNvSpPr txBox="1"/>
          <p:nvPr/>
        </p:nvSpPr>
        <p:spPr>
          <a:xfrm>
            <a:off x="6293644" y="4334734"/>
            <a:ext cx="9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Laser energy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00954A-C9C4-8CD3-85A1-C56C4EFAC1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5424" y="1815922"/>
            <a:ext cx="42037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44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29D2C05-A860-921F-50D0-C56C4042B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114" y="1171094"/>
            <a:ext cx="4127772" cy="25594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CD0444-D6FC-980E-6772-CAFBE884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Source: </a:t>
            </a:r>
            <a:r>
              <a:rPr lang="en-US" sz="4000" dirty="0"/>
              <a:t>diagnostics &amp; high rep-rate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3E7B62-A3D0-FDEA-C913-F8943CDF2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A535D4-F69B-3CD8-2F98-2DF7F20BF8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30" b="11733"/>
          <a:stretch/>
        </p:blipFill>
        <p:spPr>
          <a:xfrm>
            <a:off x="4572000" y="1129230"/>
            <a:ext cx="4522335" cy="26875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07914D1A-0450-14F3-F9E9-306E9CD9B23F}"/>
              </a:ext>
            </a:extLst>
          </p:cNvPr>
          <p:cNvSpPr txBox="1">
            <a:spLocks/>
          </p:cNvSpPr>
          <p:nvPr/>
        </p:nvSpPr>
        <p:spPr>
          <a:xfrm>
            <a:off x="0" y="642351"/>
            <a:ext cx="4572000" cy="5293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Diagnostics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5E1613FB-6C9C-9845-3606-4217EAC4771A}"/>
              </a:ext>
            </a:extLst>
          </p:cNvPr>
          <p:cNvSpPr txBox="1">
            <a:spLocks/>
          </p:cNvSpPr>
          <p:nvPr/>
        </p:nvSpPr>
        <p:spPr>
          <a:xfrm>
            <a:off x="4572000" y="641722"/>
            <a:ext cx="4572000" cy="5293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High-rep rate / longevity …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7B3DA026-B4FF-99AA-9E2A-CC56D81E4792}"/>
              </a:ext>
            </a:extLst>
          </p:cNvPr>
          <p:cNvSpPr txBox="1">
            <a:spLocks/>
          </p:cNvSpPr>
          <p:nvPr/>
        </p:nvSpPr>
        <p:spPr>
          <a:xfrm>
            <a:off x="0" y="3878472"/>
            <a:ext cx="4572000" cy="12650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Scintillators: key for high rep rate operation</a:t>
            </a:r>
          </a:p>
          <a:p>
            <a:r>
              <a:rPr lang="en-US" dirty="0"/>
              <a:t>Dedicated calibration effort led by </a:t>
            </a:r>
            <a:br>
              <a:rPr lang="en-US" dirty="0"/>
            </a:br>
            <a:r>
              <a:rPr lang="en-US" dirty="0"/>
              <a:t>N. Dover (ICL):</a:t>
            </a:r>
          </a:p>
          <a:p>
            <a:pPr lvl="1"/>
            <a:r>
              <a:rPr lang="en-US" dirty="0"/>
              <a:t>Birmingham MC40 cyclotron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E79E58-863D-8A77-B39B-0DEF4ED58E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1787" y="4169410"/>
            <a:ext cx="1118562" cy="91487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CCD6B68-4AA1-7578-63AC-7C3C04C6DB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1827" y="3810343"/>
            <a:ext cx="3982508" cy="70399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58358419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B27AC2E8-62DF-BC48-AC9C-8E4656ED4F53}" vid="{06C4A332-BA1D-FE4B-A7D6-F98D04336C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580</TotalTime>
  <Words>805</Words>
  <Application>Microsoft Macintosh PowerPoint</Application>
  <PresentationFormat>On-screen Show (16:9)</PresentationFormat>
  <Paragraphs>167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KL-standard-black</vt:lpstr>
      <vt:lpstr>Development of a laser-hybrid approach to the delivery of ion beams for biomedical application</vt:lpstr>
      <vt:lpstr>Radiotherapy; the challenge</vt:lpstr>
      <vt:lpstr>PowerPoint Presentation</vt:lpstr>
      <vt:lpstr>The case for fundamental radiobiology</vt:lpstr>
      <vt:lpstr>What is LhARA?</vt:lpstr>
      <vt:lpstr>PowerPoint Presentation</vt:lpstr>
      <vt:lpstr>Source: simulation</vt:lpstr>
      <vt:lpstr>Source: experiment</vt:lpstr>
      <vt:lpstr>Source: diagnostics &amp; high rep-rate</vt:lpstr>
      <vt:lpstr>Capture</vt:lpstr>
      <vt:lpstr>Capture</vt:lpstr>
      <vt:lpstr>Real-time dose measurment</vt:lpstr>
      <vt:lpstr>Real-time dose measurement</vt:lpstr>
      <vt:lpstr>Stage 2: FFA &amp; FFA magnet</vt:lpstr>
      <vt:lpstr>Conclusions</vt:lpstr>
      <vt:lpstr>PowerPoint Presentation</vt:lpstr>
      <vt:lpstr>Backup</vt:lpstr>
      <vt:lpstr>Learning from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 (Oxford Uni.,RAL,PPD)</cp:lastModifiedBy>
  <cp:revision>9</cp:revision>
  <dcterms:created xsi:type="dcterms:W3CDTF">2024-07-14T14:44:54Z</dcterms:created>
  <dcterms:modified xsi:type="dcterms:W3CDTF">2024-07-17T22:16:26Z</dcterms:modified>
</cp:coreProperties>
</file>