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6" r:id="rId2"/>
    <p:sldId id="361" r:id="rId3"/>
    <p:sldId id="380" r:id="rId4"/>
    <p:sldId id="379" r:id="rId5"/>
    <p:sldId id="365" r:id="rId6"/>
    <p:sldId id="269" r:id="rId7"/>
    <p:sldId id="378" r:id="rId8"/>
    <p:sldId id="272" r:id="rId9"/>
    <p:sldId id="375" r:id="rId10"/>
    <p:sldId id="364" r:id="rId11"/>
    <p:sldId id="372" r:id="rId12"/>
    <p:sldId id="377" r:id="rId13"/>
    <p:sldId id="376" r:id="rId14"/>
    <p:sldId id="258" r:id="rId15"/>
    <p:sldId id="373" r:id="rId16"/>
    <p:sldId id="374"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FFFF"/>
    <a:srgbClr val="FFF50A"/>
    <a:srgbClr val="FF8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88" autoAdjust="0"/>
    <p:restoredTop sz="91843" autoAdjust="0"/>
  </p:normalViewPr>
  <p:slideViewPr>
    <p:cSldViewPr snapToGrid="0" snapToObjects="1">
      <p:cViewPr varScale="1">
        <p:scale>
          <a:sx n="169" d="100"/>
          <a:sy n="169" d="100"/>
        </p:scale>
        <p:origin x="800" y="184"/>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4368AE-6011-C647-B3CE-A2324B69BEF4}" type="datetimeFigureOut">
              <a:rPr lang="en-US" smtClean="0"/>
              <a:t>11/18/19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B904FB-A699-4A4E-91E7-CCCC780C6BCB}" type="slidenum">
              <a:rPr lang="en-US" smtClean="0"/>
              <a:t>‹#›</a:t>
            </a:fld>
            <a:endParaRPr lang="en-US"/>
          </a:p>
        </p:txBody>
      </p:sp>
    </p:spTree>
    <p:extLst>
      <p:ext uri="{BB962C8B-B14F-4D97-AF65-F5344CB8AC3E}">
        <p14:creationId xmlns:p14="http://schemas.microsoft.com/office/powerpoint/2010/main" val="1575940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F7C9E-B767-1049-B14C-E01BE4363530}" type="datetimeFigureOut">
              <a:rPr lang="en-US" smtClean="0"/>
              <a:t>11/18/19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464332-DFBC-D546-9D62-8B5A6BCB01D4}" type="slidenum">
              <a:rPr lang="en-US" smtClean="0"/>
              <a:t>‹#›</a:t>
            </a:fld>
            <a:endParaRPr lang="en-US"/>
          </a:p>
        </p:txBody>
      </p:sp>
    </p:spTree>
    <p:extLst>
      <p:ext uri="{BB962C8B-B14F-4D97-AF65-F5344CB8AC3E}">
        <p14:creationId xmlns:p14="http://schemas.microsoft.com/office/powerpoint/2010/main" val="24995156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64332-DFBC-D546-9D62-8B5A6BCB01D4}" type="slidenum">
              <a:rPr lang="en-US" smtClean="0"/>
              <a:t>1</a:t>
            </a:fld>
            <a:endParaRPr lang="en-US"/>
          </a:p>
        </p:txBody>
      </p:sp>
    </p:spTree>
    <p:extLst>
      <p:ext uri="{BB962C8B-B14F-4D97-AF65-F5344CB8AC3E}">
        <p14:creationId xmlns:p14="http://schemas.microsoft.com/office/powerpoint/2010/main" val="77348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64332-DFBC-D546-9D62-8B5A6BCB01D4}" type="slidenum">
              <a:rPr lang="en-US" smtClean="0"/>
              <a:t>11</a:t>
            </a:fld>
            <a:endParaRPr lang="en-US"/>
          </a:p>
        </p:txBody>
      </p:sp>
    </p:spTree>
    <p:extLst>
      <p:ext uri="{BB962C8B-B14F-4D97-AF65-F5344CB8AC3E}">
        <p14:creationId xmlns:p14="http://schemas.microsoft.com/office/powerpoint/2010/main" val="52354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64332-DFBC-D546-9D62-8B5A6BCB01D4}" type="slidenum">
              <a:rPr lang="en-US" smtClean="0"/>
              <a:t>16</a:t>
            </a:fld>
            <a:endParaRPr lang="en-US"/>
          </a:p>
        </p:txBody>
      </p:sp>
    </p:spTree>
    <p:extLst>
      <p:ext uri="{BB962C8B-B14F-4D97-AF65-F5344CB8AC3E}">
        <p14:creationId xmlns:p14="http://schemas.microsoft.com/office/powerpoint/2010/main" val="34244145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0FC68D-992A-C748-8254-E89A880F8A70}"/>
              </a:ext>
            </a:extLst>
          </p:cNvPr>
          <p:cNvSpPr/>
          <p:nvPr userDrawn="1"/>
        </p:nvSpPr>
        <p:spPr>
          <a:xfrm>
            <a:off x="8366125" y="41275"/>
            <a:ext cx="777874" cy="3243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A picture containing clock&#10;&#10;Description automatically generated">
            <a:extLst>
              <a:ext uri="{FF2B5EF4-FFF2-40B4-BE49-F238E27FC236}">
                <a16:creationId xmlns:a16="http://schemas.microsoft.com/office/drawing/2014/main" id="{7373F32E-5F50-2B42-AACB-4EA494D23974}"/>
              </a:ext>
            </a:extLst>
          </p:cNvPr>
          <p:cNvPicPr>
            <a:picLocks noChangeAspect="1"/>
          </p:cNvPicPr>
          <p:nvPr userDrawn="1"/>
        </p:nvPicPr>
        <p:blipFill>
          <a:blip r:embed="rId2"/>
          <a:stretch>
            <a:fillRect/>
          </a:stretch>
        </p:blipFill>
        <p:spPr>
          <a:xfrm>
            <a:off x="7708816" y="-1406"/>
            <a:ext cx="1435183" cy="369179"/>
          </a:xfrm>
          <a:prstGeom prst="rect">
            <a:avLst/>
          </a:prstGeom>
        </p:spPr>
      </p:pic>
      <p:sp>
        <p:nvSpPr>
          <p:cNvPr id="2" name="Title 1"/>
          <p:cNvSpPr>
            <a:spLocks noGrp="1"/>
          </p:cNvSpPr>
          <p:nvPr>
            <p:ph type="ctrTitle"/>
          </p:nvPr>
        </p:nvSpPr>
        <p:spPr>
          <a:xfrm>
            <a:off x="685800" y="1597819"/>
            <a:ext cx="7772400" cy="1102519"/>
          </a:xfrm>
          <a:solidFill>
            <a:srgbClr val="FFFF00"/>
          </a:solidFill>
        </p:spPr>
        <p:txBody>
          <a:bodyPr anchor="b" anchorCtr="0"/>
          <a:lstStyle>
            <a:lvl1pPr algn="r">
              <a:defRPr>
                <a:solidFill>
                  <a:schemeClr val="tx1"/>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
        <p:nvSpPr>
          <p:cNvPr id="9" name="TextBox 8"/>
          <p:cNvSpPr txBox="1"/>
          <p:nvPr userDrawn="1"/>
        </p:nvSpPr>
        <p:spPr>
          <a:xfrm>
            <a:off x="0" y="4809657"/>
            <a:ext cx="2853102" cy="369332"/>
          </a:xfrm>
          <a:prstGeom prst="rect">
            <a:avLst/>
          </a:prstGeom>
          <a:noFill/>
        </p:spPr>
        <p:txBody>
          <a:bodyPr wrap="none" rtlCol="0">
            <a:spAutoFit/>
          </a:bodyPr>
          <a:lstStyle/>
          <a:p>
            <a:pPr algn="l"/>
            <a:r>
              <a:rPr lang="en-US" b="1" dirty="0">
                <a:solidFill>
                  <a:schemeClr val="bg1"/>
                </a:solidFill>
              </a:rPr>
              <a:t>K. Long, </a:t>
            </a:r>
            <a:fld id="{B19FB069-7A70-CF49-A3CF-C9513262B04A}" type="datetime3">
              <a:rPr lang="en-GB" b="1" smtClean="0">
                <a:solidFill>
                  <a:schemeClr val="bg1"/>
                </a:solidFill>
              </a:rPr>
              <a:t>18 November, 2019</a:t>
            </a:fld>
            <a:endParaRPr lang="en-US" b="1" dirty="0">
              <a:solidFill>
                <a:schemeClr val="bg1"/>
              </a:solidFill>
            </a:endParaRPr>
          </a:p>
        </p:txBody>
      </p:sp>
      <p:pic>
        <p:nvPicPr>
          <p:cNvPr id="10" name="Picture 9" descr="image00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3708" cy="359893"/>
          </a:xfrm>
          <a:prstGeom prst="rect">
            <a:avLst/>
          </a:prstGeom>
        </p:spPr>
      </p:pic>
    </p:spTree>
    <p:extLst>
      <p:ext uri="{BB962C8B-B14F-4D97-AF65-F5344CB8AC3E}">
        <p14:creationId xmlns:p14="http://schemas.microsoft.com/office/powerpoint/2010/main" val="234369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05914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756044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71775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lvl1pPr>
          </a:lstStyle>
          <a:p>
            <a:r>
              <a:rPr lang="en-GB"/>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37561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0" y="563098"/>
            <a:ext cx="4495800" cy="45804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563098"/>
            <a:ext cx="4495800" cy="45804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56535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974339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5" name="Slide Number Placeholder 4"/>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839551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421035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752124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330890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309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0" y="563098"/>
            <a:ext cx="9144000" cy="458040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4"/>
          </p:nvPr>
        </p:nvSpPr>
        <p:spPr>
          <a:xfrm>
            <a:off x="7010400" y="4930092"/>
            <a:ext cx="2133600" cy="213408"/>
          </a:xfrm>
          <a:prstGeom prst="rect">
            <a:avLst/>
          </a:prstGeom>
        </p:spPr>
        <p:txBody>
          <a:bodyPr vert="horz" lIns="91440" tIns="45720" rIns="91440" bIns="45720" rtlCol="0" anchor="ctr"/>
          <a:lstStyle>
            <a:lvl1pPr algn="r">
              <a:defRPr sz="1200">
                <a:solidFill>
                  <a:schemeClr val="bg1">
                    <a:lumMod val="75000"/>
                  </a:schemeClr>
                </a:solidFill>
              </a:defRPr>
            </a:lvl1pPr>
          </a:lstStyle>
          <a:p>
            <a:fld id="{A1DC3ABC-92C2-B748-ABF3-8546144348B4}" type="slidenum">
              <a:rPr lang="en-US" smtClean="0"/>
              <a:pPr/>
              <a:t>‹#›</a:t>
            </a:fld>
            <a:endParaRPr lang="en-US" dirty="0"/>
          </a:p>
        </p:txBody>
      </p:sp>
    </p:spTree>
    <p:extLst>
      <p:ext uri="{BB962C8B-B14F-4D97-AF65-F5344CB8AC3E}">
        <p14:creationId xmlns:p14="http://schemas.microsoft.com/office/powerpoint/2010/main" val="3666681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457200" rtl="0" eaLnBrk="1" latinLnBrk="0" hangingPunct="1">
        <a:spcBef>
          <a:spcPct val="0"/>
        </a:spcBef>
        <a:buNone/>
        <a:defRPr sz="4400" b="1" kern="1200">
          <a:solidFill>
            <a:srgbClr val="FFF50A"/>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b="1"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b="1" kern="1200">
          <a:solidFill>
            <a:srgbClr val="FF8000"/>
          </a:solidFill>
          <a:latin typeface="+mn-lt"/>
          <a:ea typeface="+mn-ea"/>
          <a:cs typeface="+mn-cs"/>
        </a:defRPr>
      </a:lvl2pPr>
      <a:lvl3pPr marL="1143000" indent="-228600" algn="l" defTabSz="457200" rtl="0" eaLnBrk="1" latinLnBrk="0" hangingPunct="1">
        <a:spcBef>
          <a:spcPct val="20000"/>
        </a:spcBef>
        <a:buFont typeface="Arial"/>
        <a:buChar char="•"/>
        <a:defRPr sz="2400" b="1" kern="1200">
          <a:solidFill>
            <a:srgbClr val="00FF00"/>
          </a:solidFill>
          <a:latin typeface="+mn-lt"/>
          <a:ea typeface="+mn-ea"/>
          <a:cs typeface="+mn-cs"/>
        </a:defRPr>
      </a:lvl3pPr>
      <a:lvl4pPr marL="1600200" indent="-228600" algn="l" defTabSz="457200" rtl="0" eaLnBrk="1" latinLnBrk="0" hangingPunct="1">
        <a:spcBef>
          <a:spcPct val="20000"/>
        </a:spcBef>
        <a:buFont typeface="Arial"/>
        <a:buChar char="–"/>
        <a:defRPr sz="2000" b="1" kern="1200">
          <a:solidFill>
            <a:srgbClr val="00FFFF"/>
          </a:solidFill>
          <a:latin typeface="+mn-lt"/>
          <a:ea typeface="+mn-ea"/>
          <a:cs typeface="+mn-cs"/>
        </a:defRPr>
      </a:lvl4pPr>
      <a:lvl5pPr marL="2057400" indent="-228600" algn="l" defTabSz="457200" rtl="0" eaLnBrk="1" latinLnBrk="0" hangingPunct="1">
        <a:spcBef>
          <a:spcPct val="20000"/>
        </a:spcBef>
        <a:buFont typeface="Arial"/>
        <a:buChar char="»"/>
        <a:defRPr sz="2000" b="1" kern="1200">
          <a:solidFill>
            <a:srgbClr val="FF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jpg"/><Relationship Id="rId1" Type="http://schemas.openxmlformats.org/officeDocument/2006/relationships/slideLayout" Target="../slideLayouts/slideLayout4.xml"/><Relationship Id="rId6" Type="http://schemas.openxmlformats.org/officeDocument/2006/relationships/image" Target="../media/image19.jpg"/><Relationship Id="rId5" Type="http://schemas.openxmlformats.org/officeDocument/2006/relationships/image" Target="../media/image14.png"/><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33806"/>
            <a:ext cx="7772400" cy="1102519"/>
          </a:xfrm>
        </p:spPr>
        <p:txBody>
          <a:bodyPr>
            <a:normAutofit/>
          </a:bodyPr>
          <a:lstStyle/>
          <a:p>
            <a:r>
              <a:rPr lang="en-US" sz="4000" dirty="0"/>
              <a:t>Particle beam therapy</a:t>
            </a:r>
          </a:p>
        </p:txBody>
      </p:sp>
      <p:sp>
        <p:nvSpPr>
          <p:cNvPr id="3" name="Subtitle 2"/>
          <p:cNvSpPr>
            <a:spLocks noGrp="1"/>
          </p:cNvSpPr>
          <p:nvPr>
            <p:ph type="subTitle" idx="1"/>
          </p:nvPr>
        </p:nvSpPr>
        <p:spPr>
          <a:xfrm>
            <a:off x="2091424" y="3036325"/>
            <a:ext cx="6400800" cy="1314450"/>
          </a:xfrm>
        </p:spPr>
        <p:txBody>
          <a:bodyPr>
            <a:normAutofit/>
          </a:bodyPr>
          <a:lstStyle/>
          <a:p>
            <a:pPr algn="r"/>
            <a:r>
              <a:rPr lang="en-GB" sz="2800" dirty="0"/>
              <a:t>… at the RFI?</a:t>
            </a:r>
          </a:p>
        </p:txBody>
      </p:sp>
      <p:sp>
        <p:nvSpPr>
          <p:cNvPr id="4" name="Slide Number Placeholder 3"/>
          <p:cNvSpPr>
            <a:spLocks noGrp="1"/>
          </p:cNvSpPr>
          <p:nvPr>
            <p:ph type="sldNum" sz="quarter" idx="12"/>
          </p:nvPr>
        </p:nvSpPr>
        <p:spPr/>
        <p:txBody>
          <a:bodyPr/>
          <a:lstStyle/>
          <a:p>
            <a:fld id="{A1DC3ABC-92C2-B748-ABF3-8546144348B4}" type="slidenum">
              <a:rPr lang="en-US" smtClean="0"/>
              <a:t>1</a:t>
            </a:fld>
            <a:endParaRPr lang="en-US"/>
          </a:p>
        </p:txBody>
      </p:sp>
      <p:sp>
        <p:nvSpPr>
          <p:cNvPr id="5" name="TextBox 4">
            <a:extLst>
              <a:ext uri="{FF2B5EF4-FFF2-40B4-BE49-F238E27FC236}">
                <a16:creationId xmlns:a16="http://schemas.microsoft.com/office/drawing/2014/main" id="{0432AD3C-6114-3A42-9843-FAC446E06463}"/>
              </a:ext>
            </a:extLst>
          </p:cNvPr>
          <p:cNvSpPr txBox="1"/>
          <p:nvPr/>
        </p:nvSpPr>
        <p:spPr>
          <a:xfrm>
            <a:off x="1548875" y="0"/>
            <a:ext cx="5788636" cy="523220"/>
          </a:xfrm>
          <a:prstGeom prst="rect">
            <a:avLst/>
          </a:prstGeom>
          <a:noFill/>
        </p:spPr>
        <p:txBody>
          <a:bodyPr wrap="none" rtlCol="0">
            <a:spAutoFit/>
          </a:bodyPr>
          <a:lstStyle/>
          <a:p>
            <a:pPr algn="ctr"/>
            <a:r>
              <a:rPr lang="en-GB" sz="1600" b="1" dirty="0">
                <a:solidFill>
                  <a:schemeClr val="bg1">
                    <a:lumMod val="65000"/>
                  </a:schemeClr>
                </a:solidFill>
              </a:rPr>
              <a:t>Developing Photoacoustic Imaging to Address Industry Challenges</a:t>
            </a:r>
          </a:p>
          <a:p>
            <a:pPr algn="ctr"/>
            <a:r>
              <a:rPr lang="en-GB" sz="1200" b="1" i="1" dirty="0">
                <a:solidFill>
                  <a:schemeClr val="bg1">
                    <a:lumMod val="65000"/>
                  </a:schemeClr>
                </a:solidFill>
              </a:rPr>
              <a:t>Imaging with sound and light theme meeting; RS; 18Nov19</a:t>
            </a:r>
          </a:p>
        </p:txBody>
      </p:sp>
      <p:pic>
        <p:nvPicPr>
          <p:cNvPr id="6" name="Picture 5">
            <a:extLst>
              <a:ext uri="{FF2B5EF4-FFF2-40B4-BE49-F238E27FC236}">
                <a16:creationId xmlns:a16="http://schemas.microsoft.com/office/drawing/2014/main" id="{F330FDE5-AA03-DB42-A72B-DB24649D67E8}"/>
              </a:ext>
            </a:extLst>
          </p:cNvPr>
          <p:cNvPicPr>
            <a:picLocks noChangeAspect="1"/>
          </p:cNvPicPr>
          <p:nvPr/>
        </p:nvPicPr>
        <p:blipFill>
          <a:blip r:embed="rId3"/>
          <a:stretch>
            <a:fillRect/>
          </a:stretch>
        </p:blipFill>
        <p:spPr>
          <a:xfrm>
            <a:off x="7410686" y="4318112"/>
            <a:ext cx="1733314" cy="825388"/>
          </a:xfrm>
          <a:prstGeom prst="rect">
            <a:avLst/>
          </a:prstGeom>
        </p:spPr>
      </p:pic>
      <p:sp>
        <p:nvSpPr>
          <p:cNvPr id="7" name="Subtitle 2">
            <a:extLst>
              <a:ext uri="{FF2B5EF4-FFF2-40B4-BE49-F238E27FC236}">
                <a16:creationId xmlns:a16="http://schemas.microsoft.com/office/drawing/2014/main" id="{AA4430AD-0A0E-6D49-8272-4481CB0FDF4B}"/>
              </a:ext>
            </a:extLst>
          </p:cNvPr>
          <p:cNvSpPr txBox="1">
            <a:spLocks/>
          </p:cNvSpPr>
          <p:nvPr/>
        </p:nvSpPr>
        <p:spPr>
          <a:xfrm>
            <a:off x="685800" y="688246"/>
            <a:ext cx="6400800" cy="1314450"/>
          </a:xfrm>
          <a:prstGeom prst="rect">
            <a:avLst/>
          </a:prstGeom>
        </p:spPr>
        <p:txBody>
          <a:bodyPr vert="horz" lIns="91440" tIns="45720" rIns="91440" bIns="45720" rtlCol="0" anchor="b" anchorCtr="0">
            <a:normAutofit/>
          </a:bodyPr>
          <a:lstStyle>
            <a:lvl1pPr marL="0" indent="0" algn="ctr" defTabSz="457200" rtl="0" eaLnBrk="1" latinLnBrk="0" hangingPunct="1">
              <a:spcBef>
                <a:spcPct val="20000"/>
              </a:spcBef>
              <a:buFont typeface="Arial"/>
              <a:buNone/>
              <a:defRPr sz="3200" b="1"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b="1"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b="1"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b="1"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b="1"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2800" dirty="0"/>
              <a:t>Research at the forefront of …</a:t>
            </a:r>
          </a:p>
        </p:txBody>
      </p:sp>
    </p:spTree>
    <p:extLst>
      <p:ext uri="{BB962C8B-B14F-4D97-AF65-F5344CB8AC3E}">
        <p14:creationId xmlns:p14="http://schemas.microsoft.com/office/powerpoint/2010/main" val="2218974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C4710-B279-A24B-9BA8-555B10363655}"/>
              </a:ext>
            </a:extLst>
          </p:cNvPr>
          <p:cNvSpPr>
            <a:spLocks noGrp="1"/>
          </p:cNvSpPr>
          <p:nvPr>
            <p:ph type="title"/>
          </p:nvPr>
        </p:nvSpPr>
        <p:spPr/>
        <p:txBody>
          <a:bodyPr>
            <a:normAutofit fontScale="90000"/>
          </a:bodyPr>
          <a:lstStyle/>
          <a:p>
            <a:r>
              <a:rPr lang="en-US" dirty="0"/>
              <a:t>Our vision and our ambition</a:t>
            </a:r>
          </a:p>
        </p:txBody>
      </p:sp>
      <p:sp>
        <p:nvSpPr>
          <p:cNvPr id="3" name="Content Placeholder 2">
            <a:extLst>
              <a:ext uri="{FF2B5EF4-FFF2-40B4-BE49-F238E27FC236}">
                <a16:creationId xmlns:a16="http://schemas.microsoft.com/office/drawing/2014/main" id="{07DFE3C7-1AE7-7F45-B3BC-8DDE6C3A1244}"/>
              </a:ext>
            </a:extLst>
          </p:cNvPr>
          <p:cNvSpPr>
            <a:spLocks noGrp="1"/>
          </p:cNvSpPr>
          <p:nvPr>
            <p:ph idx="1"/>
          </p:nvPr>
        </p:nvSpPr>
        <p:spPr>
          <a:xfrm>
            <a:off x="0" y="563098"/>
            <a:ext cx="9144000" cy="4580402"/>
          </a:xfrm>
        </p:spPr>
        <p:txBody>
          <a:bodyPr>
            <a:normAutofit fontScale="55000" lnSpcReduction="20000"/>
          </a:bodyPr>
          <a:lstStyle/>
          <a:p>
            <a:r>
              <a:rPr lang="en-US" dirty="0"/>
              <a:t>Vision:</a:t>
            </a:r>
          </a:p>
          <a:p>
            <a:pPr marL="534988" indent="0">
              <a:buNone/>
            </a:pPr>
            <a:r>
              <a:rPr lang="en-US" i="1" dirty="0" err="1">
                <a:solidFill>
                  <a:schemeClr val="bg1">
                    <a:lumMod val="85000"/>
                  </a:schemeClr>
                </a:solidFill>
              </a:rPr>
              <a:t>LhARA</a:t>
            </a:r>
            <a:r>
              <a:rPr lang="en-US" i="1" dirty="0">
                <a:solidFill>
                  <a:schemeClr val="bg1">
                    <a:lumMod val="85000"/>
                  </a:schemeClr>
                </a:solidFill>
              </a:rPr>
              <a:t> will be a uniquely-flexible, novel system that will:</a:t>
            </a:r>
          </a:p>
          <a:p>
            <a:pPr marL="992188" indent="-236538"/>
            <a:r>
              <a:rPr lang="en-US" i="1" dirty="0">
                <a:solidFill>
                  <a:schemeClr val="bg1">
                    <a:lumMod val="85000"/>
                  </a:schemeClr>
                </a:solidFill>
              </a:rPr>
              <a:t>Deliver a systematic and definitive radiobiology </a:t>
            </a:r>
            <a:r>
              <a:rPr lang="en-US" i="1" dirty="0" err="1">
                <a:solidFill>
                  <a:schemeClr val="bg1">
                    <a:lumMod val="85000"/>
                  </a:schemeClr>
                </a:solidFill>
              </a:rPr>
              <a:t>programme</a:t>
            </a:r>
            <a:endParaRPr lang="en-US" i="1" dirty="0">
              <a:solidFill>
                <a:schemeClr val="bg1">
                  <a:lumMod val="85000"/>
                </a:schemeClr>
              </a:solidFill>
            </a:endParaRPr>
          </a:p>
          <a:p>
            <a:pPr marL="992188" indent="-236538"/>
            <a:r>
              <a:rPr lang="en-US" i="1" dirty="0">
                <a:solidFill>
                  <a:schemeClr val="bg1">
                    <a:lumMod val="85000"/>
                  </a:schemeClr>
                </a:solidFill>
              </a:rPr>
              <a:t>Prove the feasibility of the laser-driven hybrid-accelerator approach</a:t>
            </a:r>
          </a:p>
          <a:p>
            <a:pPr marL="992188" indent="-236538"/>
            <a:r>
              <a:rPr lang="en-US" i="1" dirty="0">
                <a:solidFill>
                  <a:schemeClr val="bg1">
                    <a:lumMod val="85000"/>
                  </a:schemeClr>
                </a:solidFill>
              </a:rPr>
              <a:t>Lay the technological foundations for the transformation of PBT</a:t>
            </a:r>
          </a:p>
          <a:p>
            <a:pPr marL="1392238" lvl="1" indent="-236538"/>
            <a:r>
              <a:rPr lang="en-US" dirty="0">
                <a:solidFill>
                  <a:schemeClr val="bg1">
                    <a:lumMod val="65000"/>
                  </a:schemeClr>
                </a:solidFill>
              </a:rPr>
              <a:t>automated, patient-specific: implies online imaging &amp; fast feedback and control</a:t>
            </a:r>
          </a:p>
          <a:p>
            <a:pPr lvl="4"/>
            <a:endParaRPr lang="en-US" sz="1300" dirty="0"/>
          </a:p>
          <a:p>
            <a:r>
              <a:rPr lang="en-US" sz="4400" dirty="0"/>
              <a:t>Ambition:</a:t>
            </a:r>
          </a:p>
          <a:p>
            <a:pPr lvl="1"/>
            <a:r>
              <a:rPr lang="en-US" sz="3300" dirty="0"/>
              <a:t>Develop:</a:t>
            </a:r>
          </a:p>
          <a:p>
            <a:pPr marL="914400" lvl="2" indent="0">
              <a:buNone/>
            </a:pPr>
            <a:r>
              <a:rPr lang="en-US" sz="2900" dirty="0"/>
              <a:t>necessary techniques, technologies, and </a:t>
            </a:r>
            <a:r>
              <a:rPr lang="en-US" sz="2900" i="1" dirty="0"/>
              <a:t>systems</a:t>
            </a:r>
            <a:endParaRPr lang="en-US" sz="2900" dirty="0"/>
          </a:p>
          <a:p>
            <a:pPr lvl="1"/>
            <a:r>
              <a:rPr lang="en-US" sz="3300" dirty="0"/>
              <a:t>Exploit:</a:t>
            </a:r>
          </a:p>
          <a:p>
            <a:pPr marL="914400" lvl="2" indent="0">
              <a:buNone/>
            </a:pPr>
            <a:r>
              <a:rPr lang="en-US" sz="2900" i="1" dirty="0"/>
              <a:t>system</a:t>
            </a:r>
            <a:r>
              <a:rPr lang="en-US" sz="2900" dirty="0"/>
              <a:t> approach to novel bring techniques into clinical practice as they mature</a:t>
            </a:r>
          </a:p>
          <a:p>
            <a:pPr lvl="1"/>
            <a:r>
              <a:rPr lang="en-US" sz="3300" dirty="0"/>
              <a:t>Integrate:</a:t>
            </a:r>
          </a:p>
          <a:p>
            <a:pPr marL="914400" lvl="2" indent="0">
              <a:buNone/>
            </a:pPr>
            <a:r>
              <a:rPr lang="en-US" sz="2900" dirty="0"/>
              <a:t>production prototypes in a production </a:t>
            </a:r>
            <a:r>
              <a:rPr lang="en-US" sz="2900" i="1" dirty="0"/>
              <a:t>system</a:t>
            </a:r>
            <a:r>
              <a:rPr lang="en-US" sz="2900" dirty="0"/>
              <a:t> for radiobiological research</a:t>
            </a:r>
          </a:p>
          <a:p>
            <a:pPr lvl="1"/>
            <a:r>
              <a:rPr lang="en-US" sz="3300" dirty="0"/>
              <a:t>Engage:</a:t>
            </a:r>
          </a:p>
          <a:p>
            <a:pPr marL="914400" lvl="2" indent="0">
              <a:buNone/>
            </a:pPr>
            <a:r>
              <a:rPr lang="en-US" sz="2900" dirty="0"/>
              <a:t>industry and clinical PBT </a:t>
            </a:r>
            <a:r>
              <a:rPr lang="en-US" sz="2900" dirty="0" err="1"/>
              <a:t>centres</a:t>
            </a:r>
            <a:endParaRPr lang="en-US" sz="2900" dirty="0"/>
          </a:p>
          <a:p>
            <a:pPr marL="914400" lvl="2" indent="0">
              <a:buNone/>
            </a:pPr>
            <a:r>
              <a:rPr lang="en-US" sz="2900" dirty="0"/>
              <a:t>	</a:t>
            </a:r>
            <a:r>
              <a:rPr lang="en-US" sz="2900" i="1" dirty="0"/>
              <a:t>during development </a:t>
            </a:r>
            <a:r>
              <a:rPr lang="en-US" sz="2900" dirty="0"/>
              <a:t>of techniques, technologies, and systems</a:t>
            </a:r>
          </a:p>
          <a:p>
            <a:endParaRPr lang="en-US" dirty="0"/>
          </a:p>
        </p:txBody>
      </p:sp>
      <p:sp>
        <p:nvSpPr>
          <p:cNvPr id="4" name="Slide Number Placeholder 3">
            <a:extLst>
              <a:ext uri="{FF2B5EF4-FFF2-40B4-BE49-F238E27FC236}">
                <a16:creationId xmlns:a16="http://schemas.microsoft.com/office/drawing/2014/main" id="{E0227EED-F51D-3F47-8F3C-638F367A27D3}"/>
              </a:ext>
            </a:extLst>
          </p:cNvPr>
          <p:cNvSpPr>
            <a:spLocks noGrp="1"/>
          </p:cNvSpPr>
          <p:nvPr>
            <p:ph type="sldNum" sz="quarter" idx="12"/>
          </p:nvPr>
        </p:nvSpPr>
        <p:spPr/>
        <p:txBody>
          <a:bodyPr/>
          <a:lstStyle/>
          <a:p>
            <a:fld id="{A1DC3ABC-92C2-B748-ABF3-8546144348B4}" type="slidenum">
              <a:rPr lang="en-US" smtClean="0"/>
              <a:t>10</a:t>
            </a:fld>
            <a:endParaRPr lang="en-US"/>
          </a:p>
        </p:txBody>
      </p:sp>
    </p:spTree>
    <p:extLst>
      <p:ext uri="{BB962C8B-B14F-4D97-AF65-F5344CB8AC3E}">
        <p14:creationId xmlns:p14="http://schemas.microsoft.com/office/powerpoint/2010/main" val="4279612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F689F7D-4F14-4E4B-BAA0-445A5FA15D14}"/>
              </a:ext>
            </a:extLst>
          </p:cNvPr>
          <p:cNvSpPr>
            <a:spLocks noGrp="1"/>
          </p:cNvSpPr>
          <p:nvPr>
            <p:ph type="title"/>
          </p:nvPr>
        </p:nvSpPr>
        <p:spPr/>
        <p:txBody>
          <a:bodyPr>
            <a:normAutofit fontScale="90000"/>
          </a:bodyPr>
          <a:lstStyle/>
          <a:p>
            <a:r>
              <a:rPr lang="en-US" dirty="0"/>
              <a:t>Opportunity/proposal</a:t>
            </a:r>
          </a:p>
        </p:txBody>
      </p:sp>
      <p:sp>
        <p:nvSpPr>
          <p:cNvPr id="2" name="Content Placeholder 1">
            <a:extLst>
              <a:ext uri="{FF2B5EF4-FFF2-40B4-BE49-F238E27FC236}">
                <a16:creationId xmlns:a16="http://schemas.microsoft.com/office/drawing/2014/main" id="{3F55F011-20D0-1948-951C-96C5778FB07D}"/>
              </a:ext>
            </a:extLst>
          </p:cNvPr>
          <p:cNvSpPr>
            <a:spLocks noGrp="1"/>
          </p:cNvSpPr>
          <p:nvPr>
            <p:ph idx="1"/>
          </p:nvPr>
        </p:nvSpPr>
        <p:spPr>
          <a:xfrm>
            <a:off x="0" y="838200"/>
            <a:ext cx="9144000" cy="4305300"/>
          </a:xfrm>
        </p:spPr>
        <p:txBody>
          <a:bodyPr>
            <a:normAutofit fontScale="62500" lnSpcReduction="20000"/>
          </a:bodyPr>
          <a:lstStyle/>
          <a:p>
            <a:pPr marL="227013" indent="-227013"/>
            <a:r>
              <a:rPr lang="en-US" dirty="0"/>
              <a:t>Through the STFC Opportunities 2019 call, the </a:t>
            </a:r>
            <a:r>
              <a:rPr lang="en-US" dirty="0" err="1"/>
              <a:t>LhARA</a:t>
            </a:r>
            <a:r>
              <a:rPr lang="en-US" dirty="0"/>
              <a:t> consortium is funded to:</a:t>
            </a:r>
          </a:p>
          <a:p>
            <a:pPr marL="401638" lvl="1" indent="-158750"/>
            <a:r>
              <a:rPr lang="en-US" dirty="0"/>
              <a:t>Deliver a ‘pre-CDR’ for </a:t>
            </a:r>
            <a:r>
              <a:rPr lang="en-US" dirty="0" err="1"/>
              <a:t>LhARA</a:t>
            </a:r>
            <a:r>
              <a:rPr lang="en-US" dirty="0"/>
              <a:t>:</a:t>
            </a:r>
          </a:p>
          <a:p>
            <a:pPr marL="622300" lvl="2" indent="-150813"/>
            <a:r>
              <a:rPr lang="en-US" dirty="0"/>
              <a:t>Due date April 2020</a:t>
            </a:r>
          </a:p>
          <a:p>
            <a:endParaRPr lang="en-US" dirty="0"/>
          </a:p>
          <a:p>
            <a:pPr marL="227013" indent="-227013"/>
            <a:r>
              <a:rPr lang="en-US" dirty="0"/>
              <a:t>Enormous opportunity to engage with the Rosalind Franklin Institute to:</a:t>
            </a:r>
          </a:p>
          <a:p>
            <a:pPr marL="401638" lvl="1" indent="-158750"/>
            <a:r>
              <a:rPr lang="en-US" dirty="0"/>
              <a:t>Identify areas of common interest</a:t>
            </a:r>
          </a:p>
          <a:p>
            <a:pPr marL="401638" lvl="1" indent="-158750"/>
            <a:r>
              <a:rPr lang="en-US" dirty="0"/>
              <a:t>Implement </a:t>
            </a:r>
            <a:r>
              <a:rPr lang="en-US" dirty="0" err="1"/>
              <a:t>LhARA</a:t>
            </a:r>
            <a:r>
              <a:rPr lang="en-US" dirty="0"/>
              <a:t> development at RFI in collaboration with STFC laboratories</a:t>
            </a:r>
          </a:p>
          <a:p>
            <a:pPr marL="401638" lvl="1" indent="-158750"/>
            <a:r>
              <a:rPr lang="en-US" dirty="0"/>
              <a:t>Establish radiobiology </a:t>
            </a:r>
            <a:r>
              <a:rPr lang="en-US" dirty="0" err="1"/>
              <a:t>programmes</a:t>
            </a:r>
            <a:r>
              <a:rPr lang="en-US" dirty="0"/>
              <a:t> at partner network laboratories</a:t>
            </a:r>
          </a:p>
          <a:p>
            <a:pPr marL="401638" lvl="1" indent="-158750"/>
            <a:r>
              <a:rPr lang="en-US" dirty="0"/>
              <a:t>Enable complementary PBT research that does not subtract from clinical PBT delivery</a:t>
            </a:r>
          </a:p>
          <a:p>
            <a:endParaRPr lang="en-US" dirty="0"/>
          </a:p>
          <a:p>
            <a:pPr marL="227013" indent="-227013"/>
            <a:r>
              <a:rPr lang="en-US" dirty="0"/>
              <a:t>My conviction: together the </a:t>
            </a:r>
            <a:r>
              <a:rPr lang="en-US" dirty="0" err="1"/>
              <a:t>LhARA</a:t>
            </a:r>
            <a:r>
              <a:rPr lang="en-US" dirty="0"/>
              <a:t> consortium and the RFI can:</a:t>
            </a:r>
          </a:p>
          <a:p>
            <a:pPr marL="401638" lvl="1" indent="-158750"/>
            <a:r>
              <a:rPr lang="en-US" dirty="0"/>
              <a:t>Deliver a step-change in technological capability for PBT and radiobiology</a:t>
            </a:r>
          </a:p>
          <a:p>
            <a:pPr marL="401638" lvl="1" indent="-158750"/>
            <a:r>
              <a:rPr lang="en-US" dirty="0"/>
              <a:t>Establish technology for a paradigm shift in clinical particle-beam therapy</a:t>
            </a:r>
          </a:p>
          <a:p>
            <a:pPr marL="622300" lvl="2" indent="-150813">
              <a:buNone/>
            </a:pPr>
            <a:r>
              <a:rPr lang="en-US" dirty="0"/>
              <a:t>more accessible (lower cost, more compact); more precise; more </a:t>
            </a:r>
            <a:r>
              <a:rPr lang="en-US" dirty="0" err="1"/>
              <a:t>personalised</a:t>
            </a:r>
            <a:r>
              <a:rPr lang="en-US" dirty="0"/>
              <a:t>, … </a:t>
            </a:r>
          </a:p>
          <a:p>
            <a:endParaRPr lang="en-US" dirty="0"/>
          </a:p>
        </p:txBody>
      </p:sp>
      <p:sp>
        <p:nvSpPr>
          <p:cNvPr id="7" name="Slide Number Placeholder 6">
            <a:extLst>
              <a:ext uri="{FF2B5EF4-FFF2-40B4-BE49-F238E27FC236}">
                <a16:creationId xmlns:a16="http://schemas.microsoft.com/office/drawing/2014/main" id="{BA3E0FA5-1A5F-C747-8D11-62123BCE4B44}"/>
              </a:ext>
            </a:extLst>
          </p:cNvPr>
          <p:cNvSpPr>
            <a:spLocks noGrp="1"/>
          </p:cNvSpPr>
          <p:nvPr>
            <p:ph type="sldNum" sz="quarter" idx="12"/>
          </p:nvPr>
        </p:nvSpPr>
        <p:spPr/>
        <p:txBody>
          <a:bodyPr/>
          <a:lstStyle/>
          <a:p>
            <a:fld id="{A1DC3ABC-92C2-B748-ABF3-8546144348B4}" type="slidenum">
              <a:rPr lang="en-US" smtClean="0"/>
              <a:t>11</a:t>
            </a:fld>
            <a:endParaRPr lang="en-US" dirty="0"/>
          </a:p>
        </p:txBody>
      </p:sp>
    </p:spTree>
    <p:extLst>
      <p:ext uri="{BB962C8B-B14F-4D97-AF65-F5344CB8AC3E}">
        <p14:creationId xmlns:p14="http://schemas.microsoft.com/office/powerpoint/2010/main" val="879125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034B3D-BA83-FE4A-9538-B5158A9795D3}"/>
              </a:ext>
            </a:extLst>
          </p:cNvPr>
          <p:cNvSpPr>
            <a:spLocks noGrp="1"/>
          </p:cNvSpPr>
          <p:nvPr>
            <p:ph type="sldNum" sz="quarter" idx="12"/>
          </p:nvPr>
        </p:nvSpPr>
        <p:spPr/>
        <p:txBody>
          <a:bodyPr/>
          <a:lstStyle/>
          <a:p>
            <a:fld id="{A1DC3ABC-92C2-B748-ABF3-8546144348B4}" type="slidenum">
              <a:rPr lang="en-US" smtClean="0"/>
              <a:t>12</a:t>
            </a:fld>
            <a:endParaRPr lang="en-US"/>
          </a:p>
        </p:txBody>
      </p:sp>
    </p:spTree>
    <p:extLst>
      <p:ext uri="{BB962C8B-B14F-4D97-AF65-F5344CB8AC3E}">
        <p14:creationId xmlns:p14="http://schemas.microsoft.com/office/powerpoint/2010/main" val="510850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AF2D85-4CD9-764D-9F5F-BD36F0F93335}"/>
              </a:ext>
            </a:extLst>
          </p:cNvPr>
          <p:cNvSpPr>
            <a:spLocks noGrp="1"/>
          </p:cNvSpPr>
          <p:nvPr>
            <p:ph type="sldNum" sz="quarter" idx="12"/>
          </p:nvPr>
        </p:nvSpPr>
        <p:spPr/>
        <p:txBody>
          <a:bodyPr/>
          <a:lstStyle/>
          <a:p>
            <a:fld id="{A1DC3ABC-92C2-B748-ABF3-8546144348B4}" type="slidenum">
              <a:rPr lang="en-US" smtClean="0"/>
              <a:t>13</a:t>
            </a:fld>
            <a:endParaRPr lang="en-US"/>
          </a:p>
        </p:txBody>
      </p:sp>
      <p:sp>
        <p:nvSpPr>
          <p:cNvPr id="8" name="Rectangle 7">
            <a:extLst>
              <a:ext uri="{FF2B5EF4-FFF2-40B4-BE49-F238E27FC236}">
                <a16:creationId xmlns:a16="http://schemas.microsoft.com/office/drawing/2014/main" id="{4CD82E0D-620D-704E-86B5-9EBB558CE668}"/>
              </a:ext>
            </a:extLst>
          </p:cNvPr>
          <p:cNvSpPr/>
          <p:nvPr/>
        </p:nvSpPr>
        <p:spPr>
          <a:xfrm>
            <a:off x="599504" y="652797"/>
            <a:ext cx="7944985" cy="3785652"/>
          </a:xfrm>
          <a:prstGeom prst="rect">
            <a:avLst/>
          </a:prstGeom>
          <a:ln>
            <a:solidFill>
              <a:schemeClr val="bg1"/>
            </a:solidFill>
          </a:ln>
        </p:spPr>
        <p:txBody>
          <a:bodyPr wrap="square">
            <a:spAutoFit/>
          </a:bodyPr>
          <a:lstStyle/>
          <a:p>
            <a:r>
              <a:rPr lang="en-US" sz="1400" b="1" dirty="0">
                <a:solidFill>
                  <a:schemeClr val="bg1"/>
                </a:solidFill>
              </a:rPr>
              <a:t>Expression of Interest and support</a:t>
            </a:r>
          </a:p>
          <a:p>
            <a:endParaRPr lang="en-US" sz="1000" dirty="0">
              <a:solidFill>
                <a:schemeClr val="bg1"/>
              </a:solidFill>
            </a:endParaRPr>
          </a:p>
          <a:p>
            <a:r>
              <a:rPr lang="en-US" sz="1400" dirty="0">
                <a:solidFill>
                  <a:schemeClr val="bg1"/>
                </a:solidFill>
              </a:rPr>
              <a:t>Recent studies suggest that the beam structure (bunch width, repetition rate, </a:t>
            </a:r>
            <a:r>
              <a:rPr lang="en-US" sz="1400" dirty="0" err="1">
                <a:solidFill>
                  <a:schemeClr val="bg1"/>
                </a:solidFill>
              </a:rPr>
              <a:t>etc</a:t>
            </a:r>
            <a:r>
              <a:rPr lang="en-US" sz="1400" dirty="0">
                <a:solidFill>
                  <a:schemeClr val="bg1"/>
                </a:solidFill>
              </a:rPr>
              <a:t>) could have a major impact in the response of tissues to radiation. The biochemical and biological mechanisms are yet unknow.</a:t>
            </a:r>
          </a:p>
          <a:p>
            <a:endParaRPr lang="en-US" sz="1200" dirty="0">
              <a:solidFill>
                <a:schemeClr val="bg1"/>
              </a:solidFill>
            </a:endParaRPr>
          </a:p>
          <a:p>
            <a:r>
              <a:rPr lang="en-US" sz="1400" dirty="0">
                <a:solidFill>
                  <a:schemeClr val="bg1"/>
                </a:solidFill>
              </a:rPr>
              <a:t>The unique features of </a:t>
            </a:r>
            <a:r>
              <a:rPr lang="en-US" sz="1400" dirty="0" err="1">
                <a:solidFill>
                  <a:schemeClr val="bg1"/>
                </a:solidFill>
              </a:rPr>
              <a:t>LhARA</a:t>
            </a:r>
            <a:r>
              <a:rPr lang="en-US" sz="1400" dirty="0">
                <a:solidFill>
                  <a:schemeClr val="bg1"/>
                </a:solidFill>
              </a:rPr>
              <a:t> hybrid accelerator, able to change the structure of the beam, will open new possibilities for radiobiology research.  Similar to Flash therapy, where extremely high dose rates were shown to significantly reduce normal tissue damage, and which is reaching patients only 5 years after its discovery, the exploration of distinct dose delivery modes departing from the ones used in conventional RT could lead to a step-change in RT treatments.</a:t>
            </a:r>
          </a:p>
          <a:p>
            <a:endParaRPr lang="en-US" sz="1200" dirty="0">
              <a:solidFill>
                <a:schemeClr val="bg1"/>
              </a:solidFill>
            </a:endParaRPr>
          </a:p>
          <a:p>
            <a:r>
              <a:rPr lang="en-US" sz="1400" dirty="0">
                <a:solidFill>
                  <a:schemeClr val="bg1"/>
                </a:solidFill>
              </a:rPr>
              <a:t>The International Biophysics Collaboration look with great interest at the development of the </a:t>
            </a:r>
            <a:r>
              <a:rPr lang="en-US" sz="1400" dirty="0" err="1">
                <a:solidFill>
                  <a:schemeClr val="bg1"/>
                </a:solidFill>
              </a:rPr>
              <a:t>LhARA</a:t>
            </a:r>
            <a:r>
              <a:rPr lang="en-US" sz="1400" dirty="0">
                <a:solidFill>
                  <a:schemeClr val="bg1"/>
                </a:solidFill>
              </a:rPr>
              <a:t> initiative both for the intrinsic scientific potential but also for the future possible synergy that could be established.</a:t>
            </a:r>
          </a:p>
          <a:p>
            <a:endParaRPr lang="en-US" sz="1200" dirty="0">
              <a:solidFill>
                <a:schemeClr val="bg1"/>
              </a:solidFill>
            </a:endParaRPr>
          </a:p>
          <a:p>
            <a:r>
              <a:rPr lang="en-US" sz="1400" dirty="0">
                <a:solidFill>
                  <a:schemeClr val="bg1"/>
                </a:solidFill>
              </a:rPr>
              <a:t>Vincenzo Patera and Yolanda </a:t>
            </a:r>
            <a:r>
              <a:rPr lang="en-US" sz="1400" dirty="0" err="1">
                <a:solidFill>
                  <a:schemeClr val="bg1"/>
                </a:solidFill>
              </a:rPr>
              <a:t>Prezado</a:t>
            </a:r>
            <a:endParaRPr lang="en-US" sz="1400" dirty="0">
              <a:solidFill>
                <a:schemeClr val="bg1"/>
              </a:solidFill>
            </a:endParaRPr>
          </a:p>
          <a:p>
            <a:endParaRPr lang="en-US" sz="1200" dirty="0">
              <a:solidFill>
                <a:schemeClr val="bg1"/>
              </a:solidFill>
            </a:endParaRPr>
          </a:p>
          <a:p>
            <a:r>
              <a:rPr lang="en-US" sz="1400" dirty="0">
                <a:solidFill>
                  <a:schemeClr val="bg1"/>
                </a:solidFill>
              </a:rPr>
              <a:t>IBC spokes and deputy </a:t>
            </a:r>
            <a:r>
              <a:rPr lang="en-US" sz="1400" dirty="0" err="1">
                <a:solidFill>
                  <a:schemeClr val="bg1"/>
                </a:solidFill>
              </a:rPr>
              <a:t>spokepersons</a:t>
            </a:r>
            <a:endParaRPr lang="en-US" sz="1400" dirty="0">
              <a:solidFill>
                <a:schemeClr val="bg1"/>
              </a:solidFill>
            </a:endParaRPr>
          </a:p>
        </p:txBody>
      </p:sp>
    </p:spTree>
    <p:extLst>
      <p:ext uri="{BB962C8B-B14F-4D97-AF65-F5344CB8AC3E}">
        <p14:creationId xmlns:p14="http://schemas.microsoft.com/office/powerpoint/2010/main" val="197388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BE675-1635-F349-8098-78A218DB9813}"/>
              </a:ext>
            </a:extLst>
          </p:cNvPr>
          <p:cNvSpPr>
            <a:spLocks noGrp="1"/>
          </p:cNvSpPr>
          <p:nvPr>
            <p:ph type="title"/>
          </p:nvPr>
        </p:nvSpPr>
        <p:spPr/>
        <p:txBody>
          <a:bodyPr>
            <a:normAutofit fontScale="90000"/>
          </a:bodyPr>
          <a:lstStyle/>
          <a:p>
            <a:r>
              <a:rPr lang="en-US" dirty="0"/>
              <a:t>Radiotherapy; the challenge</a:t>
            </a:r>
          </a:p>
        </p:txBody>
      </p:sp>
      <p:sp>
        <p:nvSpPr>
          <p:cNvPr id="3" name="Content Placeholder 2">
            <a:extLst>
              <a:ext uri="{FF2B5EF4-FFF2-40B4-BE49-F238E27FC236}">
                <a16:creationId xmlns:a16="http://schemas.microsoft.com/office/drawing/2014/main" id="{0D179AF6-63A7-5F45-875B-A35F077A3CCA}"/>
              </a:ext>
            </a:extLst>
          </p:cNvPr>
          <p:cNvSpPr>
            <a:spLocks noGrp="1"/>
          </p:cNvSpPr>
          <p:nvPr>
            <p:ph idx="1"/>
          </p:nvPr>
        </p:nvSpPr>
        <p:spPr>
          <a:xfrm>
            <a:off x="24221" y="647700"/>
            <a:ext cx="9095555" cy="4495800"/>
          </a:xfrm>
        </p:spPr>
        <p:txBody>
          <a:bodyPr>
            <a:normAutofit fontScale="70000" lnSpcReduction="20000"/>
          </a:bodyPr>
          <a:lstStyle/>
          <a:p>
            <a:r>
              <a:rPr lang="en-US" dirty="0"/>
              <a:t>Cancer: second most common cause of death globally</a:t>
            </a:r>
          </a:p>
          <a:p>
            <a:pPr lvl="1"/>
            <a:r>
              <a:rPr lang="en-US" dirty="0"/>
              <a:t>Radiotherapy </a:t>
            </a:r>
            <a:r>
              <a:rPr lang="en-GB" dirty="0"/>
              <a:t>indicated in half of all cancer patients</a:t>
            </a:r>
          </a:p>
          <a:p>
            <a:pPr lvl="3"/>
            <a:endParaRPr lang="en-GB" dirty="0"/>
          </a:p>
          <a:p>
            <a:r>
              <a:rPr lang="en-GB" dirty="0"/>
              <a:t>Significant growth in global demand anticipated:</a:t>
            </a:r>
          </a:p>
          <a:p>
            <a:pPr lvl="1"/>
            <a:r>
              <a:rPr lang="en-GB" dirty="0"/>
              <a:t>14.1 million </a:t>
            </a:r>
            <a:r>
              <a:rPr lang="en-GB" dirty="0">
                <a:solidFill>
                  <a:srgbClr val="00FF00"/>
                </a:solidFill>
              </a:rPr>
              <a:t>new cases </a:t>
            </a:r>
            <a:r>
              <a:rPr lang="en-GB" dirty="0"/>
              <a:t>in 2012 ⇢ 24.6 </a:t>
            </a:r>
            <a:r>
              <a:rPr lang="en-GB" dirty="0" err="1"/>
              <a:t>millionby</a:t>
            </a:r>
            <a:r>
              <a:rPr lang="en-GB" dirty="0"/>
              <a:t> 2030</a:t>
            </a:r>
          </a:p>
          <a:p>
            <a:pPr lvl="1"/>
            <a:r>
              <a:rPr lang="en-GB" dirty="0"/>
              <a:t>8.2 million </a:t>
            </a:r>
            <a:r>
              <a:rPr lang="en-GB" dirty="0">
                <a:solidFill>
                  <a:srgbClr val="00FF00"/>
                </a:solidFill>
              </a:rPr>
              <a:t>cancer deaths </a:t>
            </a:r>
            <a:r>
              <a:rPr lang="en-GB" dirty="0"/>
              <a:t>in 2012 ⇢ 13.0 </a:t>
            </a:r>
            <a:r>
              <a:rPr lang="en-GB" dirty="0" err="1"/>
              <a:t>millionby</a:t>
            </a:r>
            <a:r>
              <a:rPr lang="en-GB" dirty="0"/>
              <a:t> 2030</a:t>
            </a:r>
          </a:p>
          <a:p>
            <a:pPr lvl="3"/>
            <a:endParaRPr lang="en-GB" dirty="0"/>
          </a:p>
          <a:p>
            <a:r>
              <a:rPr lang="en-GB" dirty="0"/>
              <a:t>Scale-up in provision essential:</a:t>
            </a:r>
          </a:p>
          <a:p>
            <a:pPr lvl="1"/>
            <a:r>
              <a:rPr lang="en-GB" dirty="0"/>
              <a:t>Projections above based on reported cases (i.e. high-income countries)</a:t>
            </a:r>
          </a:p>
          <a:p>
            <a:pPr lvl="1"/>
            <a:r>
              <a:rPr lang="en-GB" dirty="0"/>
              <a:t>Opportunity: </a:t>
            </a:r>
            <a:r>
              <a:rPr lang="en-GB" dirty="0">
                <a:solidFill>
                  <a:srgbClr val="00FF00"/>
                </a:solidFill>
              </a:rPr>
              <a:t>save</a:t>
            </a:r>
            <a:r>
              <a:rPr lang="en-GB" dirty="0"/>
              <a:t> 26.9 million </a:t>
            </a:r>
            <a:r>
              <a:rPr lang="en-GB" dirty="0">
                <a:solidFill>
                  <a:srgbClr val="00FF00"/>
                </a:solidFill>
              </a:rPr>
              <a:t>lives</a:t>
            </a:r>
            <a:r>
              <a:rPr lang="en-GB" dirty="0"/>
              <a:t> in low/middle income countries by 2035</a:t>
            </a:r>
          </a:p>
          <a:p>
            <a:pPr lvl="3"/>
            <a:endParaRPr lang="en-GB" dirty="0"/>
          </a:p>
          <a:p>
            <a:r>
              <a:rPr lang="en-GB" dirty="0"/>
              <a:t>Provision on this scale requires:</a:t>
            </a:r>
          </a:p>
          <a:p>
            <a:pPr lvl="1"/>
            <a:r>
              <a:rPr lang="en-GB" dirty="0"/>
              <a:t>Development of new and novel techniques … integrated in a </a:t>
            </a:r>
          </a:p>
          <a:p>
            <a:pPr lvl="1"/>
            <a:r>
              <a:rPr lang="en-GB" dirty="0"/>
              <a:t>Cost-effective </a:t>
            </a:r>
            <a:r>
              <a:rPr lang="en-GB" i="1" dirty="0"/>
              <a:t>system </a:t>
            </a:r>
            <a:r>
              <a:rPr lang="en-GB" dirty="0"/>
              <a:t>to allow a distributed network of </a:t>
            </a:r>
            <a:r>
              <a:rPr lang="en-US" dirty="0"/>
              <a:t>RT facilities</a:t>
            </a:r>
          </a:p>
        </p:txBody>
      </p:sp>
      <p:sp>
        <p:nvSpPr>
          <p:cNvPr id="4" name="Slide Number Placeholder 3">
            <a:extLst>
              <a:ext uri="{FF2B5EF4-FFF2-40B4-BE49-F238E27FC236}">
                <a16:creationId xmlns:a16="http://schemas.microsoft.com/office/drawing/2014/main" id="{CEE20282-39A1-9845-A57E-DABA3116F517}"/>
              </a:ext>
            </a:extLst>
          </p:cNvPr>
          <p:cNvSpPr>
            <a:spLocks noGrp="1"/>
          </p:cNvSpPr>
          <p:nvPr>
            <p:ph type="sldNum" sz="quarter" idx="12"/>
          </p:nvPr>
        </p:nvSpPr>
        <p:spPr/>
        <p:txBody>
          <a:bodyPr/>
          <a:lstStyle/>
          <a:p>
            <a:fld id="{A1DC3ABC-92C2-B748-ABF3-8546144348B4}" type="slidenum">
              <a:rPr lang="en-US" smtClean="0"/>
              <a:t>14</a:t>
            </a:fld>
            <a:endParaRPr lang="en-US" dirty="0"/>
          </a:p>
        </p:txBody>
      </p:sp>
      <p:sp>
        <p:nvSpPr>
          <p:cNvPr id="5" name="TextBox 4">
            <a:extLst>
              <a:ext uri="{FF2B5EF4-FFF2-40B4-BE49-F238E27FC236}">
                <a16:creationId xmlns:a16="http://schemas.microsoft.com/office/drawing/2014/main" id="{7CA855D0-6A58-8948-885C-9B21479DE2D3}"/>
              </a:ext>
            </a:extLst>
          </p:cNvPr>
          <p:cNvSpPr txBox="1"/>
          <p:nvPr/>
        </p:nvSpPr>
        <p:spPr>
          <a:xfrm rot="16200000">
            <a:off x="7473735" y="2346385"/>
            <a:ext cx="3063531" cy="276999"/>
          </a:xfrm>
          <a:prstGeom prst="rect">
            <a:avLst/>
          </a:prstGeom>
          <a:noFill/>
        </p:spPr>
        <p:txBody>
          <a:bodyPr wrap="none" rtlCol="0">
            <a:spAutoFit/>
          </a:bodyPr>
          <a:lstStyle/>
          <a:p>
            <a:r>
              <a:rPr lang="en-US" sz="1200" b="1" dirty="0" err="1">
                <a:solidFill>
                  <a:schemeClr val="bg1"/>
                </a:solidFill>
              </a:rPr>
              <a:t>Atun</a:t>
            </a:r>
            <a:r>
              <a:rPr lang="en-US" sz="1200" b="1" dirty="0">
                <a:solidFill>
                  <a:schemeClr val="bg1"/>
                </a:solidFill>
              </a:rPr>
              <a:t>, Lancet Oncol. 2015 Sep;16(10):1153-86</a:t>
            </a:r>
          </a:p>
        </p:txBody>
      </p:sp>
    </p:spTree>
    <p:extLst>
      <p:ext uri="{BB962C8B-B14F-4D97-AF65-F5344CB8AC3E}">
        <p14:creationId xmlns:p14="http://schemas.microsoft.com/office/powerpoint/2010/main" val="15211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74D17-C1A6-FC48-82A0-F73B13BAD9E3}"/>
              </a:ext>
            </a:extLst>
          </p:cNvPr>
          <p:cNvSpPr>
            <a:spLocks noGrp="1"/>
          </p:cNvSpPr>
          <p:nvPr>
            <p:ph type="title"/>
          </p:nvPr>
        </p:nvSpPr>
        <p:spPr/>
        <p:txBody>
          <a:bodyPr>
            <a:normAutofit fontScale="90000"/>
          </a:bodyPr>
          <a:lstStyle/>
          <a:p>
            <a:r>
              <a:rPr lang="en-US" dirty="0"/>
              <a:t>A complex, multi-facetted problem</a:t>
            </a:r>
          </a:p>
        </p:txBody>
      </p:sp>
      <p:sp>
        <p:nvSpPr>
          <p:cNvPr id="4" name="Slide Number Placeholder 3">
            <a:extLst>
              <a:ext uri="{FF2B5EF4-FFF2-40B4-BE49-F238E27FC236}">
                <a16:creationId xmlns:a16="http://schemas.microsoft.com/office/drawing/2014/main" id="{AB5D10A4-AD71-574D-9DE6-34366087BB81}"/>
              </a:ext>
            </a:extLst>
          </p:cNvPr>
          <p:cNvSpPr>
            <a:spLocks noGrp="1"/>
          </p:cNvSpPr>
          <p:nvPr>
            <p:ph type="sldNum" sz="quarter" idx="12"/>
          </p:nvPr>
        </p:nvSpPr>
        <p:spPr>
          <a:xfrm>
            <a:off x="7010400" y="4936148"/>
            <a:ext cx="2133600" cy="213408"/>
          </a:xfrm>
        </p:spPr>
        <p:txBody>
          <a:bodyPr/>
          <a:lstStyle/>
          <a:p>
            <a:fld id="{A1DC3ABC-92C2-B748-ABF3-8546144348B4}" type="slidenum">
              <a:rPr lang="en-US" smtClean="0"/>
              <a:t>15</a:t>
            </a:fld>
            <a:endParaRPr lang="en-US"/>
          </a:p>
        </p:txBody>
      </p:sp>
      <p:pic>
        <p:nvPicPr>
          <p:cNvPr id="6" name="Picture 5">
            <a:extLst>
              <a:ext uri="{FF2B5EF4-FFF2-40B4-BE49-F238E27FC236}">
                <a16:creationId xmlns:a16="http://schemas.microsoft.com/office/drawing/2014/main" id="{1C833F62-5B8A-C141-92DA-FCCE61075DF1}"/>
              </a:ext>
            </a:extLst>
          </p:cNvPr>
          <p:cNvPicPr>
            <a:picLocks noChangeAspect="1"/>
          </p:cNvPicPr>
          <p:nvPr/>
        </p:nvPicPr>
        <p:blipFill>
          <a:blip r:embed="rId2"/>
          <a:stretch>
            <a:fillRect/>
          </a:stretch>
        </p:blipFill>
        <p:spPr>
          <a:xfrm>
            <a:off x="338228" y="627074"/>
            <a:ext cx="3599555" cy="4458803"/>
          </a:xfrm>
          <a:prstGeom prst="rect">
            <a:avLst/>
          </a:prstGeom>
          <a:ln>
            <a:solidFill>
              <a:srgbClr val="FF0000"/>
            </a:solidFill>
          </a:ln>
        </p:spPr>
      </p:pic>
      <p:cxnSp>
        <p:nvCxnSpPr>
          <p:cNvPr id="8" name="Straight Arrow Connector 7">
            <a:extLst>
              <a:ext uri="{FF2B5EF4-FFF2-40B4-BE49-F238E27FC236}">
                <a16:creationId xmlns:a16="http://schemas.microsoft.com/office/drawing/2014/main" id="{8EC94268-E757-4C4D-93E9-EF0E0F57E025}"/>
              </a:ext>
            </a:extLst>
          </p:cNvPr>
          <p:cNvCxnSpPr/>
          <p:nvPr/>
        </p:nvCxnSpPr>
        <p:spPr>
          <a:xfrm>
            <a:off x="256938" y="702803"/>
            <a:ext cx="0" cy="4383074"/>
          </a:xfrm>
          <a:prstGeom prst="straightConnector1">
            <a:avLst/>
          </a:prstGeom>
          <a:ln w="9525">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7B37761A-5A33-4C46-A578-E3988FF486D0}"/>
              </a:ext>
            </a:extLst>
          </p:cNvPr>
          <p:cNvSpPr txBox="1"/>
          <p:nvPr/>
        </p:nvSpPr>
        <p:spPr>
          <a:xfrm rot="16200000">
            <a:off x="-135202" y="4753970"/>
            <a:ext cx="502061" cy="276999"/>
          </a:xfrm>
          <a:prstGeom prst="rect">
            <a:avLst/>
          </a:prstGeom>
          <a:noFill/>
        </p:spPr>
        <p:txBody>
          <a:bodyPr wrap="none" rtlCol="0">
            <a:spAutoFit/>
          </a:bodyPr>
          <a:lstStyle/>
          <a:p>
            <a:r>
              <a:rPr lang="en-US" sz="1200" b="1" dirty="0">
                <a:solidFill>
                  <a:schemeClr val="bg1"/>
                </a:solidFill>
              </a:rPr>
              <a:t>Time</a:t>
            </a:r>
          </a:p>
        </p:txBody>
      </p:sp>
      <p:pic>
        <p:nvPicPr>
          <p:cNvPr id="10" name="Picture 2">
            <a:extLst>
              <a:ext uri="{FF2B5EF4-FFF2-40B4-BE49-F238E27FC236}">
                <a16:creationId xmlns:a16="http://schemas.microsoft.com/office/drawing/2014/main" id="{BC0ABEB6-F846-AB4C-801C-C3899E262C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69" b="-1676"/>
          <a:stretch/>
        </p:blipFill>
        <p:spPr bwMode="auto">
          <a:xfrm>
            <a:off x="4011515" y="627074"/>
            <a:ext cx="2011434" cy="2401111"/>
          </a:xfrm>
          <a:prstGeom prst="rect">
            <a:avLst/>
          </a:prstGeom>
          <a:solidFill>
            <a:schemeClr val="bg1"/>
          </a:solidFill>
          <a:ln>
            <a:solidFill>
              <a:srgbClr val="FF0000"/>
            </a:solidFill>
          </a:ln>
        </p:spPr>
      </p:pic>
      <p:pic>
        <p:nvPicPr>
          <p:cNvPr id="15" name="Picture 14">
            <a:extLst>
              <a:ext uri="{FF2B5EF4-FFF2-40B4-BE49-F238E27FC236}">
                <a16:creationId xmlns:a16="http://schemas.microsoft.com/office/drawing/2014/main" id="{ED6F4CBE-5D10-7846-AEB8-81984659F3B0}"/>
              </a:ext>
            </a:extLst>
          </p:cNvPr>
          <p:cNvPicPr>
            <a:picLocks noChangeAspect="1"/>
          </p:cNvPicPr>
          <p:nvPr/>
        </p:nvPicPr>
        <p:blipFill>
          <a:blip r:embed="rId4"/>
          <a:stretch>
            <a:fillRect/>
          </a:stretch>
        </p:blipFill>
        <p:spPr>
          <a:xfrm>
            <a:off x="6072457" y="778647"/>
            <a:ext cx="3013881" cy="2077828"/>
          </a:xfrm>
          <a:prstGeom prst="rect">
            <a:avLst/>
          </a:prstGeom>
          <a:solidFill>
            <a:schemeClr val="bg1"/>
          </a:solidFill>
          <a:ln>
            <a:solidFill>
              <a:srgbClr val="FF0000"/>
            </a:solidFill>
          </a:ln>
        </p:spPr>
      </p:pic>
      <p:sp>
        <p:nvSpPr>
          <p:cNvPr id="20" name="TextBox 19">
            <a:extLst>
              <a:ext uri="{FF2B5EF4-FFF2-40B4-BE49-F238E27FC236}">
                <a16:creationId xmlns:a16="http://schemas.microsoft.com/office/drawing/2014/main" id="{4FA3DCF9-0828-9249-B16B-2DD2E9832C33}"/>
              </a:ext>
            </a:extLst>
          </p:cNvPr>
          <p:cNvSpPr txBox="1"/>
          <p:nvPr/>
        </p:nvSpPr>
        <p:spPr>
          <a:xfrm>
            <a:off x="4760853" y="3218219"/>
            <a:ext cx="3633623" cy="369332"/>
          </a:xfrm>
          <a:prstGeom prst="rect">
            <a:avLst/>
          </a:prstGeom>
          <a:noFill/>
          <a:ln>
            <a:solidFill>
              <a:schemeClr val="bg1"/>
            </a:solidFill>
          </a:ln>
        </p:spPr>
        <p:txBody>
          <a:bodyPr wrap="none" rtlCol="0">
            <a:spAutoFit/>
          </a:bodyPr>
          <a:lstStyle/>
          <a:p>
            <a:r>
              <a:rPr lang="en-US" b="1" dirty="0">
                <a:solidFill>
                  <a:schemeClr val="bg1"/>
                </a:solidFill>
              </a:rPr>
              <a:t>Multidisciplinary approach essential</a:t>
            </a:r>
          </a:p>
        </p:txBody>
      </p:sp>
      <p:sp>
        <p:nvSpPr>
          <p:cNvPr id="21" name="TextBox 20">
            <a:extLst>
              <a:ext uri="{FF2B5EF4-FFF2-40B4-BE49-F238E27FC236}">
                <a16:creationId xmlns:a16="http://schemas.microsoft.com/office/drawing/2014/main" id="{E94D5A4F-FFC7-1B42-8345-E31D0B4935CF}"/>
              </a:ext>
            </a:extLst>
          </p:cNvPr>
          <p:cNvSpPr txBox="1"/>
          <p:nvPr/>
        </p:nvSpPr>
        <p:spPr>
          <a:xfrm>
            <a:off x="4031403" y="3690331"/>
            <a:ext cx="5005729" cy="1200329"/>
          </a:xfrm>
          <a:prstGeom prst="rect">
            <a:avLst/>
          </a:prstGeom>
          <a:noFill/>
          <a:ln>
            <a:solidFill>
              <a:schemeClr val="bg1"/>
            </a:solidFill>
          </a:ln>
        </p:spPr>
        <p:txBody>
          <a:bodyPr wrap="none" rtlCol="0">
            <a:spAutoFit/>
          </a:bodyPr>
          <a:lstStyle/>
          <a:p>
            <a:r>
              <a:rPr lang="en-US" b="1" dirty="0">
                <a:solidFill>
                  <a:srgbClr val="FF0000"/>
                </a:solidFill>
              </a:rPr>
              <a:t>The Rosalind Franklin Institute</a:t>
            </a:r>
          </a:p>
          <a:p>
            <a:pPr marL="179388"/>
            <a:r>
              <a:rPr lang="en-US" b="1" dirty="0">
                <a:solidFill>
                  <a:srgbClr val="FFF50A"/>
                </a:solidFill>
              </a:rPr>
              <a:t>through its interdisciplinary constitution, </a:t>
            </a:r>
            <a:br>
              <a:rPr lang="en-US" b="1" dirty="0">
                <a:solidFill>
                  <a:srgbClr val="FFF50A"/>
                </a:solidFill>
              </a:rPr>
            </a:br>
            <a:r>
              <a:rPr lang="en-US" b="1" dirty="0">
                <a:solidFill>
                  <a:srgbClr val="FFF50A"/>
                </a:solidFill>
              </a:rPr>
              <a:t>its scientific mission and expertise </a:t>
            </a:r>
            <a:r>
              <a:rPr lang="en-US" b="1" dirty="0">
                <a:solidFill>
                  <a:srgbClr val="FF0000"/>
                </a:solidFill>
              </a:rPr>
              <a:t>is ideally well </a:t>
            </a:r>
            <a:br>
              <a:rPr lang="en-US" b="1" dirty="0">
                <a:solidFill>
                  <a:srgbClr val="FF0000"/>
                </a:solidFill>
              </a:rPr>
            </a:br>
            <a:r>
              <a:rPr lang="en-US" b="1" dirty="0">
                <a:solidFill>
                  <a:srgbClr val="FF0000"/>
                </a:solidFill>
              </a:rPr>
              <a:t>placed to drive the </a:t>
            </a:r>
            <a:r>
              <a:rPr lang="en-US" b="1" dirty="0" err="1">
                <a:solidFill>
                  <a:srgbClr val="FF0000"/>
                </a:solidFill>
              </a:rPr>
              <a:t>programme</a:t>
            </a:r>
            <a:r>
              <a:rPr lang="en-US" b="1" dirty="0">
                <a:solidFill>
                  <a:srgbClr val="FF0000"/>
                </a:solidFill>
              </a:rPr>
              <a:t> forward</a:t>
            </a:r>
          </a:p>
        </p:txBody>
      </p:sp>
      <p:sp>
        <p:nvSpPr>
          <p:cNvPr id="11" name="Text Box 10">
            <a:extLst>
              <a:ext uri="{FF2B5EF4-FFF2-40B4-BE49-F238E27FC236}">
                <a16:creationId xmlns:a16="http://schemas.microsoft.com/office/drawing/2014/main" id="{0D932E47-1BC1-914A-A44D-C4D782D9A256}"/>
              </a:ext>
            </a:extLst>
          </p:cNvPr>
          <p:cNvSpPr txBox="1">
            <a:spLocks noChangeArrowheads="1"/>
          </p:cNvSpPr>
          <p:nvPr/>
        </p:nvSpPr>
        <p:spPr bwMode="auto">
          <a:xfrm>
            <a:off x="7120133" y="2091090"/>
            <a:ext cx="1852850" cy="338554"/>
          </a:xfrm>
          <a:prstGeom prst="rect">
            <a:avLst/>
          </a:prstGeom>
          <a:noFill/>
          <a:ln>
            <a:noFill/>
          </a:ln>
        </p:spPr>
        <p:txBody>
          <a:bodyPr wrap="square">
            <a:spAutoFit/>
          </a:bodyPr>
          <a:lstStyle>
            <a:lvl1pPr eaLnBrk="0" hangingPunct="0">
              <a:tabLst>
                <a:tab pos="355600" algn="l"/>
              </a:tabLst>
              <a:defRPr>
                <a:solidFill>
                  <a:schemeClr val="tx1"/>
                </a:solidFill>
                <a:latin typeface="Arial" charset="0"/>
              </a:defRPr>
            </a:lvl1pPr>
            <a:lvl2pPr marL="447675" indent="-285750" eaLnBrk="0" hangingPunct="0">
              <a:tabLst>
                <a:tab pos="355600" algn="l"/>
              </a:tabLst>
              <a:defRPr>
                <a:solidFill>
                  <a:schemeClr val="tx1"/>
                </a:solidFill>
                <a:latin typeface="Arial" charset="0"/>
              </a:defRPr>
            </a:lvl2pPr>
            <a:lvl3pPr marL="1143000" indent="-228600" eaLnBrk="0" hangingPunct="0">
              <a:tabLst>
                <a:tab pos="355600" algn="l"/>
              </a:tabLst>
              <a:defRPr>
                <a:solidFill>
                  <a:schemeClr val="tx1"/>
                </a:solidFill>
                <a:latin typeface="Arial" charset="0"/>
              </a:defRPr>
            </a:lvl3pPr>
            <a:lvl4pPr marL="1600200" indent="-228600" eaLnBrk="0" hangingPunct="0">
              <a:tabLst>
                <a:tab pos="355600" algn="l"/>
              </a:tabLst>
              <a:defRPr>
                <a:solidFill>
                  <a:schemeClr val="tx1"/>
                </a:solidFill>
                <a:latin typeface="Arial" charset="0"/>
              </a:defRPr>
            </a:lvl4pPr>
            <a:lvl5pPr marL="2057400" indent="-228600" eaLnBrk="0" hangingPunct="0">
              <a:tabLst>
                <a:tab pos="355600" algn="l"/>
              </a:tabLst>
              <a:defRPr>
                <a:solidFill>
                  <a:schemeClr val="tx1"/>
                </a:solidFill>
                <a:latin typeface="Arial" charset="0"/>
              </a:defRPr>
            </a:lvl5pPr>
            <a:lvl6pPr marL="2514600" indent="-228600" eaLnBrk="0" fontAlgn="base" hangingPunct="0">
              <a:spcBef>
                <a:spcPct val="0"/>
              </a:spcBef>
              <a:spcAft>
                <a:spcPct val="0"/>
              </a:spcAft>
              <a:tabLst>
                <a:tab pos="355600" algn="l"/>
              </a:tabLst>
              <a:defRPr>
                <a:solidFill>
                  <a:schemeClr val="tx1"/>
                </a:solidFill>
                <a:latin typeface="Arial" charset="0"/>
              </a:defRPr>
            </a:lvl6pPr>
            <a:lvl7pPr marL="2971800" indent="-228600" eaLnBrk="0" fontAlgn="base" hangingPunct="0">
              <a:spcBef>
                <a:spcPct val="0"/>
              </a:spcBef>
              <a:spcAft>
                <a:spcPct val="0"/>
              </a:spcAft>
              <a:tabLst>
                <a:tab pos="355600" algn="l"/>
              </a:tabLst>
              <a:defRPr>
                <a:solidFill>
                  <a:schemeClr val="tx1"/>
                </a:solidFill>
                <a:latin typeface="Arial" charset="0"/>
              </a:defRPr>
            </a:lvl7pPr>
            <a:lvl8pPr marL="3429000" indent="-228600" eaLnBrk="0" fontAlgn="base" hangingPunct="0">
              <a:spcBef>
                <a:spcPct val="0"/>
              </a:spcBef>
              <a:spcAft>
                <a:spcPct val="0"/>
              </a:spcAft>
              <a:tabLst>
                <a:tab pos="355600" algn="l"/>
              </a:tabLst>
              <a:defRPr>
                <a:solidFill>
                  <a:schemeClr val="tx1"/>
                </a:solidFill>
                <a:latin typeface="Arial" charset="0"/>
              </a:defRPr>
            </a:lvl8pPr>
            <a:lvl9pPr marL="3886200" indent="-228600" eaLnBrk="0" fontAlgn="base" hangingPunct="0">
              <a:spcBef>
                <a:spcPct val="0"/>
              </a:spcBef>
              <a:spcAft>
                <a:spcPct val="0"/>
              </a:spcAft>
              <a:tabLst>
                <a:tab pos="355600" algn="l"/>
              </a:tabLst>
              <a:defRPr>
                <a:solidFill>
                  <a:schemeClr val="tx1"/>
                </a:solidFill>
                <a:latin typeface="Arial" charset="0"/>
              </a:defRPr>
            </a:lvl9pPr>
          </a:lstStyle>
          <a:p>
            <a:pPr algn="r" eaLnBrk="1" hangingPunct="1"/>
            <a:r>
              <a:rPr lang="en-GB" sz="800" b="1" i="1" dirty="0">
                <a:latin typeface="+mj-lt"/>
              </a:rPr>
              <a:t>Carter et al, and Parsons </a:t>
            </a:r>
            <a:br>
              <a:rPr lang="en-GB" sz="800" b="1" i="1" dirty="0">
                <a:latin typeface="+mj-lt"/>
              </a:rPr>
            </a:br>
            <a:r>
              <a:rPr lang="en-GB" sz="800" b="1" i="1" dirty="0">
                <a:latin typeface="+mj-lt"/>
              </a:rPr>
              <a:t>(2018) IJROBP &amp; (2019) IJROBP</a:t>
            </a:r>
          </a:p>
        </p:txBody>
      </p:sp>
      <p:pic>
        <p:nvPicPr>
          <p:cNvPr id="5" name="Picture 4" descr="A close up of a sign&#10;&#10;Description automatically generated">
            <a:extLst>
              <a:ext uri="{FF2B5EF4-FFF2-40B4-BE49-F238E27FC236}">
                <a16:creationId xmlns:a16="http://schemas.microsoft.com/office/drawing/2014/main" id="{B84ED025-651B-2044-A951-A94351829A9A}"/>
              </a:ext>
            </a:extLst>
          </p:cNvPr>
          <p:cNvPicPr>
            <a:picLocks noChangeAspect="1"/>
          </p:cNvPicPr>
          <p:nvPr/>
        </p:nvPicPr>
        <p:blipFill>
          <a:blip r:embed="rId5"/>
          <a:stretch>
            <a:fillRect/>
          </a:stretch>
        </p:blipFill>
        <p:spPr>
          <a:xfrm>
            <a:off x="7278866" y="3623609"/>
            <a:ext cx="1807472" cy="349470"/>
          </a:xfrm>
          <a:prstGeom prst="rect">
            <a:avLst/>
          </a:prstGeom>
          <a:ln>
            <a:solidFill>
              <a:srgbClr val="FF0000"/>
            </a:solidFill>
          </a:ln>
        </p:spPr>
      </p:pic>
      <p:pic>
        <p:nvPicPr>
          <p:cNvPr id="12" name="Picture 11" descr="A picture containing brick&#10;&#10;Description automatically generated">
            <a:extLst>
              <a:ext uri="{FF2B5EF4-FFF2-40B4-BE49-F238E27FC236}">
                <a16:creationId xmlns:a16="http://schemas.microsoft.com/office/drawing/2014/main" id="{0DB0EBCB-3256-4C48-8624-F1DC5945FA60}"/>
              </a:ext>
            </a:extLst>
          </p:cNvPr>
          <p:cNvPicPr>
            <a:picLocks noChangeAspect="1"/>
          </p:cNvPicPr>
          <p:nvPr/>
        </p:nvPicPr>
        <p:blipFill rotWithShape="1">
          <a:blip r:embed="rId6"/>
          <a:srcRect r="18988" b="33127"/>
          <a:stretch/>
        </p:blipFill>
        <p:spPr>
          <a:xfrm>
            <a:off x="2328708" y="3029205"/>
            <a:ext cx="1181750" cy="934381"/>
          </a:xfrm>
          <a:prstGeom prst="rect">
            <a:avLst/>
          </a:prstGeom>
        </p:spPr>
      </p:pic>
      <p:pic>
        <p:nvPicPr>
          <p:cNvPr id="13" name="Picture 12">
            <a:extLst>
              <a:ext uri="{FF2B5EF4-FFF2-40B4-BE49-F238E27FC236}">
                <a16:creationId xmlns:a16="http://schemas.microsoft.com/office/drawing/2014/main" id="{4AF97B32-8F55-CC45-B7A8-CD6D23A4B0C0}"/>
              </a:ext>
            </a:extLst>
          </p:cNvPr>
          <p:cNvPicPr>
            <a:picLocks noChangeAspect="1"/>
          </p:cNvPicPr>
          <p:nvPr/>
        </p:nvPicPr>
        <p:blipFill rotWithShape="1">
          <a:blip r:embed="rId7"/>
          <a:srcRect t="23119" r="46849" b="8612"/>
          <a:stretch/>
        </p:blipFill>
        <p:spPr>
          <a:xfrm>
            <a:off x="2755410" y="4069456"/>
            <a:ext cx="1143070" cy="866692"/>
          </a:xfrm>
          <a:prstGeom prst="rect">
            <a:avLst/>
          </a:prstGeom>
        </p:spPr>
      </p:pic>
    </p:spTree>
    <p:extLst>
      <p:ext uri="{BB962C8B-B14F-4D97-AF65-F5344CB8AC3E}">
        <p14:creationId xmlns:p14="http://schemas.microsoft.com/office/powerpoint/2010/main" val="3261056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animBg="1"/>
      <p:bldP spid="21"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F9A4DE4-B614-1440-9FCB-2B5F09D9791E}"/>
              </a:ext>
            </a:extLst>
          </p:cNvPr>
          <p:cNvSpPr>
            <a:spLocks noGrp="1"/>
          </p:cNvSpPr>
          <p:nvPr>
            <p:ph type="title"/>
          </p:nvPr>
        </p:nvSpPr>
        <p:spPr/>
        <p:txBody>
          <a:bodyPr>
            <a:normAutofit fontScale="90000"/>
          </a:bodyPr>
          <a:lstStyle/>
          <a:p>
            <a:r>
              <a:rPr lang="en-US" dirty="0"/>
              <a:t>Radiobiology in new regimens</a:t>
            </a:r>
          </a:p>
        </p:txBody>
      </p:sp>
      <p:sp>
        <p:nvSpPr>
          <p:cNvPr id="5" name="Slide Number Placeholder 4">
            <a:extLst>
              <a:ext uri="{FF2B5EF4-FFF2-40B4-BE49-F238E27FC236}">
                <a16:creationId xmlns:a16="http://schemas.microsoft.com/office/drawing/2014/main" id="{B928F02B-E14B-D644-B6F0-3E53C5557938}"/>
              </a:ext>
            </a:extLst>
          </p:cNvPr>
          <p:cNvSpPr>
            <a:spLocks noGrp="1"/>
          </p:cNvSpPr>
          <p:nvPr>
            <p:ph type="sldNum" sz="quarter" idx="12"/>
          </p:nvPr>
        </p:nvSpPr>
        <p:spPr/>
        <p:txBody>
          <a:bodyPr/>
          <a:lstStyle/>
          <a:p>
            <a:fld id="{A1DC3ABC-92C2-B748-ABF3-8546144348B4}" type="slidenum">
              <a:rPr lang="en-US" smtClean="0"/>
              <a:t>16</a:t>
            </a:fld>
            <a:endParaRPr lang="en-US"/>
          </a:p>
        </p:txBody>
      </p:sp>
      <p:sp>
        <p:nvSpPr>
          <p:cNvPr id="8" name="TextBox 7">
            <a:extLst>
              <a:ext uri="{FF2B5EF4-FFF2-40B4-BE49-F238E27FC236}">
                <a16:creationId xmlns:a16="http://schemas.microsoft.com/office/drawing/2014/main" id="{2D7B617B-E003-E94E-9752-025D761393E9}"/>
              </a:ext>
            </a:extLst>
          </p:cNvPr>
          <p:cNvSpPr txBox="1"/>
          <p:nvPr/>
        </p:nvSpPr>
        <p:spPr>
          <a:xfrm>
            <a:off x="554967" y="736844"/>
            <a:ext cx="8034066" cy="3973524"/>
          </a:xfrm>
          <a:prstGeom prst="rect">
            <a:avLst/>
          </a:prstGeom>
          <a:noFill/>
          <a:ln>
            <a:solidFill>
              <a:schemeClr val="bg1"/>
            </a:solidFill>
          </a:ln>
        </p:spPr>
        <p:txBody>
          <a:bodyPr wrap="square" rtlCol="0">
            <a:spAutoFit/>
          </a:bodyPr>
          <a:lstStyle/>
          <a:p>
            <a:pPr>
              <a:lnSpc>
                <a:spcPct val="150000"/>
              </a:lnSpc>
            </a:pPr>
            <a:r>
              <a:rPr lang="en-US" sz="2400" b="1" i="1" u="sng" dirty="0">
                <a:solidFill>
                  <a:schemeClr val="bg1"/>
                </a:solidFill>
              </a:rPr>
              <a:t>Worked example: FLASH</a:t>
            </a:r>
          </a:p>
          <a:p>
            <a:pPr marL="314325">
              <a:tabLst>
                <a:tab pos="2043113" algn="l"/>
              </a:tabLst>
            </a:pPr>
            <a:r>
              <a:rPr lang="en-US" b="1" dirty="0">
                <a:solidFill>
                  <a:schemeClr val="bg1"/>
                </a:solidFill>
              </a:rPr>
              <a:t>Conventional regime	: ~2 </a:t>
            </a:r>
            <a:r>
              <a:rPr lang="en-US" b="1" dirty="0" err="1">
                <a:solidFill>
                  <a:schemeClr val="bg1"/>
                </a:solidFill>
              </a:rPr>
              <a:t>Gy</a:t>
            </a:r>
            <a:r>
              <a:rPr lang="en-US" b="1" dirty="0">
                <a:solidFill>
                  <a:schemeClr val="bg1"/>
                </a:solidFill>
              </a:rPr>
              <a:t>/min</a:t>
            </a:r>
          </a:p>
          <a:p>
            <a:pPr marL="314325">
              <a:tabLst>
                <a:tab pos="2043113" algn="l"/>
              </a:tabLst>
            </a:pPr>
            <a:r>
              <a:rPr lang="en-US" b="1" dirty="0">
                <a:solidFill>
                  <a:schemeClr val="bg1"/>
                </a:solidFill>
              </a:rPr>
              <a:t>FLASH regime		: &gt;40 </a:t>
            </a:r>
            <a:r>
              <a:rPr lang="en-US" b="1" dirty="0" err="1">
                <a:solidFill>
                  <a:schemeClr val="bg1"/>
                </a:solidFill>
              </a:rPr>
              <a:t>Gy</a:t>
            </a:r>
            <a:r>
              <a:rPr lang="en-US" b="1" dirty="0">
                <a:solidFill>
                  <a:schemeClr val="bg1"/>
                </a:solidFill>
              </a:rPr>
              <a:t>/s</a:t>
            </a:r>
          </a:p>
          <a:p>
            <a:pPr marL="314325">
              <a:lnSpc>
                <a:spcPct val="150000"/>
              </a:lnSpc>
            </a:pPr>
            <a:endParaRPr lang="en-US" sz="900" b="1" dirty="0">
              <a:solidFill>
                <a:schemeClr val="bg1"/>
              </a:solidFill>
            </a:endParaRPr>
          </a:p>
          <a:p>
            <a:pPr marL="314325"/>
            <a:r>
              <a:rPr lang="en-US" b="1" dirty="0">
                <a:solidFill>
                  <a:schemeClr val="bg1">
                    <a:lumMod val="75000"/>
                  </a:schemeClr>
                </a:solidFill>
              </a:rPr>
              <a:t>Evidence of normal-tissue sparing while </a:t>
            </a:r>
            <a:r>
              <a:rPr lang="en-US" b="1" dirty="0" err="1">
                <a:solidFill>
                  <a:schemeClr val="bg1">
                    <a:lumMod val="75000"/>
                  </a:schemeClr>
                </a:solidFill>
              </a:rPr>
              <a:t>tumour</a:t>
            </a:r>
            <a:r>
              <a:rPr lang="en-US" b="1" dirty="0">
                <a:solidFill>
                  <a:schemeClr val="bg1">
                    <a:lumMod val="75000"/>
                  </a:schemeClr>
                </a:solidFill>
              </a:rPr>
              <a:t>-kill probability is maintained:</a:t>
            </a:r>
          </a:p>
          <a:p>
            <a:pPr marL="314325"/>
            <a:r>
              <a:rPr lang="en-US" b="1" dirty="0">
                <a:solidFill>
                  <a:schemeClr val="bg1"/>
                </a:solidFill>
              </a:rPr>
              <a:t>	</a:t>
            </a:r>
            <a:r>
              <a:rPr lang="en-US" b="1" dirty="0">
                <a:solidFill>
                  <a:schemeClr val="bg1">
                    <a:lumMod val="75000"/>
                  </a:schemeClr>
                </a:solidFill>
              </a:rPr>
              <a:t>i.e. enhanced therapeutic window</a:t>
            </a:r>
          </a:p>
          <a:p>
            <a:pPr marL="314325">
              <a:lnSpc>
                <a:spcPct val="150000"/>
              </a:lnSpc>
            </a:pPr>
            <a:endParaRPr lang="en-US" sz="1100" b="1" dirty="0">
              <a:solidFill>
                <a:schemeClr val="bg1"/>
              </a:solidFill>
            </a:endParaRPr>
          </a:p>
          <a:p>
            <a:pPr marL="314325">
              <a:lnSpc>
                <a:spcPct val="150000"/>
              </a:lnSpc>
            </a:pPr>
            <a:r>
              <a:rPr lang="en-US" sz="2400" b="1" dirty="0">
                <a:solidFill>
                  <a:schemeClr val="accent6">
                    <a:lumMod val="40000"/>
                    <a:lumOff val="60000"/>
                  </a:schemeClr>
                </a:solidFill>
              </a:rPr>
              <a:t>Time line:</a:t>
            </a:r>
          </a:p>
          <a:p>
            <a:pPr marL="600075" indent="-153988">
              <a:lnSpc>
                <a:spcPct val="150000"/>
              </a:lnSpc>
              <a:buFont typeface="Arial" panose="020B0604020202020204" pitchFamily="34" charset="0"/>
              <a:buChar char="•"/>
            </a:pPr>
            <a:r>
              <a:rPr lang="en-US" b="1" dirty="0">
                <a:solidFill>
                  <a:srgbClr val="FF0000"/>
                </a:solidFill>
              </a:rPr>
              <a:t>Initial reports: 2014 (e.g. </a:t>
            </a:r>
            <a:r>
              <a:rPr lang="en-US" b="1" dirty="0" err="1">
                <a:solidFill>
                  <a:srgbClr val="FF0000"/>
                </a:solidFill>
              </a:rPr>
              <a:t>Flauvadon</a:t>
            </a:r>
            <a:r>
              <a:rPr lang="en-US" b="1" dirty="0">
                <a:solidFill>
                  <a:srgbClr val="FF0000"/>
                </a:solidFill>
              </a:rPr>
              <a:t> et al, STM Jul 2014)</a:t>
            </a:r>
          </a:p>
          <a:p>
            <a:pPr marL="600075" indent="-153988">
              <a:lnSpc>
                <a:spcPct val="150000"/>
              </a:lnSpc>
              <a:buFont typeface="Arial" panose="020B0604020202020204" pitchFamily="34" charset="0"/>
              <a:buChar char="•"/>
            </a:pPr>
            <a:r>
              <a:rPr lang="en-US" b="1" dirty="0">
                <a:solidFill>
                  <a:srgbClr val="FF8000"/>
                </a:solidFill>
              </a:rPr>
              <a:t>Confirmation in mini-pig &amp; cat: 2018 	(Clin. Cancer Research 2018)</a:t>
            </a:r>
          </a:p>
          <a:p>
            <a:pPr marL="600075" indent="-153988">
              <a:lnSpc>
                <a:spcPct val="150000"/>
              </a:lnSpc>
              <a:buFont typeface="Arial" panose="020B0604020202020204" pitchFamily="34" charset="0"/>
              <a:buChar char="•"/>
            </a:pPr>
            <a:r>
              <a:rPr lang="en-US" b="1" dirty="0">
                <a:solidFill>
                  <a:srgbClr val="00FF00"/>
                </a:solidFill>
              </a:rPr>
              <a:t>First treatment 2019 (</a:t>
            </a:r>
            <a:r>
              <a:rPr lang="en-US" b="1" dirty="0" err="1">
                <a:solidFill>
                  <a:srgbClr val="00FF00"/>
                </a:solidFill>
              </a:rPr>
              <a:t>Bourhis</a:t>
            </a:r>
            <a:r>
              <a:rPr lang="en-US" b="1" dirty="0">
                <a:solidFill>
                  <a:srgbClr val="00FF00"/>
                </a:solidFill>
              </a:rPr>
              <a:t> et al, </a:t>
            </a:r>
            <a:r>
              <a:rPr lang="en-US" b="1" dirty="0" err="1">
                <a:solidFill>
                  <a:srgbClr val="00FF00"/>
                </a:solidFill>
              </a:rPr>
              <a:t>Rad.Onc</a:t>
            </a:r>
            <a:r>
              <a:rPr lang="en-US" b="1" dirty="0">
                <a:solidFill>
                  <a:srgbClr val="00FF00"/>
                </a:solidFill>
              </a:rPr>
              <a:t>. Oct 2019)</a:t>
            </a:r>
            <a:endParaRPr lang="en-US" sz="2000" b="1" dirty="0">
              <a:solidFill>
                <a:srgbClr val="00FF00"/>
              </a:solidFill>
            </a:endParaRPr>
          </a:p>
        </p:txBody>
      </p:sp>
    </p:spTree>
    <p:extLst>
      <p:ext uri="{BB962C8B-B14F-4D97-AF65-F5344CB8AC3E}">
        <p14:creationId xmlns:p14="http://schemas.microsoft.com/office/powerpoint/2010/main" val="64643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985D1-C514-004B-8A02-94E848B72EA1}"/>
              </a:ext>
            </a:extLst>
          </p:cNvPr>
          <p:cNvSpPr>
            <a:spLocks noGrp="1"/>
          </p:cNvSpPr>
          <p:nvPr>
            <p:ph type="title"/>
          </p:nvPr>
        </p:nvSpPr>
        <p:spPr/>
        <p:txBody>
          <a:bodyPr>
            <a:normAutofit fontScale="90000"/>
          </a:bodyPr>
          <a:lstStyle/>
          <a:p>
            <a:r>
              <a:rPr lang="en-US" dirty="0"/>
              <a:t>Present multidisciplinary collaboration</a:t>
            </a:r>
          </a:p>
        </p:txBody>
      </p:sp>
      <p:sp>
        <p:nvSpPr>
          <p:cNvPr id="3" name="Slide Number Placeholder 2">
            <a:extLst>
              <a:ext uri="{FF2B5EF4-FFF2-40B4-BE49-F238E27FC236}">
                <a16:creationId xmlns:a16="http://schemas.microsoft.com/office/drawing/2014/main" id="{B844B146-29FB-E144-90D7-62A79B59E402}"/>
              </a:ext>
            </a:extLst>
          </p:cNvPr>
          <p:cNvSpPr>
            <a:spLocks noGrp="1"/>
          </p:cNvSpPr>
          <p:nvPr>
            <p:ph type="sldNum" sz="quarter" idx="12"/>
          </p:nvPr>
        </p:nvSpPr>
        <p:spPr/>
        <p:txBody>
          <a:bodyPr/>
          <a:lstStyle/>
          <a:p>
            <a:fld id="{A1DC3ABC-92C2-B748-ABF3-8546144348B4}" type="slidenum">
              <a:rPr lang="en-US" smtClean="0"/>
              <a:t>2</a:t>
            </a:fld>
            <a:endParaRPr lang="en-US"/>
          </a:p>
        </p:txBody>
      </p:sp>
      <p:pic>
        <p:nvPicPr>
          <p:cNvPr id="10" name="Picture 9">
            <a:extLst>
              <a:ext uri="{FF2B5EF4-FFF2-40B4-BE49-F238E27FC236}">
                <a16:creationId xmlns:a16="http://schemas.microsoft.com/office/drawing/2014/main" id="{B8685EC0-C3C5-CC43-AA37-E74B1005EF29}"/>
              </a:ext>
            </a:extLst>
          </p:cNvPr>
          <p:cNvPicPr>
            <a:picLocks noChangeAspect="1"/>
          </p:cNvPicPr>
          <p:nvPr/>
        </p:nvPicPr>
        <p:blipFill>
          <a:blip r:embed="rId2"/>
          <a:stretch>
            <a:fillRect/>
          </a:stretch>
        </p:blipFill>
        <p:spPr>
          <a:xfrm>
            <a:off x="1952137" y="1821559"/>
            <a:ext cx="5239726" cy="2757298"/>
          </a:xfrm>
          <a:prstGeom prst="rect">
            <a:avLst/>
          </a:prstGeom>
          <a:ln>
            <a:solidFill>
              <a:srgbClr val="FF0000"/>
            </a:solidFill>
          </a:ln>
        </p:spPr>
      </p:pic>
      <p:sp>
        <p:nvSpPr>
          <p:cNvPr id="5" name="TextBox 4">
            <a:extLst>
              <a:ext uri="{FF2B5EF4-FFF2-40B4-BE49-F238E27FC236}">
                <a16:creationId xmlns:a16="http://schemas.microsoft.com/office/drawing/2014/main" id="{45606CF6-05D7-0347-8D3A-22934D262CFB}"/>
              </a:ext>
            </a:extLst>
          </p:cNvPr>
          <p:cNvSpPr txBox="1"/>
          <p:nvPr/>
        </p:nvSpPr>
        <p:spPr>
          <a:xfrm>
            <a:off x="106680" y="4364570"/>
            <a:ext cx="7292954" cy="738664"/>
          </a:xfrm>
          <a:prstGeom prst="rect">
            <a:avLst/>
          </a:prstGeom>
          <a:noFill/>
        </p:spPr>
        <p:txBody>
          <a:bodyPr wrap="square" rtlCol="0">
            <a:spAutoFit/>
          </a:bodyPr>
          <a:lstStyle/>
          <a:p>
            <a:r>
              <a:rPr lang="en-US" sz="1400" b="1" i="1" dirty="0">
                <a:solidFill>
                  <a:schemeClr val="bg1"/>
                </a:solidFill>
              </a:rPr>
              <a:t>Further interest from:</a:t>
            </a:r>
          </a:p>
          <a:p>
            <a:pPr marL="285750" indent="-150813">
              <a:buFont typeface="Arial" panose="020B0604020202020204" pitchFamily="34" charset="0"/>
              <a:buChar char="•"/>
            </a:pPr>
            <a:r>
              <a:rPr lang="en-US" sz="1400" b="1" dirty="0">
                <a:solidFill>
                  <a:schemeClr val="accent5">
                    <a:lumMod val="40000"/>
                    <a:lumOff val="60000"/>
                  </a:schemeClr>
                </a:solidFill>
              </a:rPr>
              <a:t>Groups in the UK and overseas</a:t>
            </a:r>
          </a:p>
          <a:p>
            <a:pPr marL="285750" indent="-150813">
              <a:buFont typeface="Arial" panose="020B0604020202020204" pitchFamily="34" charset="0"/>
              <a:buChar char="•"/>
            </a:pPr>
            <a:r>
              <a:rPr lang="en-US" sz="1400" b="1" dirty="0">
                <a:solidFill>
                  <a:schemeClr val="accent3">
                    <a:lumMod val="40000"/>
                    <a:lumOff val="60000"/>
                  </a:schemeClr>
                </a:solidFill>
              </a:rPr>
              <a:t>The International Biophysics Collaboration [spokespeople: Patera, </a:t>
            </a:r>
            <a:r>
              <a:rPr lang="en-US" sz="1400" b="1" dirty="0" err="1">
                <a:solidFill>
                  <a:schemeClr val="accent3">
                    <a:lumMod val="40000"/>
                    <a:lumOff val="60000"/>
                  </a:schemeClr>
                </a:solidFill>
              </a:rPr>
              <a:t>Prezado</a:t>
            </a:r>
            <a:r>
              <a:rPr lang="en-US" sz="1400" b="1" dirty="0">
                <a:solidFill>
                  <a:schemeClr val="accent3">
                    <a:lumMod val="40000"/>
                    <a:lumOff val="60000"/>
                  </a:schemeClr>
                </a:solidFill>
              </a:rPr>
              <a:t>]</a:t>
            </a:r>
          </a:p>
        </p:txBody>
      </p:sp>
      <p:pic>
        <p:nvPicPr>
          <p:cNvPr id="14" name="Picture 13">
            <a:extLst>
              <a:ext uri="{FF2B5EF4-FFF2-40B4-BE49-F238E27FC236}">
                <a16:creationId xmlns:a16="http://schemas.microsoft.com/office/drawing/2014/main" id="{5615AA0C-4C97-984C-BDB6-293EFED61074}"/>
              </a:ext>
            </a:extLst>
          </p:cNvPr>
          <p:cNvPicPr>
            <a:picLocks noChangeAspect="1"/>
          </p:cNvPicPr>
          <p:nvPr/>
        </p:nvPicPr>
        <p:blipFill>
          <a:blip r:embed="rId3"/>
          <a:stretch>
            <a:fillRect/>
          </a:stretch>
        </p:blipFill>
        <p:spPr>
          <a:xfrm>
            <a:off x="1250389" y="583380"/>
            <a:ext cx="6643222" cy="1173868"/>
          </a:xfrm>
          <a:prstGeom prst="rect">
            <a:avLst/>
          </a:prstGeom>
        </p:spPr>
      </p:pic>
    </p:spTree>
    <p:extLst>
      <p:ext uri="{BB962C8B-B14F-4D97-AF65-F5344CB8AC3E}">
        <p14:creationId xmlns:p14="http://schemas.microsoft.com/office/powerpoint/2010/main" val="403376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BE675-1635-F349-8098-78A218DB9813}"/>
              </a:ext>
            </a:extLst>
          </p:cNvPr>
          <p:cNvSpPr>
            <a:spLocks noGrp="1"/>
          </p:cNvSpPr>
          <p:nvPr>
            <p:ph type="title"/>
          </p:nvPr>
        </p:nvSpPr>
        <p:spPr/>
        <p:txBody>
          <a:bodyPr>
            <a:normAutofit fontScale="90000"/>
          </a:bodyPr>
          <a:lstStyle/>
          <a:p>
            <a:r>
              <a:rPr lang="en-US" dirty="0"/>
              <a:t>Radiotherapy; the challenge</a:t>
            </a:r>
          </a:p>
        </p:txBody>
      </p:sp>
      <p:sp>
        <p:nvSpPr>
          <p:cNvPr id="3" name="Content Placeholder 2">
            <a:extLst>
              <a:ext uri="{FF2B5EF4-FFF2-40B4-BE49-F238E27FC236}">
                <a16:creationId xmlns:a16="http://schemas.microsoft.com/office/drawing/2014/main" id="{0D179AF6-63A7-5F45-875B-A35F077A3CCA}"/>
              </a:ext>
            </a:extLst>
          </p:cNvPr>
          <p:cNvSpPr>
            <a:spLocks noGrp="1"/>
          </p:cNvSpPr>
          <p:nvPr>
            <p:ph idx="1"/>
          </p:nvPr>
        </p:nvSpPr>
        <p:spPr>
          <a:xfrm>
            <a:off x="31315" y="883085"/>
            <a:ext cx="9095555" cy="4191522"/>
          </a:xfrm>
        </p:spPr>
        <p:txBody>
          <a:bodyPr>
            <a:normAutofit fontScale="92500" lnSpcReduction="10000"/>
          </a:bodyPr>
          <a:lstStyle/>
          <a:p>
            <a:r>
              <a:rPr lang="en-US" dirty="0"/>
              <a:t>Cancer: second most common cause of death globally</a:t>
            </a:r>
          </a:p>
          <a:p>
            <a:pPr lvl="1"/>
            <a:r>
              <a:rPr lang="en-US" dirty="0"/>
              <a:t>Radiotherapy </a:t>
            </a:r>
            <a:r>
              <a:rPr lang="en-GB" dirty="0"/>
              <a:t>indicated in half of all cancer patients</a:t>
            </a:r>
          </a:p>
          <a:p>
            <a:pPr lvl="2"/>
            <a:endParaRPr lang="en-GB" dirty="0"/>
          </a:p>
          <a:p>
            <a:pPr lvl="2"/>
            <a:endParaRPr lang="en-GB" dirty="0"/>
          </a:p>
          <a:p>
            <a:r>
              <a:rPr lang="en-GB" dirty="0"/>
              <a:t>Significant growth in global demand anticipated</a:t>
            </a:r>
          </a:p>
          <a:p>
            <a:pPr lvl="2"/>
            <a:endParaRPr lang="en-GB" dirty="0"/>
          </a:p>
          <a:p>
            <a:pPr lvl="2"/>
            <a:endParaRPr lang="en-GB" dirty="0"/>
          </a:p>
          <a:p>
            <a:r>
              <a:rPr lang="en-GB" dirty="0"/>
              <a:t>Today, most radiotherapy delivered with X-rays</a:t>
            </a:r>
          </a:p>
          <a:p>
            <a:pPr lvl="1"/>
            <a:r>
              <a:rPr lang="en-GB" dirty="0"/>
              <a:t>But, interest in proton and ion beam therapy is increasing</a:t>
            </a:r>
          </a:p>
        </p:txBody>
      </p:sp>
      <p:sp>
        <p:nvSpPr>
          <p:cNvPr id="4" name="Slide Number Placeholder 3">
            <a:extLst>
              <a:ext uri="{FF2B5EF4-FFF2-40B4-BE49-F238E27FC236}">
                <a16:creationId xmlns:a16="http://schemas.microsoft.com/office/drawing/2014/main" id="{CEE20282-39A1-9845-A57E-DABA3116F517}"/>
              </a:ext>
            </a:extLst>
          </p:cNvPr>
          <p:cNvSpPr>
            <a:spLocks noGrp="1"/>
          </p:cNvSpPr>
          <p:nvPr>
            <p:ph type="sldNum" sz="quarter" idx="12"/>
          </p:nvPr>
        </p:nvSpPr>
        <p:spPr/>
        <p:txBody>
          <a:bodyPr/>
          <a:lstStyle/>
          <a:p>
            <a:fld id="{A1DC3ABC-92C2-B748-ABF3-8546144348B4}" type="slidenum">
              <a:rPr lang="en-US" smtClean="0"/>
              <a:t>3</a:t>
            </a:fld>
            <a:endParaRPr lang="en-US" dirty="0"/>
          </a:p>
        </p:txBody>
      </p:sp>
    </p:spTree>
    <p:extLst>
      <p:ext uri="{BB962C8B-B14F-4D97-AF65-F5344CB8AC3E}">
        <p14:creationId xmlns:p14="http://schemas.microsoft.com/office/powerpoint/2010/main" val="2017414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94C3A-E715-154E-BBF6-317749ED2026}"/>
              </a:ext>
            </a:extLst>
          </p:cNvPr>
          <p:cNvSpPr>
            <a:spLocks noGrp="1"/>
          </p:cNvSpPr>
          <p:nvPr>
            <p:ph type="title"/>
          </p:nvPr>
        </p:nvSpPr>
        <p:spPr/>
        <p:txBody>
          <a:bodyPr>
            <a:noAutofit/>
          </a:bodyPr>
          <a:lstStyle/>
          <a:p>
            <a:r>
              <a:rPr lang="en-US" sz="3200" dirty="0"/>
              <a:t>Particle-beam therapy</a:t>
            </a:r>
          </a:p>
        </p:txBody>
      </p:sp>
      <p:sp>
        <p:nvSpPr>
          <p:cNvPr id="4" name="Slide Number Placeholder 3">
            <a:extLst>
              <a:ext uri="{FF2B5EF4-FFF2-40B4-BE49-F238E27FC236}">
                <a16:creationId xmlns:a16="http://schemas.microsoft.com/office/drawing/2014/main" id="{1B6A2A47-0014-C84A-9962-5CF5760480A2}"/>
              </a:ext>
            </a:extLst>
          </p:cNvPr>
          <p:cNvSpPr>
            <a:spLocks noGrp="1"/>
          </p:cNvSpPr>
          <p:nvPr>
            <p:ph type="sldNum" sz="quarter" idx="12"/>
          </p:nvPr>
        </p:nvSpPr>
        <p:spPr/>
        <p:txBody>
          <a:bodyPr/>
          <a:lstStyle/>
          <a:p>
            <a:fld id="{A1DC3ABC-92C2-B748-ABF3-8546144348B4}" type="slidenum">
              <a:rPr lang="en-US" smtClean="0"/>
              <a:t>4</a:t>
            </a:fld>
            <a:endParaRPr lang="en-US"/>
          </a:p>
        </p:txBody>
      </p:sp>
      <p:pic>
        <p:nvPicPr>
          <p:cNvPr id="5" name="Picture 4">
            <a:extLst>
              <a:ext uri="{FF2B5EF4-FFF2-40B4-BE49-F238E27FC236}">
                <a16:creationId xmlns:a16="http://schemas.microsoft.com/office/drawing/2014/main" id="{BD09CEE9-B4CC-9544-B63B-26FDD798F74D}"/>
              </a:ext>
            </a:extLst>
          </p:cNvPr>
          <p:cNvPicPr>
            <a:picLocks noChangeAspect="1"/>
          </p:cNvPicPr>
          <p:nvPr/>
        </p:nvPicPr>
        <p:blipFill rotWithShape="1">
          <a:blip r:embed="rId2"/>
          <a:srcRect l="15116" r="10654" b="4212"/>
          <a:stretch/>
        </p:blipFill>
        <p:spPr>
          <a:xfrm>
            <a:off x="26555" y="23068"/>
            <a:ext cx="4577013" cy="5062499"/>
          </a:xfrm>
          <a:prstGeom prst="rect">
            <a:avLst/>
          </a:prstGeom>
          <a:ln>
            <a:solidFill>
              <a:srgbClr val="FF0000"/>
            </a:solidFill>
          </a:ln>
        </p:spPr>
      </p:pic>
      <p:pic>
        <p:nvPicPr>
          <p:cNvPr id="8" name="Picture 7">
            <a:extLst>
              <a:ext uri="{FF2B5EF4-FFF2-40B4-BE49-F238E27FC236}">
                <a16:creationId xmlns:a16="http://schemas.microsoft.com/office/drawing/2014/main" id="{D186A580-FBD4-EE47-9DA9-4312A5C9A7A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678471" y="761164"/>
            <a:ext cx="4417379" cy="2664703"/>
          </a:xfrm>
          <a:prstGeom prst="rect">
            <a:avLst/>
          </a:prstGeom>
          <a:ln>
            <a:solidFill>
              <a:srgbClr val="FF0000"/>
            </a:solidFill>
          </a:ln>
        </p:spPr>
      </p:pic>
      <p:sp>
        <p:nvSpPr>
          <p:cNvPr id="7" name="Content Placeholder 2">
            <a:extLst>
              <a:ext uri="{FF2B5EF4-FFF2-40B4-BE49-F238E27FC236}">
                <a16:creationId xmlns:a16="http://schemas.microsoft.com/office/drawing/2014/main" id="{96061F3E-91AD-C546-B69D-DB78FE025129}"/>
              </a:ext>
            </a:extLst>
          </p:cNvPr>
          <p:cNvSpPr txBox="1">
            <a:spLocks/>
          </p:cNvSpPr>
          <p:nvPr/>
        </p:nvSpPr>
        <p:spPr>
          <a:xfrm>
            <a:off x="4744359" y="3629224"/>
            <a:ext cx="4258850" cy="1266612"/>
          </a:xfrm>
          <a:prstGeom prst="rect">
            <a:avLst/>
          </a:prstGeom>
          <a:ln>
            <a:solidFill>
              <a:schemeClr val="bg1"/>
            </a:solidFill>
          </a:ln>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b="1"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b="1" kern="1200">
                <a:solidFill>
                  <a:srgbClr val="FF8000"/>
                </a:solidFill>
                <a:latin typeface="+mn-lt"/>
                <a:ea typeface="+mn-ea"/>
                <a:cs typeface="+mn-cs"/>
              </a:defRPr>
            </a:lvl2pPr>
            <a:lvl3pPr marL="1143000" indent="-228600" algn="l" defTabSz="457200" rtl="0" eaLnBrk="1" latinLnBrk="0" hangingPunct="1">
              <a:spcBef>
                <a:spcPct val="20000"/>
              </a:spcBef>
              <a:buFont typeface="Arial"/>
              <a:buChar char="•"/>
              <a:defRPr sz="2400" b="1" kern="1200">
                <a:solidFill>
                  <a:srgbClr val="00FF00"/>
                </a:solidFill>
                <a:latin typeface="+mn-lt"/>
                <a:ea typeface="+mn-ea"/>
                <a:cs typeface="+mn-cs"/>
              </a:defRPr>
            </a:lvl3pPr>
            <a:lvl4pPr marL="1600200" indent="-228600" algn="l" defTabSz="457200" rtl="0" eaLnBrk="1" latinLnBrk="0" hangingPunct="1">
              <a:spcBef>
                <a:spcPct val="20000"/>
              </a:spcBef>
              <a:buFont typeface="Arial"/>
              <a:buChar char="–"/>
              <a:defRPr sz="2000" b="1" kern="1200">
                <a:solidFill>
                  <a:srgbClr val="00FFFF"/>
                </a:solidFill>
                <a:latin typeface="+mn-lt"/>
                <a:ea typeface="+mn-ea"/>
                <a:cs typeface="+mn-cs"/>
              </a:defRPr>
            </a:lvl4pPr>
            <a:lvl5pPr marL="2057400" indent="-228600" algn="l" defTabSz="457200" rtl="0" eaLnBrk="1" latinLnBrk="0" hangingPunct="1">
              <a:spcBef>
                <a:spcPct val="20000"/>
              </a:spcBef>
              <a:buFont typeface="Arial"/>
              <a:buChar char="»"/>
              <a:defRPr sz="2000" b="1" kern="1200">
                <a:solidFill>
                  <a:srgbClr val="FF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t>Proton and ion-beam therapy:</a:t>
            </a:r>
          </a:p>
          <a:p>
            <a:pPr marL="266700" lvl="1" indent="-168275"/>
            <a:r>
              <a:rPr lang="en-US" dirty="0"/>
              <a:t>Bulk of dose deposited in Bragg peak</a:t>
            </a:r>
          </a:p>
          <a:p>
            <a:pPr marL="266700" lvl="1" indent="-168275"/>
            <a:r>
              <a:rPr lang="en-US" dirty="0"/>
              <a:t>Significant normal-tissue sparing (entry)</a:t>
            </a:r>
          </a:p>
          <a:p>
            <a:pPr marL="266700" lvl="1" indent="-168275"/>
            <a:r>
              <a:rPr lang="en-US" dirty="0"/>
              <a:t>Almost no dose beyond the Bragg peak</a:t>
            </a:r>
          </a:p>
          <a:p>
            <a:endParaRPr lang="en-US" dirty="0"/>
          </a:p>
        </p:txBody>
      </p:sp>
    </p:spTree>
    <p:extLst>
      <p:ext uri="{BB962C8B-B14F-4D97-AF65-F5344CB8AC3E}">
        <p14:creationId xmlns:p14="http://schemas.microsoft.com/office/powerpoint/2010/main" val="76536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E75E7-4BD4-DC44-A58D-B500137BB328}"/>
              </a:ext>
            </a:extLst>
          </p:cNvPr>
          <p:cNvSpPr>
            <a:spLocks noGrp="1"/>
          </p:cNvSpPr>
          <p:nvPr>
            <p:ph type="title"/>
          </p:nvPr>
        </p:nvSpPr>
        <p:spPr/>
        <p:txBody>
          <a:bodyPr>
            <a:normAutofit fontScale="90000"/>
          </a:bodyPr>
          <a:lstStyle/>
          <a:p>
            <a:r>
              <a:rPr lang="en-US" dirty="0"/>
              <a:t>The radiobiology needs to be understood</a:t>
            </a:r>
          </a:p>
        </p:txBody>
      </p:sp>
      <p:sp>
        <p:nvSpPr>
          <p:cNvPr id="3" name="Content Placeholder 2">
            <a:extLst>
              <a:ext uri="{FF2B5EF4-FFF2-40B4-BE49-F238E27FC236}">
                <a16:creationId xmlns:a16="http://schemas.microsoft.com/office/drawing/2014/main" id="{785C72E5-A593-DA46-A910-0B734A53D18B}"/>
              </a:ext>
            </a:extLst>
          </p:cNvPr>
          <p:cNvSpPr>
            <a:spLocks noGrp="1"/>
          </p:cNvSpPr>
          <p:nvPr>
            <p:ph idx="1"/>
          </p:nvPr>
        </p:nvSpPr>
        <p:spPr>
          <a:xfrm>
            <a:off x="-1" y="643040"/>
            <a:ext cx="9143999" cy="1333965"/>
          </a:xfrm>
        </p:spPr>
        <p:txBody>
          <a:bodyPr>
            <a:normAutofit fontScale="77500" lnSpcReduction="20000"/>
          </a:bodyPr>
          <a:lstStyle/>
          <a:p>
            <a:pPr marL="179388" indent="-179388"/>
            <a:r>
              <a:rPr lang="en-US" dirty="0"/>
              <a:t>Treatment planning:</a:t>
            </a:r>
          </a:p>
          <a:p>
            <a:pPr marL="403225" lvl="1" indent="-192088"/>
            <a:r>
              <a:rPr lang="en-US" dirty="0"/>
              <a:t>Based on ‘Relative Biological Effectiveness (RBE)</a:t>
            </a:r>
          </a:p>
          <a:p>
            <a:pPr marL="622300" lvl="2" indent="-200025"/>
            <a:r>
              <a:rPr lang="en-US" dirty="0"/>
              <a:t>Proton-treatment planning uses RBE = 1.1</a:t>
            </a:r>
          </a:p>
          <a:p>
            <a:pPr marL="622300" lvl="2" indent="-200025"/>
            <a:r>
              <a:rPr lang="en-US" dirty="0"/>
              <a:t>Effective values are used for C</a:t>
            </a:r>
            <a:r>
              <a:rPr lang="en-US" baseline="30000" dirty="0"/>
              <a:t>6+</a:t>
            </a:r>
            <a:endParaRPr lang="en-US" dirty="0"/>
          </a:p>
        </p:txBody>
      </p:sp>
      <p:sp>
        <p:nvSpPr>
          <p:cNvPr id="4" name="Slide Number Placeholder 3">
            <a:extLst>
              <a:ext uri="{FF2B5EF4-FFF2-40B4-BE49-F238E27FC236}">
                <a16:creationId xmlns:a16="http://schemas.microsoft.com/office/drawing/2014/main" id="{80486764-E22B-3846-A379-B98B5855F403}"/>
              </a:ext>
            </a:extLst>
          </p:cNvPr>
          <p:cNvSpPr>
            <a:spLocks noGrp="1"/>
          </p:cNvSpPr>
          <p:nvPr>
            <p:ph type="sldNum" sz="quarter" idx="12"/>
          </p:nvPr>
        </p:nvSpPr>
        <p:spPr/>
        <p:txBody>
          <a:bodyPr/>
          <a:lstStyle/>
          <a:p>
            <a:fld id="{A1DC3ABC-92C2-B748-ABF3-8546144348B4}" type="slidenum">
              <a:rPr lang="en-US" smtClean="0"/>
              <a:t>5</a:t>
            </a:fld>
            <a:endParaRPr lang="en-US"/>
          </a:p>
        </p:txBody>
      </p:sp>
      <p:pic>
        <p:nvPicPr>
          <p:cNvPr id="8" name="Picture 7">
            <a:extLst>
              <a:ext uri="{FF2B5EF4-FFF2-40B4-BE49-F238E27FC236}">
                <a16:creationId xmlns:a16="http://schemas.microsoft.com/office/drawing/2014/main" id="{ABD220B3-6D0B-DA45-8B88-586A3EFD3A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0037" y="1971539"/>
            <a:ext cx="3469537" cy="2557243"/>
          </a:xfrm>
          <a:prstGeom prst="rect">
            <a:avLst/>
          </a:prstGeom>
          <a:solidFill>
            <a:schemeClr val="bg1"/>
          </a:solidFill>
          <a:ln>
            <a:solidFill>
              <a:srgbClr val="FF0000"/>
            </a:solidFill>
          </a:ln>
        </p:spPr>
      </p:pic>
      <p:sp>
        <p:nvSpPr>
          <p:cNvPr id="9" name="Rectangle 8">
            <a:extLst>
              <a:ext uri="{FF2B5EF4-FFF2-40B4-BE49-F238E27FC236}">
                <a16:creationId xmlns:a16="http://schemas.microsoft.com/office/drawing/2014/main" id="{28AF6809-1D22-6F4B-87BE-DFDBDA2683F3}"/>
              </a:ext>
            </a:extLst>
          </p:cNvPr>
          <p:cNvSpPr/>
          <p:nvPr/>
        </p:nvSpPr>
        <p:spPr>
          <a:xfrm>
            <a:off x="1788688" y="1987060"/>
            <a:ext cx="2364273" cy="338554"/>
          </a:xfrm>
          <a:prstGeom prst="rect">
            <a:avLst/>
          </a:prstGeom>
        </p:spPr>
        <p:txBody>
          <a:bodyPr wrap="square">
            <a:spAutoFit/>
          </a:bodyPr>
          <a:lstStyle/>
          <a:p>
            <a:r>
              <a:rPr lang="en-GB" sz="800" b="1" i="1" dirty="0" err="1"/>
              <a:t>Paganetti</a:t>
            </a:r>
            <a:r>
              <a:rPr lang="en-GB" sz="800" b="1" i="1" dirty="0"/>
              <a:t>, van </a:t>
            </a:r>
            <a:r>
              <a:rPr lang="en-GB" sz="800" b="1" i="1" dirty="0" err="1"/>
              <a:t>Luijk</a:t>
            </a:r>
            <a:r>
              <a:rPr lang="en-GB" sz="800" b="1" i="1" dirty="0"/>
              <a:t> </a:t>
            </a:r>
            <a:br>
              <a:rPr lang="en-GB" sz="800" b="1" i="1" dirty="0"/>
            </a:br>
            <a:r>
              <a:rPr lang="en-GB" sz="800" b="1" i="1" dirty="0"/>
              <a:t>Sem. Rad. Oncol (2013)</a:t>
            </a:r>
            <a:endParaRPr lang="en-US" sz="800" b="1" dirty="0"/>
          </a:p>
        </p:txBody>
      </p:sp>
      <p:sp>
        <p:nvSpPr>
          <p:cNvPr id="6" name="TextBox 5">
            <a:extLst>
              <a:ext uri="{FF2B5EF4-FFF2-40B4-BE49-F238E27FC236}">
                <a16:creationId xmlns:a16="http://schemas.microsoft.com/office/drawing/2014/main" id="{6E08EC0D-BA6D-9346-A72C-7709DECAEB8F}"/>
              </a:ext>
            </a:extLst>
          </p:cNvPr>
          <p:cNvSpPr txBox="1"/>
          <p:nvPr/>
        </p:nvSpPr>
        <p:spPr>
          <a:xfrm>
            <a:off x="1026889" y="4636686"/>
            <a:ext cx="7090218" cy="400110"/>
          </a:xfrm>
          <a:prstGeom prst="rect">
            <a:avLst/>
          </a:prstGeom>
          <a:noFill/>
          <a:ln>
            <a:solidFill>
              <a:schemeClr val="bg1"/>
            </a:solidFill>
          </a:ln>
        </p:spPr>
        <p:txBody>
          <a:bodyPr wrap="square" rtlCol="0">
            <a:spAutoFit/>
          </a:bodyPr>
          <a:lstStyle/>
          <a:p>
            <a:pPr algn="ctr"/>
            <a:r>
              <a:rPr lang="en-US" sz="2000" b="1" dirty="0">
                <a:solidFill>
                  <a:schemeClr val="bg1"/>
                </a:solidFill>
              </a:rPr>
              <a:t>Essential: improved, fundamental, understanding of radiobiology</a:t>
            </a:r>
          </a:p>
        </p:txBody>
      </p:sp>
      <p:sp>
        <p:nvSpPr>
          <p:cNvPr id="5" name="TextBox 4">
            <a:extLst>
              <a:ext uri="{FF2B5EF4-FFF2-40B4-BE49-F238E27FC236}">
                <a16:creationId xmlns:a16="http://schemas.microsoft.com/office/drawing/2014/main" id="{FA77E144-42D9-2E45-8E6C-0DF47635B613}"/>
              </a:ext>
            </a:extLst>
          </p:cNvPr>
          <p:cNvSpPr txBox="1"/>
          <p:nvPr/>
        </p:nvSpPr>
        <p:spPr>
          <a:xfrm>
            <a:off x="6620005" y="567311"/>
            <a:ext cx="2050561" cy="769441"/>
          </a:xfrm>
          <a:prstGeom prst="rect">
            <a:avLst/>
          </a:prstGeom>
          <a:noFill/>
          <a:ln>
            <a:solidFill>
              <a:schemeClr val="bg1">
                <a:lumMod val="65000"/>
              </a:schemeClr>
            </a:solidFill>
          </a:ln>
        </p:spPr>
        <p:txBody>
          <a:bodyPr wrap="none" rtlCol="0">
            <a:spAutoFit/>
          </a:bodyPr>
          <a:lstStyle/>
          <a:p>
            <a:r>
              <a:rPr lang="en-US" sz="1100" b="1" u="sng" dirty="0">
                <a:solidFill>
                  <a:schemeClr val="bg1">
                    <a:lumMod val="65000"/>
                  </a:schemeClr>
                </a:solidFill>
              </a:rPr>
              <a:t>RBE:</a:t>
            </a:r>
          </a:p>
          <a:p>
            <a:pPr marL="92075"/>
            <a:r>
              <a:rPr lang="en-US" sz="1100" b="1" dirty="0">
                <a:solidFill>
                  <a:schemeClr val="bg1">
                    <a:lumMod val="65000"/>
                  </a:schemeClr>
                </a:solidFill>
              </a:rPr>
              <a:t>Ratio of dose required to gain </a:t>
            </a:r>
            <a:br>
              <a:rPr lang="en-US" sz="1100" b="1" dirty="0">
                <a:solidFill>
                  <a:schemeClr val="bg1">
                    <a:lumMod val="65000"/>
                  </a:schemeClr>
                </a:solidFill>
              </a:rPr>
            </a:br>
            <a:r>
              <a:rPr lang="en-US" sz="1100" b="1" dirty="0">
                <a:solidFill>
                  <a:schemeClr val="bg1">
                    <a:lumMod val="65000"/>
                  </a:schemeClr>
                </a:solidFill>
              </a:rPr>
              <a:t>same biological response as</a:t>
            </a:r>
            <a:br>
              <a:rPr lang="en-US" sz="1100" b="1" dirty="0">
                <a:solidFill>
                  <a:schemeClr val="bg1">
                    <a:lumMod val="65000"/>
                  </a:schemeClr>
                </a:solidFill>
              </a:rPr>
            </a:br>
            <a:r>
              <a:rPr lang="en-US" sz="1100" b="1" dirty="0">
                <a:solidFill>
                  <a:schemeClr val="bg1">
                    <a:lumMod val="65000"/>
                  </a:schemeClr>
                </a:solidFill>
              </a:rPr>
              <a:t>reference photon beam</a:t>
            </a:r>
          </a:p>
        </p:txBody>
      </p:sp>
      <p:sp>
        <p:nvSpPr>
          <p:cNvPr id="10" name="TextBox 9">
            <a:extLst>
              <a:ext uri="{FF2B5EF4-FFF2-40B4-BE49-F238E27FC236}">
                <a16:creationId xmlns:a16="http://schemas.microsoft.com/office/drawing/2014/main" id="{781E9380-F857-7D4D-B6F6-1633E3AD08F7}"/>
              </a:ext>
            </a:extLst>
          </p:cNvPr>
          <p:cNvSpPr txBox="1"/>
          <p:nvPr/>
        </p:nvSpPr>
        <p:spPr>
          <a:xfrm>
            <a:off x="5348351" y="2511496"/>
            <a:ext cx="2657009" cy="1477328"/>
          </a:xfrm>
          <a:prstGeom prst="rect">
            <a:avLst/>
          </a:prstGeom>
          <a:noFill/>
          <a:ln>
            <a:solidFill>
              <a:schemeClr val="bg1"/>
            </a:solidFill>
          </a:ln>
        </p:spPr>
        <p:txBody>
          <a:bodyPr wrap="none" rtlCol="0">
            <a:spAutoFit/>
          </a:bodyPr>
          <a:lstStyle/>
          <a:p>
            <a:r>
              <a:rPr lang="en-US" b="1" u="sng" dirty="0">
                <a:solidFill>
                  <a:schemeClr val="bg1"/>
                </a:solidFill>
              </a:rPr>
              <a:t>RBE known to depend on:</a:t>
            </a:r>
          </a:p>
          <a:p>
            <a:pPr marL="136525"/>
            <a:r>
              <a:rPr lang="en-US" b="1" dirty="0">
                <a:solidFill>
                  <a:srgbClr val="00FF00"/>
                </a:solidFill>
              </a:rPr>
              <a:t>Energy, ion species</a:t>
            </a:r>
          </a:p>
          <a:p>
            <a:pPr marL="136525"/>
            <a:r>
              <a:rPr lang="en-US" b="1" dirty="0">
                <a:solidFill>
                  <a:srgbClr val="00FF00"/>
                </a:solidFill>
              </a:rPr>
              <a:t>Dose &amp; dose rate</a:t>
            </a:r>
          </a:p>
          <a:p>
            <a:pPr marL="136525"/>
            <a:r>
              <a:rPr lang="en-US" b="1" dirty="0">
                <a:solidFill>
                  <a:srgbClr val="00FF00"/>
                </a:solidFill>
              </a:rPr>
              <a:t>Tissue type</a:t>
            </a:r>
          </a:p>
          <a:p>
            <a:pPr marL="136525"/>
            <a:r>
              <a:rPr lang="en-US" b="1" dirty="0">
                <a:solidFill>
                  <a:srgbClr val="00FF00"/>
                </a:solidFill>
              </a:rPr>
              <a:t>Biological endpoint</a:t>
            </a:r>
          </a:p>
        </p:txBody>
      </p:sp>
    </p:spTree>
    <p:extLst>
      <p:ext uri="{BB962C8B-B14F-4D97-AF65-F5344CB8AC3E}">
        <p14:creationId xmlns:p14="http://schemas.microsoft.com/office/powerpoint/2010/main" val="8105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AAA11F-6B67-B841-9CBB-58AAD858AA51}"/>
              </a:ext>
            </a:extLst>
          </p:cNvPr>
          <p:cNvSpPr>
            <a:spLocks noGrp="1"/>
          </p:cNvSpPr>
          <p:nvPr>
            <p:ph type="title"/>
          </p:nvPr>
        </p:nvSpPr>
        <p:spPr/>
        <p:txBody>
          <a:bodyPr>
            <a:normAutofit fontScale="90000"/>
          </a:bodyPr>
          <a:lstStyle/>
          <a:p>
            <a:r>
              <a:rPr lang="en-US" dirty="0"/>
              <a:t>Particle beam therapy today</a:t>
            </a:r>
          </a:p>
        </p:txBody>
      </p:sp>
      <p:sp>
        <p:nvSpPr>
          <p:cNvPr id="5" name="Content Placeholder 4">
            <a:extLst>
              <a:ext uri="{FF2B5EF4-FFF2-40B4-BE49-F238E27FC236}">
                <a16:creationId xmlns:a16="http://schemas.microsoft.com/office/drawing/2014/main" id="{9271D2E7-3EB8-4B45-9892-DF11EF947766}"/>
              </a:ext>
            </a:extLst>
          </p:cNvPr>
          <p:cNvSpPr>
            <a:spLocks noGrp="1"/>
          </p:cNvSpPr>
          <p:nvPr>
            <p:ph idx="1"/>
          </p:nvPr>
        </p:nvSpPr>
        <p:spPr/>
        <p:txBody>
          <a:bodyPr>
            <a:normAutofit fontScale="85000" lnSpcReduction="20000"/>
          </a:bodyPr>
          <a:lstStyle/>
          <a:p>
            <a:r>
              <a:rPr lang="en-US" dirty="0"/>
              <a:t>Cyclotron based:</a:t>
            </a:r>
          </a:p>
          <a:p>
            <a:pPr lvl="1"/>
            <a:r>
              <a:rPr lang="en-US" dirty="0"/>
              <a:t>Limitations:</a:t>
            </a:r>
          </a:p>
          <a:p>
            <a:pPr lvl="2"/>
            <a:r>
              <a:rPr lang="en-US" dirty="0"/>
              <a:t>Energy modulation</a:t>
            </a:r>
          </a:p>
          <a:p>
            <a:pPr lvl="2"/>
            <a:r>
              <a:rPr lang="en-US" dirty="0"/>
              <a:t>Instantaneous dose rate</a:t>
            </a:r>
          </a:p>
          <a:p>
            <a:endParaRPr lang="en-US" dirty="0"/>
          </a:p>
          <a:p>
            <a:endParaRPr lang="en-US" dirty="0"/>
          </a:p>
          <a:p>
            <a:endParaRPr lang="en-US" dirty="0"/>
          </a:p>
          <a:p>
            <a:endParaRPr lang="en-US" dirty="0"/>
          </a:p>
          <a:p>
            <a:r>
              <a:rPr lang="en-US" dirty="0"/>
              <a:t>Synchrotron based:</a:t>
            </a:r>
          </a:p>
          <a:p>
            <a:pPr lvl="1"/>
            <a:r>
              <a:rPr lang="en-US" dirty="0" err="1"/>
              <a:t>Limitiations</a:t>
            </a:r>
            <a:r>
              <a:rPr lang="en-US" dirty="0"/>
              <a:t>:</a:t>
            </a:r>
          </a:p>
          <a:p>
            <a:pPr lvl="2"/>
            <a:r>
              <a:rPr lang="en-US" dirty="0"/>
              <a:t>Complexity</a:t>
            </a:r>
          </a:p>
          <a:p>
            <a:pPr lvl="2"/>
            <a:r>
              <a:rPr lang="en-US" dirty="0"/>
              <a:t>Instantaneous dose rate</a:t>
            </a:r>
          </a:p>
          <a:p>
            <a:endParaRPr lang="en-US" dirty="0"/>
          </a:p>
        </p:txBody>
      </p:sp>
      <p:sp>
        <p:nvSpPr>
          <p:cNvPr id="3" name="Slide Number Placeholder 2">
            <a:extLst>
              <a:ext uri="{FF2B5EF4-FFF2-40B4-BE49-F238E27FC236}">
                <a16:creationId xmlns:a16="http://schemas.microsoft.com/office/drawing/2014/main" id="{36129E95-7306-1C4E-859F-C468F45666FA}"/>
              </a:ext>
            </a:extLst>
          </p:cNvPr>
          <p:cNvSpPr>
            <a:spLocks noGrp="1"/>
          </p:cNvSpPr>
          <p:nvPr>
            <p:ph type="sldNum" sz="quarter" idx="12"/>
          </p:nvPr>
        </p:nvSpPr>
        <p:spPr/>
        <p:txBody>
          <a:bodyPr/>
          <a:lstStyle/>
          <a:p>
            <a:fld id="{A1DC3ABC-92C2-B748-ABF3-8546144348B4}" type="slidenum">
              <a:rPr lang="en-US" smtClean="0"/>
              <a:t>6</a:t>
            </a:fld>
            <a:endParaRPr lang="en-US"/>
          </a:p>
        </p:txBody>
      </p:sp>
      <p:pic>
        <p:nvPicPr>
          <p:cNvPr id="7" name="Picture 6">
            <a:extLst>
              <a:ext uri="{FF2B5EF4-FFF2-40B4-BE49-F238E27FC236}">
                <a16:creationId xmlns:a16="http://schemas.microsoft.com/office/drawing/2014/main" id="{35C26E3F-8525-4F4B-A236-DD7550E50797}"/>
              </a:ext>
            </a:extLst>
          </p:cNvPr>
          <p:cNvPicPr>
            <a:picLocks noChangeAspect="1"/>
          </p:cNvPicPr>
          <p:nvPr/>
        </p:nvPicPr>
        <p:blipFill rotWithShape="1">
          <a:blip r:embed="rId2">
            <a:extLst>
              <a:ext uri="{28A0092B-C50C-407E-A947-70E740481C1C}">
                <a14:useLocalDpi xmlns:a14="http://schemas.microsoft.com/office/drawing/2010/main"/>
              </a:ext>
            </a:extLst>
          </a:blip>
          <a:srcRect l="5667" t="19162" r="4000" b="25205"/>
          <a:stretch/>
        </p:blipFill>
        <p:spPr>
          <a:xfrm>
            <a:off x="3928312" y="644178"/>
            <a:ext cx="5012304" cy="2303142"/>
          </a:xfrm>
          <a:prstGeom prst="rect">
            <a:avLst/>
          </a:prstGeom>
          <a:ln>
            <a:solidFill>
              <a:srgbClr val="FF0000"/>
            </a:solidFill>
          </a:ln>
        </p:spPr>
      </p:pic>
      <p:pic>
        <p:nvPicPr>
          <p:cNvPr id="8" name="Picture 7">
            <a:extLst>
              <a:ext uri="{FF2B5EF4-FFF2-40B4-BE49-F238E27FC236}">
                <a16:creationId xmlns:a16="http://schemas.microsoft.com/office/drawing/2014/main" id="{D7B27017-EF9B-1A4E-B7C9-AC1DF78D3EA1}"/>
              </a:ext>
            </a:extLst>
          </p:cNvPr>
          <p:cNvPicPr>
            <a:picLocks noChangeAspect="1"/>
          </p:cNvPicPr>
          <p:nvPr/>
        </p:nvPicPr>
        <p:blipFill rotWithShape="1">
          <a:blip r:embed="rId3"/>
          <a:srcRect l="7015" t="18222" r="6855" b="33334"/>
          <a:stretch/>
        </p:blipFill>
        <p:spPr>
          <a:xfrm>
            <a:off x="3928312" y="3022567"/>
            <a:ext cx="5012304" cy="2034790"/>
          </a:xfrm>
          <a:prstGeom prst="rect">
            <a:avLst/>
          </a:prstGeom>
          <a:ln>
            <a:solidFill>
              <a:srgbClr val="FF0000"/>
            </a:solidFill>
          </a:ln>
        </p:spPr>
      </p:pic>
      <p:sp>
        <p:nvSpPr>
          <p:cNvPr id="2" name="TextBox 1">
            <a:extLst>
              <a:ext uri="{FF2B5EF4-FFF2-40B4-BE49-F238E27FC236}">
                <a16:creationId xmlns:a16="http://schemas.microsoft.com/office/drawing/2014/main" id="{7468C80C-1872-1244-9D68-F2EEE986757A}"/>
              </a:ext>
            </a:extLst>
          </p:cNvPr>
          <p:cNvSpPr txBox="1"/>
          <p:nvPr/>
        </p:nvSpPr>
        <p:spPr>
          <a:xfrm>
            <a:off x="3928312" y="2646390"/>
            <a:ext cx="2639377" cy="338554"/>
          </a:xfrm>
          <a:prstGeom prst="rect">
            <a:avLst/>
          </a:prstGeom>
          <a:noFill/>
        </p:spPr>
        <p:txBody>
          <a:bodyPr wrap="none" rtlCol="0">
            <a:spAutoFit/>
          </a:bodyPr>
          <a:lstStyle/>
          <a:p>
            <a:r>
              <a:rPr lang="en-US" sz="1600" b="1" dirty="0"/>
              <a:t>Christie Hospital Manchester</a:t>
            </a:r>
          </a:p>
        </p:txBody>
      </p:sp>
      <p:sp>
        <p:nvSpPr>
          <p:cNvPr id="10" name="TextBox 9">
            <a:extLst>
              <a:ext uri="{FF2B5EF4-FFF2-40B4-BE49-F238E27FC236}">
                <a16:creationId xmlns:a16="http://schemas.microsoft.com/office/drawing/2014/main" id="{2D1044C2-69BD-3B4B-BD80-EDFDF88C5335}"/>
              </a:ext>
            </a:extLst>
          </p:cNvPr>
          <p:cNvSpPr txBox="1"/>
          <p:nvPr/>
        </p:nvSpPr>
        <p:spPr>
          <a:xfrm>
            <a:off x="7611298" y="3078190"/>
            <a:ext cx="1255472" cy="584775"/>
          </a:xfrm>
          <a:prstGeom prst="rect">
            <a:avLst/>
          </a:prstGeom>
          <a:noFill/>
        </p:spPr>
        <p:txBody>
          <a:bodyPr wrap="none" rtlCol="0">
            <a:spAutoFit/>
          </a:bodyPr>
          <a:lstStyle/>
          <a:p>
            <a:pPr algn="r"/>
            <a:r>
              <a:rPr lang="en-US" sz="1600" b="1" dirty="0" err="1"/>
              <a:t>MedAustron</a:t>
            </a:r>
            <a:br>
              <a:rPr lang="en-US" sz="1600" b="1" dirty="0"/>
            </a:br>
            <a:r>
              <a:rPr lang="en-US" sz="1600" b="1" dirty="0"/>
              <a:t>Austria</a:t>
            </a:r>
          </a:p>
        </p:txBody>
      </p:sp>
      <p:grpSp>
        <p:nvGrpSpPr>
          <p:cNvPr id="16" name="Group 15">
            <a:extLst>
              <a:ext uri="{FF2B5EF4-FFF2-40B4-BE49-F238E27FC236}">
                <a16:creationId xmlns:a16="http://schemas.microsoft.com/office/drawing/2014/main" id="{C9AC466E-DDD1-E446-9860-B39181794FF6}"/>
              </a:ext>
            </a:extLst>
          </p:cNvPr>
          <p:cNvGrpSpPr/>
          <p:nvPr/>
        </p:nvGrpSpPr>
        <p:grpSpPr>
          <a:xfrm>
            <a:off x="2388020" y="2410448"/>
            <a:ext cx="4622380" cy="2328539"/>
            <a:chOff x="2388020" y="2410448"/>
            <a:chExt cx="4622380" cy="2328539"/>
          </a:xfrm>
        </p:grpSpPr>
        <p:sp>
          <p:nvSpPr>
            <p:cNvPr id="6" name="Rectangle 5">
              <a:extLst>
                <a:ext uri="{FF2B5EF4-FFF2-40B4-BE49-F238E27FC236}">
                  <a16:creationId xmlns:a16="http://schemas.microsoft.com/office/drawing/2014/main" id="{28DCF9A7-7884-7E45-ACE2-C8E71A29D3F7}"/>
                </a:ext>
              </a:extLst>
            </p:cNvPr>
            <p:cNvSpPr/>
            <p:nvPr/>
          </p:nvSpPr>
          <p:spPr>
            <a:xfrm>
              <a:off x="4844052" y="3340937"/>
              <a:ext cx="2151234" cy="139805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Content Placeholder 3">
              <a:extLst>
                <a:ext uri="{FF2B5EF4-FFF2-40B4-BE49-F238E27FC236}">
                  <a16:creationId xmlns:a16="http://schemas.microsoft.com/office/drawing/2014/main" id="{4A02327B-A43E-4D42-A6CD-8B73C08321A2}"/>
                </a:ext>
              </a:extLst>
            </p:cNvPr>
            <p:cNvPicPr>
              <a:picLocks noChangeAspect="1"/>
            </p:cNvPicPr>
            <p:nvPr/>
          </p:nvPicPr>
          <p:blipFill>
            <a:blip r:embed="rId4"/>
            <a:stretch>
              <a:fillRect/>
            </a:stretch>
          </p:blipFill>
          <p:spPr>
            <a:xfrm>
              <a:off x="2388020" y="2410448"/>
              <a:ext cx="890295" cy="483892"/>
            </a:xfrm>
            <a:prstGeom prst="rect">
              <a:avLst/>
            </a:prstGeom>
            <a:ln>
              <a:solidFill>
                <a:srgbClr val="FF0000"/>
              </a:solidFill>
            </a:ln>
          </p:spPr>
        </p:pic>
        <p:cxnSp>
          <p:nvCxnSpPr>
            <p:cNvPr id="13" name="Straight Connector 12">
              <a:extLst>
                <a:ext uri="{FF2B5EF4-FFF2-40B4-BE49-F238E27FC236}">
                  <a16:creationId xmlns:a16="http://schemas.microsoft.com/office/drawing/2014/main" id="{16B3E834-F72C-7941-A0DC-74C43BB51F0B}"/>
                </a:ext>
              </a:extLst>
            </p:cNvPr>
            <p:cNvCxnSpPr/>
            <p:nvPr/>
          </p:nvCxnSpPr>
          <p:spPr>
            <a:xfrm>
              <a:off x="3278315" y="2410448"/>
              <a:ext cx="3732085" cy="930489"/>
            </a:xfrm>
            <a:prstGeom prst="line">
              <a:avLst/>
            </a:prstGeom>
            <a:ln w="95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575F2997-A328-6340-864B-891B0EBDAC42}"/>
                </a:ext>
              </a:extLst>
            </p:cNvPr>
            <p:cNvCxnSpPr/>
            <p:nvPr/>
          </p:nvCxnSpPr>
          <p:spPr>
            <a:xfrm>
              <a:off x="2388020" y="2894340"/>
              <a:ext cx="2456032" cy="1844647"/>
            </a:xfrm>
            <a:prstGeom prst="line">
              <a:avLst/>
            </a:prstGeom>
            <a:ln w="9525">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7" name="TextBox 16">
            <a:extLst>
              <a:ext uri="{FF2B5EF4-FFF2-40B4-BE49-F238E27FC236}">
                <a16:creationId xmlns:a16="http://schemas.microsoft.com/office/drawing/2014/main" id="{38806D27-5C62-894E-A998-01DDE77316A6}"/>
              </a:ext>
            </a:extLst>
          </p:cNvPr>
          <p:cNvSpPr txBox="1"/>
          <p:nvPr/>
        </p:nvSpPr>
        <p:spPr>
          <a:xfrm>
            <a:off x="107643" y="2062077"/>
            <a:ext cx="2276842" cy="830997"/>
          </a:xfrm>
          <a:prstGeom prst="rect">
            <a:avLst/>
          </a:prstGeom>
          <a:noFill/>
          <a:ln>
            <a:solidFill>
              <a:srgbClr val="FF0000"/>
            </a:solidFill>
          </a:ln>
        </p:spPr>
        <p:txBody>
          <a:bodyPr wrap="none" rtlCol="0">
            <a:spAutoFit/>
          </a:bodyPr>
          <a:lstStyle/>
          <a:p>
            <a:r>
              <a:rPr lang="en-US" sz="1600" b="1" dirty="0">
                <a:solidFill>
                  <a:schemeClr val="bg1"/>
                </a:solidFill>
                <a:sym typeface="Symbol" panose="05050102010706020507" pitchFamily="18" charset="2"/>
              </a:rPr>
              <a:t> </a:t>
            </a:r>
            <a:r>
              <a:rPr lang="en-US" sz="1600" b="1" dirty="0">
                <a:solidFill>
                  <a:schemeClr val="bg1"/>
                </a:solidFill>
              </a:rPr>
              <a:t>reduce footprint,</a:t>
            </a:r>
            <a:br>
              <a:rPr lang="en-US" sz="1600" b="1" dirty="0">
                <a:solidFill>
                  <a:schemeClr val="bg1"/>
                </a:solidFill>
              </a:rPr>
            </a:br>
            <a:r>
              <a:rPr lang="en-US" sz="1600" b="1" dirty="0">
                <a:solidFill>
                  <a:schemeClr val="bg1"/>
                </a:solidFill>
              </a:rPr>
              <a:t>     cost and complexity</a:t>
            </a:r>
          </a:p>
          <a:p>
            <a:r>
              <a:rPr lang="en-US" sz="1600" b="1" dirty="0">
                <a:solidFill>
                  <a:schemeClr val="bg1"/>
                </a:solidFill>
              </a:rPr>
              <a:t>	</a:t>
            </a:r>
            <a:r>
              <a:rPr lang="en-US" sz="1600" b="1" dirty="0">
                <a:solidFill>
                  <a:srgbClr val="92D050"/>
                </a:solidFill>
              </a:rPr>
              <a:t>‘</a:t>
            </a:r>
            <a:r>
              <a:rPr lang="en-US" sz="1600" b="1" i="1" dirty="0">
                <a:solidFill>
                  <a:srgbClr val="92D050"/>
                </a:solidFill>
              </a:rPr>
              <a:t>PBT for the many</a:t>
            </a:r>
            <a:r>
              <a:rPr lang="en-US" sz="1600" b="1" dirty="0">
                <a:solidFill>
                  <a:srgbClr val="92D050"/>
                </a:solidFill>
              </a:rPr>
              <a:t>’!</a:t>
            </a:r>
          </a:p>
        </p:txBody>
      </p:sp>
      <p:sp>
        <p:nvSpPr>
          <p:cNvPr id="18" name="TextBox 17">
            <a:extLst>
              <a:ext uri="{FF2B5EF4-FFF2-40B4-BE49-F238E27FC236}">
                <a16:creationId xmlns:a16="http://schemas.microsoft.com/office/drawing/2014/main" id="{4676ED61-F786-6E41-AA75-F8150768CC4D}"/>
              </a:ext>
            </a:extLst>
          </p:cNvPr>
          <p:cNvSpPr txBox="1"/>
          <p:nvPr/>
        </p:nvSpPr>
        <p:spPr>
          <a:xfrm>
            <a:off x="107644" y="2896877"/>
            <a:ext cx="2276842" cy="584775"/>
          </a:xfrm>
          <a:prstGeom prst="rect">
            <a:avLst/>
          </a:prstGeom>
          <a:noFill/>
          <a:ln>
            <a:solidFill>
              <a:srgbClr val="FF0000"/>
            </a:solidFill>
          </a:ln>
        </p:spPr>
        <p:txBody>
          <a:bodyPr wrap="square" rtlCol="0">
            <a:spAutoFit/>
          </a:bodyPr>
          <a:lstStyle/>
          <a:p>
            <a:r>
              <a:rPr lang="en-US" sz="1600" b="1" dirty="0">
                <a:solidFill>
                  <a:schemeClr val="bg1"/>
                </a:solidFill>
                <a:sym typeface="Symbol" panose="05050102010706020507" pitchFamily="18" charset="2"/>
              </a:rPr>
              <a:t> i</a:t>
            </a:r>
            <a:r>
              <a:rPr lang="en-US" sz="1600" b="1" dirty="0">
                <a:solidFill>
                  <a:schemeClr val="bg1"/>
                </a:solidFill>
              </a:rPr>
              <a:t>ncrease flexibility</a:t>
            </a:r>
          </a:p>
          <a:p>
            <a:pPr marL="273050"/>
            <a:r>
              <a:rPr lang="en-US" sz="1600" b="1" dirty="0">
                <a:solidFill>
                  <a:srgbClr val="92D050"/>
                </a:solidFill>
              </a:rPr>
              <a:t>optimize treatments</a:t>
            </a:r>
          </a:p>
        </p:txBody>
      </p:sp>
    </p:spTree>
    <p:extLst>
      <p:ext uri="{BB962C8B-B14F-4D97-AF65-F5344CB8AC3E}">
        <p14:creationId xmlns:p14="http://schemas.microsoft.com/office/powerpoint/2010/main" val="471302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2000"/>
                                        <p:tgtEl>
                                          <p:spTgt spid="16"/>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46C6A2-A54F-7E49-B58B-2DB121A86AEF}"/>
              </a:ext>
            </a:extLst>
          </p:cNvPr>
          <p:cNvSpPr>
            <a:spLocks noGrp="1"/>
          </p:cNvSpPr>
          <p:nvPr>
            <p:ph idx="1"/>
          </p:nvPr>
        </p:nvSpPr>
        <p:spPr>
          <a:xfrm>
            <a:off x="363255" y="1490014"/>
            <a:ext cx="8373650" cy="954107"/>
          </a:xfrm>
        </p:spPr>
        <p:txBody>
          <a:bodyPr>
            <a:normAutofit fontScale="85000" lnSpcReduction="10000"/>
          </a:bodyPr>
          <a:lstStyle/>
          <a:p>
            <a:r>
              <a:rPr lang="en-US" dirty="0"/>
              <a:t>Because a </a:t>
            </a:r>
            <a:r>
              <a:rPr lang="en-US" u="sng" dirty="0"/>
              <a:t>system-level</a:t>
            </a:r>
            <a:r>
              <a:rPr lang="en-US" dirty="0"/>
              <a:t> approach is required to deliver:</a:t>
            </a:r>
          </a:p>
          <a:p>
            <a:pPr lvl="1"/>
            <a:r>
              <a:rPr lang="en-US" dirty="0"/>
              <a:t>Fully automated, </a:t>
            </a:r>
            <a:r>
              <a:rPr lang="en-US" dirty="0" err="1"/>
              <a:t>personalised</a:t>
            </a:r>
            <a:r>
              <a:rPr lang="en-US" dirty="0"/>
              <a:t>, multi-ion therapy</a:t>
            </a:r>
          </a:p>
          <a:p>
            <a:pPr marL="0" indent="0">
              <a:buNone/>
            </a:pPr>
            <a:endParaRPr lang="en-US" dirty="0"/>
          </a:p>
        </p:txBody>
      </p:sp>
      <p:sp>
        <p:nvSpPr>
          <p:cNvPr id="4" name="Slide Number Placeholder 3">
            <a:extLst>
              <a:ext uri="{FF2B5EF4-FFF2-40B4-BE49-F238E27FC236}">
                <a16:creationId xmlns:a16="http://schemas.microsoft.com/office/drawing/2014/main" id="{6BC7AF38-6F8A-444D-AF1A-8CD5D365A4D3}"/>
              </a:ext>
            </a:extLst>
          </p:cNvPr>
          <p:cNvSpPr>
            <a:spLocks noGrp="1"/>
          </p:cNvSpPr>
          <p:nvPr>
            <p:ph type="sldNum" sz="quarter" idx="12"/>
          </p:nvPr>
        </p:nvSpPr>
        <p:spPr/>
        <p:txBody>
          <a:bodyPr/>
          <a:lstStyle/>
          <a:p>
            <a:fld id="{A1DC3ABC-92C2-B748-ABF3-8546144348B4}" type="slidenum">
              <a:rPr lang="en-US" smtClean="0"/>
              <a:t>7</a:t>
            </a:fld>
            <a:endParaRPr lang="en-US"/>
          </a:p>
        </p:txBody>
      </p:sp>
      <p:sp>
        <p:nvSpPr>
          <p:cNvPr id="5" name="Rectangle 4">
            <a:extLst>
              <a:ext uri="{FF2B5EF4-FFF2-40B4-BE49-F238E27FC236}">
                <a16:creationId xmlns:a16="http://schemas.microsoft.com/office/drawing/2014/main" id="{59CAA7D0-46AE-2F47-BDFB-3C43A9D77D73}"/>
              </a:ext>
            </a:extLst>
          </p:cNvPr>
          <p:cNvSpPr/>
          <p:nvPr/>
        </p:nvSpPr>
        <p:spPr>
          <a:xfrm>
            <a:off x="890914" y="2377179"/>
            <a:ext cx="7318331" cy="1631216"/>
          </a:xfrm>
          <a:prstGeom prst="rect">
            <a:avLst/>
          </a:prstGeom>
          <a:ln>
            <a:solidFill>
              <a:srgbClr val="00B050"/>
            </a:solidFill>
          </a:ln>
        </p:spPr>
        <p:txBody>
          <a:bodyPr wrap="square">
            <a:spAutoFit/>
          </a:bodyPr>
          <a:lstStyle/>
          <a:p>
            <a:r>
              <a:rPr lang="en-US" sz="2000" b="1" dirty="0">
                <a:solidFill>
                  <a:srgbClr val="00FF00"/>
                </a:solidFill>
              </a:rPr>
              <a:t>Requires real-time / on-couch:</a:t>
            </a:r>
          </a:p>
          <a:p>
            <a:pPr marL="311150" indent="-158750">
              <a:buFont typeface="Arial" panose="020B0604020202020204" pitchFamily="34" charset="0"/>
              <a:buChar char="•"/>
            </a:pPr>
            <a:r>
              <a:rPr lang="en-US" sz="2000" b="1" dirty="0">
                <a:solidFill>
                  <a:srgbClr val="00FFFF"/>
                </a:solidFill>
              </a:rPr>
              <a:t>Patient/tissue imaging capable of tracking movement</a:t>
            </a:r>
          </a:p>
          <a:p>
            <a:pPr marL="311150" indent="-158750">
              <a:buFont typeface="Arial" panose="020B0604020202020204" pitchFamily="34" charset="0"/>
              <a:buChar char="•"/>
            </a:pPr>
            <a:r>
              <a:rPr lang="en-US" sz="2000" b="1" dirty="0">
                <a:solidFill>
                  <a:schemeClr val="accent6">
                    <a:lumMod val="40000"/>
                    <a:lumOff val="60000"/>
                  </a:schemeClr>
                </a:solidFill>
              </a:rPr>
              <a:t>Dose-deposition imaging</a:t>
            </a:r>
          </a:p>
          <a:p>
            <a:pPr marL="311150" indent="-158750">
              <a:buFont typeface="Arial" panose="020B0604020202020204" pitchFamily="34" charset="0"/>
              <a:buChar char="•"/>
            </a:pPr>
            <a:r>
              <a:rPr lang="en-US" sz="2000" b="1" dirty="0">
                <a:solidFill>
                  <a:schemeClr val="accent4">
                    <a:lumMod val="40000"/>
                    <a:lumOff val="60000"/>
                  </a:schemeClr>
                </a:solidFill>
              </a:rPr>
              <a:t>Treatment review and re-planning:</a:t>
            </a:r>
          </a:p>
          <a:p>
            <a:pPr marL="447675" lvl="1" indent="-155575">
              <a:buFont typeface="Arial" panose="020B0604020202020204" pitchFamily="34" charset="0"/>
              <a:buChar char="•"/>
            </a:pPr>
            <a:r>
              <a:rPr lang="en-US" sz="2000" b="1" i="1" dirty="0">
                <a:solidFill>
                  <a:srgbClr val="C00000"/>
                </a:solidFill>
              </a:rPr>
              <a:t>Based on improved understanding of fundamental radiobiology</a:t>
            </a:r>
          </a:p>
        </p:txBody>
      </p:sp>
      <p:sp>
        <p:nvSpPr>
          <p:cNvPr id="7" name="TextBox 6">
            <a:extLst>
              <a:ext uri="{FF2B5EF4-FFF2-40B4-BE49-F238E27FC236}">
                <a16:creationId xmlns:a16="http://schemas.microsoft.com/office/drawing/2014/main" id="{DB88B2FB-8BC8-A346-8925-662BBAD79844}"/>
              </a:ext>
            </a:extLst>
          </p:cNvPr>
          <p:cNvSpPr txBox="1"/>
          <p:nvPr/>
        </p:nvSpPr>
        <p:spPr>
          <a:xfrm>
            <a:off x="77509" y="430977"/>
            <a:ext cx="8988981" cy="954107"/>
          </a:xfrm>
          <a:prstGeom prst="rect">
            <a:avLst/>
          </a:prstGeom>
          <a:noFill/>
          <a:ln>
            <a:solidFill>
              <a:schemeClr val="bg1"/>
            </a:solidFill>
          </a:ln>
        </p:spPr>
        <p:txBody>
          <a:bodyPr wrap="square" rtlCol="0">
            <a:spAutoFit/>
          </a:bodyPr>
          <a:lstStyle/>
          <a:p>
            <a:r>
              <a:rPr lang="en-US" sz="2000" b="1" u="sng" dirty="0">
                <a:solidFill>
                  <a:srgbClr val="FF0000"/>
                </a:solidFill>
              </a:rPr>
              <a:t>The Rosalind Franklin Institute</a:t>
            </a:r>
          </a:p>
          <a:p>
            <a:pPr marL="179388"/>
            <a:r>
              <a:rPr lang="en-US" b="1" dirty="0">
                <a:solidFill>
                  <a:srgbClr val="FFF50A"/>
                </a:solidFill>
              </a:rPr>
              <a:t>interdisciplinary constitution, scientific mission and capabilities to deliver science at scale</a:t>
            </a:r>
          </a:p>
          <a:p>
            <a:pPr marL="6350"/>
            <a:r>
              <a:rPr lang="en-US" b="1" dirty="0">
                <a:solidFill>
                  <a:srgbClr val="FF0000"/>
                </a:solidFill>
              </a:rPr>
              <a:t>Optimum UK institution to deliver this new infrastructure and ultimately its societal impact.</a:t>
            </a:r>
          </a:p>
        </p:txBody>
      </p:sp>
      <p:pic>
        <p:nvPicPr>
          <p:cNvPr id="10" name="Picture 9" descr="A close up of a logo&#10;&#10;Description automatically generated">
            <a:extLst>
              <a:ext uri="{FF2B5EF4-FFF2-40B4-BE49-F238E27FC236}">
                <a16:creationId xmlns:a16="http://schemas.microsoft.com/office/drawing/2014/main" id="{68DFA5C6-CDB9-544E-A63A-91D841D55742}"/>
              </a:ext>
            </a:extLst>
          </p:cNvPr>
          <p:cNvPicPr>
            <a:picLocks noChangeAspect="1"/>
          </p:cNvPicPr>
          <p:nvPr/>
        </p:nvPicPr>
        <p:blipFill>
          <a:blip r:embed="rId2"/>
          <a:stretch>
            <a:fillRect/>
          </a:stretch>
        </p:blipFill>
        <p:spPr>
          <a:xfrm>
            <a:off x="38755" y="31926"/>
            <a:ext cx="1449804" cy="449661"/>
          </a:xfrm>
          <a:prstGeom prst="rect">
            <a:avLst/>
          </a:prstGeom>
          <a:ln>
            <a:solidFill>
              <a:srgbClr val="FF0000"/>
            </a:solidFill>
          </a:ln>
        </p:spPr>
      </p:pic>
      <p:pic>
        <p:nvPicPr>
          <p:cNvPr id="13" name="Picture 12" descr="A picture containing drawing&#10;&#10;Description automatically generated">
            <a:extLst>
              <a:ext uri="{FF2B5EF4-FFF2-40B4-BE49-F238E27FC236}">
                <a16:creationId xmlns:a16="http://schemas.microsoft.com/office/drawing/2014/main" id="{A90B7E66-E181-1F4C-98B0-06599DEE4827}"/>
              </a:ext>
            </a:extLst>
          </p:cNvPr>
          <p:cNvPicPr>
            <a:picLocks noChangeAspect="1"/>
          </p:cNvPicPr>
          <p:nvPr/>
        </p:nvPicPr>
        <p:blipFill>
          <a:blip r:embed="rId3"/>
          <a:stretch>
            <a:fillRect/>
          </a:stretch>
        </p:blipFill>
        <p:spPr>
          <a:xfrm>
            <a:off x="1704518" y="4010518"/>
            <a:ext cx="5691124" cy="1065128"/>
          </a:xfrm>
          <a:prstGeom prst="rect">
            <a:avLst/>
          </a:prstGeom>
          <a:ln>
            <a:solidFill>
              <a:srgbClr val="00FF00"/>
            </a:solidFill>
          </a:ln>
        </p:spPr>
      </p:pic>
      <p:sp>
        <p:nvSpPr>
          <p:cNvPr id="12" name="Rectangle 11">
            <a:extLst>
              <a:ext uri="{FF2B5EF4-FFF2-40B4-BE49-F238E27FC236}">
                <a16:creationId xmlns:a16="http://schemas.microsoft.com/office/drawing/2014/main" id="{4FB3307D-9020-D34B-952B-A55604B7A8CA}"/>
              </a:ext>
            </a:extLst>
          </p:cNvPr>
          <p:cNvSpPr/>
          <p:nvPr/>
        </p:nvSpPr>
        <p:spPr>
          <a:xfrm>
            <a:off x="4071046" y="4052236"/>
            <a:ext cx="976943" cy="976964"/>
          </a:xfrm>
          <a:prstGeom prst="rect">
            <a:avLst/>
          </a:prstGeom>
          <a:noFill/>
          <a:ln w="19050">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7" name="Picture 16" descr="A close up of a sign&#10;&#10;Description automatically generated">
            <a:extLst>
              <a:ext uri="{FF2B5EF4-FFF2-40B4-BE49-F238E27FC236}">
                <a16:creationId xmlns:a16="http://schemas.microsoft.com/office/drawing/2014/main" id="{86B309B9-9309-E540-B4CD-94C81524F2B1}"/>
              </a:ext>
            </a:extLst>
          </p:cNvPr>
          <p:cNvPicPr>
            <a:picLocks noChangeAspect="1"/>
          </p:cNvPicPr>
          <p:nvPr/>
        </p:nvPicPr>
        <p:blipFill>
          <a:blip r:embed="rId4"/>
          <a:stretch>
            <a:fillRect/>
          </a:stretch>
        </p:blipFill>
        <p:spPr>
          <a:xfrm>
            <a:off x="6601216" y="42827"/>
            <a:ext cx="2504028" cy="484147"/>
          </a:xfrm>
          <a:prstGeom prst="rect">
            <a:avLst/>
          </a:prstGeom>
          <a:ln>
            <a:solidFill>
              <a:srgbClr val="FF0000"/>
            </a:solidFill>
          </a:ln>
        </p:spPr>
      </p:pic>
    </p:spTree>
    <p:extLst>
      <p:ext uri="{BB962C8B-B14F-4D97-AF65-F5344CB8AC3E}">
        <p14:creationId xmlns:p14="http://schemas.microsoft.com/office/powerpoint/2010/main" val="2906622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41D15FF-71F9-7240-BD53-FD4B306FB312}"/>
              </a:ext>
            </a:extLst>
          </p:cNvPr>
          <p:cNvPicPr>
            <a:picLocks noChangeAspect="1"/>
          </p:cNvPicPr>
          <p:nvPr/>
        </p:nvPicPr>
        <p:blipFill>
          <a:blip r:embed="rId2"/>
          <a:stretch>
            <a:fillRect/>
          </a:stretch>
        </p:blipFill>
        <p:spPr>
          <a:xfrm>
            <a:off x="7396007" y="4311123"/>
            <a:ext cx="1747994" cy="832378"/>
          </a:xfrm>
          <a:prstGeom prst="rect">
            <a:avLst/>
          </a:prstGeom>
        </p:spPr>
      </p:pic>
      <p:sp>
        <p:nvSpPr>
          <p:cNvPr id="2" name="Title 1">
            <a:extLst>
              <a:ext uri="{FF2B5EF4-FFF2-40B4-BE49-F238E27FC236}">
                <a16:creationId xmlns:a16="http://schemas.microsoft.com/office/drawing/2014/main" id="{5461F242-B21C-8F47-A969-C7750B0A1D82}"/>
              </a:ext>
            </a:extLst>
          </p:cNvPr>
          <p:cNvSpPr>
            <a:spLocks noGrp="1"/>
          </p:cNvSpPr>
          <p:nvPr>
            <p:ph type="title"/>
          </p:nvPr>
        </p:nvSpPr>
        <p:spPr/>
        <p:txBody>
          <a:bodyPr>
            <a:noAutofit/>
          </a:bodyPr>
          <a:lstStyle/>
          <a:p>
            <a:r>
              <a:rPr lang="en-US" sz="2800" dirty="0"/>
              <a:t>Laser-hybrid Accelerator for Radiobiological Applications</a:t>
            </a:r>
          </a:p>
        </p:txBody>
      </p:sp>
      <p:sp>
        <p:nvSpPr>
          <p:cNvPr id="3" name="Content Placeholder 2">
            <a:extLst>
              <a:ext uri="{FF2B5EF4-FFF2-40B4-BE49-F238E27FC236}">
                <a16:creationId xmlns:a16="http://schemas.microsoft.com/office/drawing/2014/main" id="{0A4AD819-61FD-E84F-88AB-CC49C7A726A8}"/>
              </a:ext>
            </a:extLst>
          </p:cNvPr>
          <p:cNvSpPr>
            <a:spLocks noGrp="1"/>
          </p:cNvSpPr>
          <p:nvPr>
            <p:ph idx="1"/>
          </p:nvPr>
        </p:nvSpPr>
        <p:spPr>
          <a:xfrm>
            <a:off x="0" y="859448"/>
            <a:ext cx="5611660" cy="3776348"/>
          </a:xfrm>
        </p:spPr>
        <p:txBody>
          <a:bodyPr>
            <a:normAutofit fontScale="77500" lnSpcReduction="20000"/>
          </a:bodyPr>
          <a:lstStyle/>
          <a:p>
            <a:pPr marL="177800" indent="-177800"/>
            <a:r>
              <a:rPr lang="en-US" dirty="0" err="1"/>
              <a:t>LhARA</a:t>
            </a:r>
            <a:r>
              <a:rPr lang="en-US" dirty="0"/>
              <a:t>; a novel, hybrid, approach:</a:t>
            </a:r>
          </a:p>
          <a:p>
            <a:pPr marL="403225" lvl="1" indent="-166688"/>
            <a:r>
              <a:rPr lang="en-US" dirty="0"/>
              <a:t>High-flux, laser-driven proton/ion source:</a:t>
            </a:r>
          </a:p>
          <a:p>
            <a:pPr marL="581025" lvl="2" indent="-106363"/>
            <a:r>
              <a:rPr lang="en-US" dirty="0"/>
              <a:t>Overcome instantaneous dose-rate limitation</a:t>
            </a:r>
          </a:p>
          <a:p>
            <a:pPr marL="581025" lvl="2" indent="-106363"/>
            <a:r>
              <a:rPr lang="en-US" dirty="0"/>
              <a:t>Delivers protons or ions in very short pulses:</a:t>
            </a:r>
          </a:p>
          <a:p>
            <a:pPr marL="755650" lvl="3" indent="-141288"/>
            <a:r>
              <a:rPr lang="en-US" dirty="0"/>
              <a:t>Pulse length 10 – 40 ns</a:t>
            </a:r>
          </a:p>
          <a:p>
            <a:pPr marL="581025" lvl="2" indent="-106363"/>
            <a:r>
              <a:rPr lang="en-US" dirty="0"/>
              <a:t>Can provide arbitrary pulse structure</a:t>
            </a:r>
          </a:p>
          <a:p>
            <a:pPr marL="403225" lvl="1" indent="-166688"/>
            <a:r>
              <a:rPr lang="en-US" dirty="0"/>
              <a:t>Novel plasma-lens capture &amp; focusing</a:t>
            </a:r>
          </a:p>
          <a:p>
            <a:pPr marL="403225" lvl="1" indent="-166688"/>
            <a:r>
              <a:rPr lang="en-US" dirty="0"/>
              <a:t>Fast, fixed-field post acceleration</a:t>
            </a:r>
          </a:p>
          <a:p>
            <a:pPr marL="446088" indent="0">
              <a:buNone/>
            </a:pPr>
            <a:endParaRPr lang="en-US" i="1" dirty="0">
              <a:solidFill>
                <a:schemeClr val="bg1">
                  <a:lumMod val="65000"/>
                </a:schemeClr>
              </a:solidFill>
            </a:endParaRPr>
          </a:p>
          <a:p>
            <a:pPr marL="177800" indent="-177800">
              <a:buNone/>
            </a:pPr>
            <a:r>
              <a:rPr lang="en-US" i="1" dirty="0">
                <a:solidFill>
                  <a:schemeClr val="bg1">
                    <a:lumMod val="65000"/>
                  </a:schemeClr>
                </a:solidFill>
              </a:rPr>
              <a:t>	</a:t>
            </a:r>
            <a:r>
              <a:rPr lang="en-US" i="1" dirty="0">
                <a:sym typeface="Symbol" panose="05050102010706020507" pitchFamily="18" charset="2"/>
              </a:rPr>
              <a:t>  </a:t>
            </a:r>
            <a:r>
              <a:rPr lang="en-US" i="1" dirty="0"/>
              <a:t>compact, uniquely flexible  facility</a:t>
            </a:r>
            <a:endParaRPr lang="en-US" sz="2200" i="1" dirty="0"/>
          </a:p>
        </p:txBody>
      </p:sp>
      <p:sp>
        <p:nvSpPr>
          <p:cNvPr id="4" name="Slide Number Placeholder 3">
            <a:extLst>
              <a:ext uri="{FF2B5EF4-FFF2-40B4-BE49-F238E27FC236}">
                <a16:creationId xmlns:a16="http://schemas.microsoft.com/office/drawing/2014/main" id="{24865E76-7017-114A-90B9-86BA24B73DC9}"/>
              </a:ext>
            </a:extLst>
          </p:cNvPr>
          <p:cNvSpPr>
            <a:spLocks noGrp="1"/>
          </p:cNvSpPr>
          <p:nvPr>
            <p:ph type="sldNum" sz="quarter" idx="12"/>
          </p:nvPr>
        </p:nvSpPr>
        <p:spPr/>
        <p:txBody>
          <a:bodyPr/>
          <a:lstStyle/>
          <a:p>
            <a:fld id="{A1DC3ABC-92C2-B748-ABF3-8546144348B4}" type="slidenum">
              <a:rPr lang="en-US" smtClean="0"/>
              <a:t>8</a:t>
            </a:fld>
            <a:endParaRPr lang="en-US"/>
          </a:p>
        </p:txBody>
      </p:sp>
      <p:pic>
        <p:nvPicPr>
          <p:cNvPr id="7" name="Picture 6">
            <a:extLst>
              <a:ext uri="{FF2B5EF4-FFF2-40B4-BE49-F238E27FC236}">
                <a16:creationId xmlns:a16="http://schemas.microsoft.com/office/drawing/2014/main" id="{9B4AEB7B-36E3-0941-B7E6-8DBABD919369}"/>
              </a:ext>
            </a:extLst>
          </p:cNvPr>
          <p:cNvPicPr>
            <a:picLocks noChangeAspect="1"/>
          </p:cNvPicPr>
          <p:nvPr/>
        </p:nvPicPr>
        <p:blipFill>
          <a:blip r:embed="rId3"/>
          <a:stretch>
            <a:fillRect/>
          </a:stretch>
        </p:blipFill>
        <p:spPr>
          <a:xfrm>
            <a:off x="5499458" y="1182067"/>
            <a:ext cx="3560416" cy="2330045"/>
          </a:xfrm>
          <a:prstGeom prst="rect">
            <a:avLst/>
          </a:prstGeom>
          <a:ln>
            <a:solidFill>
              <a:srgbClr val="FF0000"/>
            </a:solidFill>
          </a:ln>
        </p:spPr>
      </p:pic>
      <p:sp>
        <p:nvSpPr>
          <p:cNvPr id="5" name="TextBox 4">
            <a:extLst>
              <a:ext uri="{FF2B5EF4-FFF2-40B4-BE49-F238E27FC236}">
                <a16:creationId xmlns:a16="http://schemas.microsoft.com/office/drawing/2014/main" id="{1D82F95B-DC2C-D046-BB84-3FDCE1D30339}"/>
              </a:ext>
            </a:extLst>
          </p:cNvPr>
          <p:cNvSpPr txBox="1"/>
          <p:nvPr/>
        </p:nvSpPr>
        <p:spPr>
          <a:xfrm>
            <a:off x="5389016" y="4745425"/>
            <a:ext cx="1953227" cy="369332"/>
          </a:xfrm>
          <a:prstGeom prst="rect">
            <a:avLst/>
          </a:prstGeom>
          <a:noFill/>
          <a:ln>
            <a:solidFill>
              <a:schemeClr val="bg1"/>
            </a:solidFill>
          </a:ln>
        </p:spPr>
        <p:txBody>
          <a:bodyPr wrap="none" rtlCol="0">
            <a:spAutoFit/>
          </a:bodyPr>
          <a:lstStyle/>
          <a:p>
            <a:r>
              <a:rPr lang="en-US" b="1" dirty="0" err="1">
                <a:solidFill>
                  <a:schemeClr val="bg1"/>
                </a:solidFill>
              </a:rPr>
              <a:t>LhARA</a:t>
            </a:r>
            <a:r>
              <a:rPr lang="en-US" b="1" dirty="0">
                <a:solidFill>
                  <a:schemeClr val="bg1"/>
                </a:solidFill>
              </a:rPr>
              <a:t> consortium</a:t>
            </a:r>
          </a:p>
        </p:txBody>
      </p:sp>
    </p:spTree>
    <p:extLst>
      <p:ext uri="{BB962C8B-B14F-4D97-AF65-F5344CB8AC3E}">
        <p14:creationId xmlns:p14="http://schemas.microsoft.com/office/powerpoint/2010/main" val="362724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a:extLst>
              <a:ext uri="{FF2B5EF4-FFF2-40B4-BE49-F238E27FC236}">
                <a16:creationId xmlns:a16="http://schemas.microsoft.com/office/drawing/2014/main" id="{1D52EE59-AFA8-5C41-AE3C-48FF683703C2}"/>
              </a:ext>
            </a:extLst>
          </p:cNvPr>
          <p:cNvSpPr/>
          <p:nvPr/>
        </p:nvSpPr>
        <p:spPr>
          <a:xfrm>
            <a:off x="2676182" y="661016"/>
            <a:ext cx="3791635" cy="3800250"/>
          </a:xfrm>
          <a:prstGeom prst="ellipse">
            <a:avLst/>
          </a:prstGeom>
          <a:gradFill flip="none" rotWithShape="1">
            <a:gsLst>
              <a:gs pos="0">
                <a:srgbClr val="002060"/>
              </a:gs>
              <a:gs pos="35000">
                <a:srgbClr val="002060"/>
              </a:gs>
              <a:gs pos="100000">
                <a:srgbClr val="C00000"/>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9A4DE4-B614-1440-9FCB-2B5F09D9791E}"/>
              </a:ext>
            </a:extLst>
          </p:cNvPr>
          <p:cNvSpPr>
            <a:spLocks noGrp="1"/>
          </p:cNvSpPr>
          <p:nvPr>
            <p:ph type="title"/>
          </p:nvPr>
        </p:nvSpPr>
        <p:spPr/>
        <p:txBody>
          <a:bodyPr>
            <a:normAutofit fontScale="90000"/>
          </a:bodyPr>
          <a:lstStyle/>
          <a:p>
            <a:r>
              <a:rPr lang="en-US" dirty="0"/>
              <a:t>Radiobiology in new regimens</a:t>
            </a:r>
          </a:p>
        </p:txBody>
      </p:sp>
      <p:sp>
        <p:nvSpPr>
          <p:cNvPr id="5" name="Slide Number Placeholder 4">
            <a:extLst>
              <a:ext uri="{FF2B5EF4-FFF2-40B4-BE49-F238E27FC236}">
                <a16:creationId xmlns:a16="http://schemas.microsoft.com/office/drawing/2014/main" id="{B928F02B-E14B-D644-B6F0-3E53C5557938}"/>
              </a:ext>
            </a:extLst>
          </p:cNvPr>
          <p:cNvSpPr>
            <a:spLocks noGrp="1"/>
          </p:cNvSpPr>
          <p:nvPr>
            <p:ph type="sldNum" sz="quarter" idx="12"/>
          </p:nvPr>
        </p:nvSpPr>
        <p:spPr/>
        <p:txBody>
          <a:bodyPr/>
          <a:lstStyle/>
          <a:p>
            <a:fld id="{A1DC3ABC-92C2-B748-ABF3-8546144348B4}" type="slidenum">
              <a:rPr lang="en-US" smtClean="0"/>
              <a:t>9</a:t>
            </a:fld>
            <a:endParaRPr lang="en-US"/>
          </a:p>
        </p:txBody>
      </p:sp>
      <p:sp>
        <p:nvSpPr>
          <p:cNvPr id="9" name="TextBox 8">
            <a:extLst>
              <a:ext uri="{FF2B5EF4-FFF2-40B4-BE49-F238E27FC236}">
                <a16:creationId xmlns:a16="http://schemas.microsoft.com/office/drawing/2014/main" id="{EDDB95CA-7AC6-F346-9335-CE4DF81E22C0}"/>
              </a:ext>
            </a:extLst>
          </p:cNvPr>
          <p:cNvSpPr txBox="1"/>
          <p:nvPr/>
        </p:nvSpPr>
        <p:spPr>
          <a:xfrm>
            <a:off x="3138488" y="1125522"/>
            <a:ext cx="2898999" cy="2846933"/>
          </a:xfrm>
          <a:prstGeom prst="rect">
            <a:avLst/>
          </a:prstGeom>
          <a:noFill/>
          <a:ln>
            <a:noFill/>
          </a:ln>
        </p:spPr>
        <p:txBody>
          <a:bodyPr wrap="none" rtlCol="0">
            <a:spAutoFit/>
          </a:bodyPr>
          <a:lstStyle/>
          <a:p>
            <a:pPr algn="ctr"/>
            <a:r>
              <a:rPr lang="en-US" sz="2400" b="1" dirty="0" err="1">
                <a:solidFill>
                  <a:srgbClr val="FFF50A"/>
                </a:solidFill>
              </a:rPr>
              <a:t>LhARA</a:t>
            </a:r>
            <a:r>
              <a:rPr lang="en-US" sz="2400" b="1" dirty="0">
                <a:solidFill>
                  <a:srgbClr val="FFF50A"/>
                </a:solidFill>
              </a:rPr>
              <a:t> the ideally </a:t>
            </a:r>
            <a:br>
              <a:rPr lang="en-US" sz="2400" b="1" dirty="0">
                <a:solidFill>
                  <a:srgbClr val="FFF50A"/>
                </a:solidFill>
              </a:rPr>
            </a:br>
            <a:r>
              <a:rPr lang="en-US" sz="2400" b="1" dirty="0">
                <a:solidFill>
                  <a:srgbClr val="FFF50A"/>
                </a:solidFill>
              </a:rPr>
              <a:t>flexible beam facility</a:t>
            </a:r>
            <a:br>
              <a:rPr lang="en-US" sz="2400" b="1" dirty="0">
                <a:solidFill>
                  <a:srgbClr val="FFF50A"/>
                </a:solidFill>
              </a:rPr>
            </a:br>
            <a:r>
              <a:rPr lang="en-US" sz="2400" b="1" dirty="0">
                <a:solidFill>
                  <a:srgbClr val="FFF50A"/>
                </a:solidFill>
              </a:rPr>
              <a:t>that can deliver it all!</a:t>
            </a:r>
          </a:p>
          <a:p>
            <a:pPr algn="ctr"/>
            <a:br>
              <a:rPr lang="en-US" sz="1100" b="1" dirty="0">
                <a:solidFill>
                  <a:srgbClr val="FFF50A"/>
                </a:solidFill>
              </a:rPr>
            </a:br>
            <a:r>
              <a:rPr lang="en-US" sz="2400" b="1" dirty="0">
                <a:solidFill>
                  <a:srgbClr val="00FF00"/>
                </a:solidFill>
                <a:sym typeface="Symbol" panose="05050102010706020507" pitchFamily="18" charset="2"/>
              </a:rPr>
              <a:t> </a:t>
            </a:r>
            <a:r>
              <a:rPr lang="en-US" sz="2400" b="1" dirty="0">
                <a:solidFill>
                  <a:srgbClr val="00FF00"/>
                </a:solidFill>
              </a:rPr>
              <a:t>substantial</a:t>
            </a:r>
            <a:br>
              <a:rPr lang="en-US" sz="2400" b="1" dirty="0">
                <a:solidFill>
                  <a:srgbClr val="00FF00"/>
                </a:solidFill>
              </a:rPr>
            </a:br>
            <a:r>
              <a:rPr lang="en-US" sz="2400" b="1" dirty="0">
                <a:solidFill>
                  <a:srgbClr val="00FF00"/>
                </a:solidFill>
              </a:rPr>
              <a:t>opportunity for a </a:t>
            </a:r>
            <a:br>
              <a:rPr lang="en-US" sz="2400" b="1" dirty="0">
                <a:solidFill>
                  <a:srgbClr val="00FF00"/>
                </a:solidFill>
              </a:rPr>
            </a:br>
            <a:r>
              <a:rPr lang="en-US" sz="2400" b="1" dirty="0">
                <a:solidFill>
                  <a:srgbClr val="00FF00"/>
                </a:solidFill>
              </a:rPr>
              <a:t>step-change in </a:t>
            </a:r>
            <a:br>
              <a:rPr lang="en-US" sz="2400" b="1" dirty="0">
                <a:solidFill>
                  <a:srgbClr val="00FF00"/>
                </a:solidFill>
              </a:rPr>
            </a:br>
            <a:r>
              <a:rPr lang="en-US" sz="2400" b="1" dirty="0">
                <a:solidFill>
                  <a:srgbClr val="00FF00"/>
                </a:solidFill>
              </a:rPr>
              <a:t>understanding!</a:t>
            </a:r>
          </a:p>
        </p:txBody>
      </p:sp>
      <p:sp>
        <p:nvSpPr>
          <p:cNvPr id="4" name="Oval 3">
            <a:extLst>
              <a:ext uri="{FF2B5EF4-FFF2-40B4-BE49-F238E27FC236}">
                <a16:creationId xmlns:a16="http://schemas.microsoft.com/office/drawing/2014/main" id="{E53016C2-CE03-CB4B-B51C-8F27E61023FB}"/>
              </a:ext>
            </a:extLst>
          </p:cNvPr>
          <p:cNvSpPr/>
          <p:nvPr/>
        </p:nvSpPr>
        <p:spPr>
          <a:xfrm>
            <a:off x="2676182" y="669631"/>
            <a:ext cx="3791635" cy="3791635"/>
          </a:xfrm>
          <a:prstGeom prst="ellipse">
            <a:avLst/>
          </a:prstGeom>
          <a:noFill/>
          <a:ln w="1905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64D7346-0E7C-5843-80F9-AA8A0A11D741}"/>
              </a:ext>
            </a:extLst>
          </p:cNvPr>
          <p:cNvSpPr txBox="1"/>
          <p:nvPr/>
        </p:nvSpPr>
        <p:spPr>
          <a:xfrm>
            <a:off x="2165925" y="897155"/>
            <a:ext cx="1071127" cy="646331"/>
          </a:xfrm>
          <a:prstGeom prst="rect">
            <a:avLst/>
          </a:prstGeom>
          <a:noFill/>
        </p:spPr>
        <p:txBody>
          <a:bodyPr wrap="none" rtlCol="0">
            <a:spAutoFit/>
          </a:bodyPr>
          <a:lstStyle/>
          <a:p>
            <a:pPr algn="r"/>
            <a:r>
              <a:rPr lang="en-US" b="1" dirty="0">
                <a:solidFill>
                  <a:srgbClr val="00FFFF"/>
                </a:solidFill>
              </a:rPr>
              <a:t>Time</a:t>
            </a:r>
          </a:p>
          <a:p>
            <a:pPr algn="r"/>
            <a:r>
              <a:rPr lang="en-US" b="1" dirty="0">
                <a:solidFill>
                  <a:srgbClr val="00FFFF"/>
                </a:solidFill>
              </a:rPr>
              <a:t>domain   </a:t>
            </a:r>
          </a:p>
        </p:txBody>
      </p:sp>
      <p:sp>
        <p:nvSpPr>
          <p:cNvPr id="11" name="TextBox 10">
            <a:extLst>
              <a:ext uri="{FF2B5EF4-FFF2-40B4-BE49-F238E27FC236}">
                <a16:creationId xmlns:a16="http://schemas.microsoft.com/office/drawing/2014/main" id="{9851A9AC-AA27-0E4F-9C40-16C1D0C85DCF}"/>
              </a:ext>
            </a:extLst>
          </p:cNvPr>
          <p:cNvSpPr txBox="1"/>
          <p:nvPr/>
        </p:nvSpPr>
        <p:spPr>
          <a:xfrm>
            <a:off x="5914539" y="859408"/>
            <a:ext cx="1071127" cy="646331"/>
          </a:xfrm>
          <a:prstGeom prst="rect">
            <a:avLst/>
          </a:prstGeom>
          <a:noFill/>
        </p:spPr>
        <p:txBody>
          <a:bodyPr wrap="none" rtlCol="0">
            <a:spAutoFit/>
          </a:bodyPr>
          <a:lstStyle/>
          <a:p>
            <a:r>
              <a:rPr lang="en-US" b="1" dirty="0">
                <a:solidFill>
                  <a:srgbClr val="00FFFF"/>
                </a:solidFill>
              </a:rPr>
              <a:t>Space</a:t>
            </a:r>
          </a:p>
          <a:p>
            <a:r>
              <a:rPr lang="en-US" b="1" dirty="0">
                <a:solidFill>
                  <a:srgbClr val="00FFFF"/>
                </a:solidFill>
              </a:rPr>
              <a:t>   domain</a:t>
            </a:r>
          </a:p>
        </p:txBody>
      </p:sp>
      <p:sp>
        <p:nvSpPr>
          <p:cNvPr id="14" name="TextBox 13">
            <a:extLst>
              <a:ext uri="{FF2B5EF4-FFF2-40B4-BE49-F238E27FC236}">
                <a16:creationId xmlns:a16="http://schemas.microsoft.com/office/drawing/2014/main" id="{225F6B55-5088-5348-919E-37C1444621D7}"/>
              </a:ext>
            </a:extLst>
          </p:cNvPr>
          <p:cNvSpPr txBox="1"/>
          <p:nvPr/>
        </p:nvSpPr>
        <p:spPr>
          <a:xfrm>
            <a:off x="2072102" y="3306433"/>
            <a:ext cx="832792" cy="369332"/>
          </a:xfrm>
          <a:prstGeom prst="rect">
            <a:avLst/>
          </a:prstGeom>
          <a:noFill/>
        </p:spPr>
        <p:txBody>
          <a:bodyPr wrap="none" rtlCol="0">
            <a:spAutoFit/>
          </a:bodyPr>
          <a:lstStyle/>
          <a:p>
            <a:r>
              <a:rPr lang="en-US" b="1" dirty="0">
                <a:solidFill>
                  <a:srgbClr val="00FFFF"/>
                </a:solidFill>
              </a:rPr>
              <a:t>Energy</a:t>
            </a:r>
          </a:p>
        </p:txBody>
      </p:sp>
      <p:sp>
        <p:nvSpPr>
          <p:cNvPr id="15" name="TextBox 14">
            <a:extLst>
              <a:ext uri="{FF2B5EF4-FFF2-40B4-BE49-F238E27FC236}">
                <a16:creationId xmlns:a16="http://schemas.microsoft.com/office/drawing/2014/main" id="{AC1E0E6A-13C3-BE4E-98FB-740FD010EA81}"/>
              </a:ext>
            </a:extLst>
          </p:cNvPr>
          <p:cNvSpPr txBox="1"/>
          <p:nvPr/>
        </p:nvSpPr>
        <p:spPr>
          <a:xfrm>
            <a:off x="6149035" y="3168604"/>
            <a:ext cx="873957" cy="646331"/>
          </a:xfrm>
          <a:prstGeom prst="rect">
            <a:avLst/>
          </a:prstGeom>
          <a:noFill/>
        </p:spPr>
        <p:txBody>
          <a:bodyPr wrap="none" rtlCol="0">
            <a:spAutoFit/>
          </a:bodyPr>
          <a:lstStyle/>
          <a:p>
            <a:r>
              <a:rPr lang="en-US" b="1" dirty="0">
                <a:solidFill>
                  <a:srgbClr val="00FFFF"/>
                </a:solidFill>
              </a:rPr>
              <a:t>    Ion</a:t>
            </a:r>
          </a:p>
          <a:p>
            <a:r>
              <a:rPr lang="en-US" b="1" dirty="0">
                <a:solidFill>
                  <a:srgbClr val="00FFFF"/>
                </a:solidFill>
              </a:rPr>
              <a:t>species</a:t>
            </a:r>
          </a:p>
        </p:txBody>
      </p:sp>
      <p:sp>
        <p:nvSpPr>
          <p:cNvPr id="20" name="TextBox 19">
            <a:extLst>
              <a:ext uri="{FF2B5EF4-FFF2-40B4-BE49-F238E27FC236}">
                <a16:creationId xmlns:a16="http://schemas.microsoft.com/office/drawing/2014/main" id="{D19DF4EF-86FB-604E-A58F-371B17C64760}"/>
              </a:ext>
            </a:extLst>
          </p:cNvPr>
          <p:cNvSpPr txBox="1"/>
          <p:nvPr/>
        </p:nvSpPr>
        <p:spPr>
          <a:xfrm>
            <a:off x="2865370" y="4476755"/>
            <a:ext cx="3611630" cy="646331"/>
          </a:xfrm>
          <a:prstGeom prst="rect">
            <a:avLst/>
          </a:prstGeom>
          <a:noFill/>
        </p:spPr>
        <p:txBody>
          <a:bodyPr wrap="none" rtlCol="0">
            <a:spAutoFit/>
          </a:bodyPr>
          <a:lstStyle/>
          <a:p>
            <a:pPr algn="ctr"/>
            <a:r>
              <a:rPr lang="en-US" b="1" dirty="0">
                <a:solidFill>
                  <a:srgbClr val="00FFFF"/>
                </a:solidFill>
              </a:rPr>
              <a:t>In combination</a:t>
            </a:r>
            <a:br>
              <a:rPr lang="en-US" b="1" dirty="0">
                <a:solidFill>
                  <a:srgbClr val="00FFFF"/>
                </a:solidFill>
              </a:rPr>
            </a:br>
            <a:r>
              <a:rPr lang="en-US" b="1" dirty="0">
                <a:solidFill>
                  <a:schemeClr val="accent5">
                    <a:lumMod val="40000"/>
                    <a:lumOff val="60000"/>
                  </a:schemeClr>
                </a:solidFill>
              </a:rPr>
              <a:t>and with chemo/</a:t>
            </a:r>
            <a:r>
              <a:rPr lang="en-US" b="1" dirty="0" err="1">
                <a:solidFill>
                  <a:schemeClr val="accent5">
                    <a:lumMod val="40000"/>
                    <a:lumOff val="60000"/>
                  </a:schemeClr>
                </a:solidFill>
              </a:rPr>
              <a:t>immuno</a:t>
            </a:r>
            <a:r>
              <a:rPr lang="en-US" b="1" dirty="0">
                <a:solidFill>
                  <a:schemeClr val="accent5">
                    <a:lumMod val="40000"/>
                    <a:lumOff val="60000"/>
                  </a:schemeClr>
                </a:solidFill>
              </a:rPr>
              <a:t> Therapies</a:t>
            </a:r>
          </a:p>
        </p:txBody>
      </p:sp>
    </p:spTree>
    <p:extLst>
      <p:ext uri="{BB962C8B-B14F-4D97-AF65-F5344CB8AC3E}">
        <p14:creationId xmlns:p14="http://schemas.microsoft.com/office/powerpoint/2010/main" val="345435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4" grpId="0" animBg="1"/>
      <p:bldP spid="10" grpId="0"/>
      <p:bldP spid="11" grpId="0"/>
      <p:bldP spid="14" grpId="0"/>
      <p:bldP spid="15" grpId="0"/>
      <p:bldP spid="20" grpId="0"/>
    </p:bldLst>
  </p:timing>
</p:sld>
</file>

<file path=ppt/theme/theme1.xml><?xml version="1.0" encoding="utf-8"?>
<a:theme xmlns:a="http://schemas.openxmlformats.org/drawingml/2006/main" name="KL-standard-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KL-standard-black</Template>
  <TotalTime>5696</TotalTime>
  <Words>939</Words>
  <Application>Microsoft Macintosh PowerPoint</Application>
  <PresentationFormat>On-screen Show (16:9)</PresentationFormat>
  <Paragraphs>187</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Symbol</vt:lpstr>
      <vt:lpstr>KL-standard-black</vt:lpstr>
      <vt:lpstr>Particle beam therapy</vt:lpstr>
      <vt:lpstr>Present multidisciplinary collaboration</vt:lpstr>
      <vt:lpstr>Radiotherapy; the challenge</vt:lpstr>
      <vt:lpstr>Particle-beam therapy</vt:lpstr>
      <vt:lpstr>The radiobiology needs to be understood</vt:lpstr>
      <vt:lpstr>Particle beam therapy today</vt:lpstr>
      <vt:lpstr>PowerPoint Presentation</vt:lpstr>
      <vt:lpstr>Laser-hybrid Accelerator for Radiobiological Applications</vt:lpstr>
      <vt:lpstr>Radiobiology in new regimens</vt:lpstr>
      <vt:lpstr>Our vision and our ambition</vt:lpstr>
      <vt:lpstr>Opportunity/proposal</vt:lpstr>
      <vt:lpstr>PowerPoint Presentation</vt:lpstr>
      <vt:lpstr>PowerPoint Presentation</vt:lpstr>
      <vt:lpstr>Radiotherapy; the challenge</vt:lpstr>
      <vt:lpstr>A complex, multi-facetted problem</vt:lpstr>
      <vt:lpstr>Radiobiology in new regimens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beam therapy</dc:title>
  <dc:creator>Long, Kenneth R</dc:creator>
  <cp:lastModifiedBy>Microsoft Office User</cp:lastModifiedBy>
  <cp:revision>139</cp:revision>
  <cp:lastPrinted>2019-11-17T18:06:14Z</cp:lastPrinted>
  <dcterms:created xsi:type="dcterms:W3CDTF">2019-11-07T11:40:04Z</dcterms:created>
  <dcterms:modified xsi:type="dcterms:W3CDTF">2019-11-18T10:03:35Z</dcterms:modified>
</cp:coreProperties>
</file>