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74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5" r:id="rId14"/>
    <p:sldId id="273" r:id="rId15"/>
    <p:sldId id="271" r:id="rId16"/>
    <p:sldId id="272" r:id="rId17"/>
    <p:sldId id="276" r:id="rId18"/>
    <p:sldId id="279" r:id="rId19"/>
    <p:sldId id="281" r:id="rId20"/>
    <p:sldId id="282" r:id="rId21"/>
    <p:sldId id="283" r:id="rId22"/>
    <p:sldId id="280" r:id="rId23"/>
    <p:sldId id="284" r:id="rId24"/>
    <p:sldId id="259" r:id="rId25"/>
    <p:sldId id="278" r:id="rId26"/>
    <p:sldId id="277" r:id="rId27"/>
    <p:sldId id="285" r:id="rId28"/>
    <p:sldId id="286" r:id="rId29"/>
    <p:sldId id="261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16"/>
    <p:restoredTop sz="60363"/>
  </p:normalViewPr>
  <p:slideViewPr>
    <p:cSldViewPr snapToGrid="0" snapToObjects="1">
      <p:cViewPr>
        <p:scale>
          <a:sx n="74" d="100"/>
          <a:sy n="74" d="100"/>
        </p:scale>
        <p:origin x="752" y="144"/>
      </p:cViewPr>
      <p:guideLst/>
    </p:cSldViewPr>
  </p:slideViewPr>
  <p:notesTextViewPr>
    <p:cViewPr>
      <p:scale>
        <a:sx n="95" d="100"/>
        <a:sy n="9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AB84C-2D1F-C04F-8796-7B132368986B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6ACF7-54F3-6440-86A0-27B276679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5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6ACF7-54F3-6440-86A0-27B276679A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85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6ACF7-54F3-6440-86A0-27B276679A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263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6ACF7-54F3-6440-86A0-27B276679A0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25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6ACF7-54F3-6440-86A0-27B276679A0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79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6ACF7-54F3-6440-86A0-27B276679A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61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6ACF7-54F3-6440-86A0-27B276679A0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312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6ACF7-54F3-6440-86A0-27B276679A0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75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5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4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6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5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1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72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37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283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393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25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0F565-32FB-164B-96B6-45B009A16602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EB1B9-40BD-4F48-ABF4-02B44B75C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35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36.png"/><Relationship Id="rId6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Space charge effects in </a:t>
            </a:r>
            <a:r>
              <a:rPr lang="en-US" dirty="0" err="1" smtClean="0"/>
              <a:t>LhARA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Théo</a:t>
            </a:r>
            <a:r>
              <a:rPr lang="en-US" dirty="0" smtClean="0"/>
              <a:t> Keseman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51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Phase space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72973"/>
            <a:ext cx="10515600" cy="259722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929836"/>
            <a:ext cx="10515600" cy="249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99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Phase space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00941"/>
            <a:ext cx="10515600" cy="256230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961478"/>
            <a:ext cx="10515600" cy="247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01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Emittance plots</a:t>
            </a:r>
            <a:endParaRPr lang="en-US" dirty="0"/>
          </a:p>
        </p:txBody>
      </p:sp>
      <p:pic>
        <p:nvPicPr>
          <p:cNvPr id="15" name="Picture 1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" t="10496" r="5883" b="5128"/>
          <a:stretch/>
        </p:blipFill>
        <p:spPr>
          <a:xfrm>
            <a:off x="914401" y="1959429"/>
            <a:ext cx="2884714" cy="1970314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" t="10431" r="3277" b="5274"/>
          <a:stretch/>
        </p:blipFill>
        <p:spPr>
          <a:xfrm>
            <a:off x="4561114" y="1959428"/>
            <a:ext cx="2960916" cy="1970315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" t="10604" r="3261" b="4157"/>
          <a:stretch/>
        </p:blipFill>
        <p:spPr>
          <a:xfrm>
            <a:off x="8175171" y="1959428"/>
            <a:ext cx="2993572" cy="1970315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" t="11868" r="4828" b="5647"/>
          <a:stretch/>
        </p:blipFill>
        <p:spPr>
          <a:xfrm>
            <a:off x="2408222" y="4264182"/>
            <a:ext cx="2879002" cy="1846908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" t="11868" r="3170" b="5647"/>
          <a:stretch/>
        </p:blipFill>
        <p:spPr>
          <a:xfrm>
            <a:off x="6696635" y="4264183"/>
            <a:ext cx="2877671" cy="184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05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Emittance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" t="11095" r="3593" b="5323"/>
          <a:stretch/>
        </p:blipFill>
        <p:spPr>
          <a:xfrm>
            <a:off x="671769" y="1690688"/>
            <a:ext cx="3223098" cy="2224391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" t="11354" r="4023" b="5677"/>
          <a:stretch/>
        </p:blipFill>
        <p:spPr>
          <a:xfrm>
            <a:off x="4171576" y="1775012"/>
            <a:ext cx="3209366" cy="220531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" t="11148" r="5078" b="6718"/>
          <a:stretch/>
        </p:blipFill>
        <p:spPr>
          <a:xfrm>
            <a:off x="7817224" y="1733176"/>
            <a:ext cx="3173505" cy="2181903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9" t="10971" r="4677" b="4889"/>
          <a:stretch/>
        </p:blipFill>
        <p:spPr>
          <a:xfrm>
            <a:off x="2283011" y="4422588"/>
            <a:ext cx="3179483" cy="22352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8" t="10510" r="6011" b="5968"/>
          <a:stretch/>
        </p:blipFill>
        <p:spPr>
          <a:xfrm>
            <a:off x="6048188" y="4380754"/>
            <a:ext cx="3077883" cy="2187388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" t="11354" r="4023" b="5677"/>
          <a:stretch/>
        </p:blipFill>
        <p:spPr>
          <a:xfrm>
            <a:off x="4171576" y="1709762"/>
            <a:ext cx="3209366" cy="220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61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Emittance plots</a:t>
            </a:r>
            <a:endParaRPr lang="en-US" dirty="0"/>
          </a:p>
        </p:txBody>
      </p:sp>
      <p:pic>
        <p:nvPicPr>
          <p:cNvPr id="2049" name="Picture 1" descr="age3image613095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99" y="1419339"/>
            <a:ext cx="6458835" cy="475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34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Emittance plots 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11" y="1690688"/>
            <a:ext cx="5759589" cy="435133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13242"/>
            <a:ext cx="5759589" cy="432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Emittance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" t="10109" r="3899" b="4545"/>
          <a:stretch/>
        </p:blipFill>
        <p:spPr>
          <a:xfrm>
            <a:off x="747423" y="1582310"/>
            <a:ext cx="3053300" cy="221841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" t="10109" r="5231" b="4545"/>
          <a:stretch/>
        </p:blipFill>
        <p:spPr>
          <a:xfrm>
            <a:off x="4428877" y="1582309"/>
            <a:ext cx="2957885" cy="221841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" t="10983" r="5119" b="5315"/>
          <a:stretch/>
        </p:blipFill>
        <p:spPr>
          <a:xfrm>
            <a:off x="8060635" y="1625048"/>
            <a:ext cx="2916804" cy="217567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" t="10236" r="2951" b="3169"/>
          <a:stretch/>
        </p:blipFill>
        <p:spPr>
          <a:xfrm>
            <a:off x="2623930" y="4184374"/>
            <a:ext cx="2847562" cy="2246243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" t="10580" r="4740" b="5749"/>
          <a:stretch/>
        </p:blipFill>
        <p:spPr>
          <a:xfrm>
            <a:off x="6375952" y="4229100"/>
            <a:ext cx="2743200" cy="213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Testing intermediate intensities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" t="7707" r="6677" b="3300"/>
          <a:stretch/>
        </p:blipFill>
        <p:spPr>
          <a:xfrm>
            <a:off x="3149600" y="2561771"/>
            <a:ext cx="2191657" cy="258354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" t="7633" r="5332" b="4229"/>
          <a:stretch/>
        </p:blipFill>
        <p:spPr>
          <a:xfrm>
            <a:off x="5979885" y="2561771"/>
            <a:ext cx="2235200" cy="2583543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" t="7633" r="4662" b="4229"/>
          <a:stretch/>
        </p:blipFill>
        <p:spPr>
          <a:xfrm>
            <a:off x="580571" y="2561771"/>
            <a:ext cx="2071297" cy="258354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" t="7633" r="6418" b="4229"/>
          <a:stretch/>
        </p:blipFill>
        <p:spPr>
          <a:xfrm>
            <a:off x="8853714" y="2561771"/>
            <a:ext cx="2061029" cy="258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1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28410"/>
            <a:ext cx="10515600" cy="1325563"/>
          </a:xfrm>
        </p:spPr>
        <p:txBody>
          <a:bodyPr/>
          <a:lstStyle/>
          <a:p>
            <a:r>
              <a:rPr lang="en-US" dirty="0" smtClean="0"/>
              <a:t>Aperture </a:t>
            </a:r>
            <a:r>
              <a:rPr lang="mr-IN" dirty="0" smtClean="0"/>
              <a:t>–</a:t>
            </a:r>
            <a:r>
              <a:rPr lang="en-US" dirty="0" smtClean="0"/>
              <a:t> Intensity of 10</a:t>
            </a:r>
            <a:r>
              <a:rPr lang="en-US" baseline="30000" dirty="0" smtClean="0"/>
              <a:t>8</a:t>
            </a:r>
            <a:r>
              <a:rPr lang="en-US" dirty="0" smtClean="0"/>
              <a:t> particles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" t="7147" r="4376" b="47997"/>
          <a:stretch/>
        </p:blipFill>
        <p:spPr>
          <a:xfrm>
            <a:off x="2165435" y="2095218"/>
            <a:ext cx="2563803" cy="195184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" t="7145" r="4036" b="47999"/>
          <a:stretch/>
        </p:blipFill>
        <p:spPr>
          <a:xfrm>
            <a:off x="6710875" y="2095218"/>
            <a:ext cx="2493264" cy="19518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07907" y="1669307"/>
            <a:ext cx="167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Aperture of 1 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93253" y="1695745"/>
            <a:ext cx="2213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Aperture of 3.75 cm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680313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(10</a:t>
            </a:r>
            <a:r>
              <a:rPr lang="en-US" baseline="30000" dirty="0" smtClean="0"/>
              <a:t>-8</a:t>
            </a:r>
            <a:r>
              <a:rPr lang="en-US" dirty="0" smtClean="0"/>
              <a:t> s)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1" t="8005" r="10124" b="49248"/>
          <a:stretch/>
        </p:blipFill>
        <p:spPr>
          <a:xfrm>
            <a:off x="2165434" y="4605865"/>
            <a:ext cx="2457093" cy="1964267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" t="6911" r="2320" b="48600"/>
          <a:stretch/>
        </p:blipFill>
        <p:spPr>
          <a:xfrm>
            <a:off x="6655458" y="4446540"/>
            <a:ext cx="2689434" cy="204431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66952" y="28864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6952" y="54033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9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992"/>
            <a:ext cx="10515600" cy="1325563"/>
          </a:xfrm>
        </p:spPr>
        <p:txBody>
          <a:bodyPr/>
          <a:lstStyle/>
          <a:p>
            <a:r>
              <a:rPr lang="en-US" dirty="0" smtClean="0"/>
              <a:t>Aperture </a:t>
            </a:r>
            <a:r>
              <a:rPr lang="mr-IN" dirty="0" smtClean="0"/>
              <a:t>–</a:t>
            </a:r>
            <a:r>
              <a:rPr lang="en-US" dirty="0" smtClean="0"/>
              <a:t> Intensity of 10</a:t>
            </a:r>
            <a:r>
              <a:rPr lang="en-US" baseline="30000" dirty="0" smtClean="0"/>
              <a:t>8</a:t>
            </a:r>
            <a:r>
              <a:rPr lang="en-US" dirty="0" smtClean="0"/>
              <a:t> particles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4" t="7879" r="6831" b="48292"/>
          <a:stretch/>
        </p:blipFill>
        <p:spPr>
          <a:xfrm>
            <a:off x="2528969" y="2168434"/>
            <a:ext cx="2487168" cy="1907177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9" t="7811" r="5006" b="48327"/>
          <a:stretch/>
        </p:blipFill>
        <p:spPr>
          <a:xfrm>
            <a:off x="7163671" y="2168434"/>
            <a:ext cx="2528969" cy="190717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0" t="7529" r="7191" b="48041"/>
          <a:stretch/>
        </p:blipFill>
        <p:spPr>
          <a:xfrm>
            <a:off x="2528969" y="4092478"/>
            <a:ext cx="2471492" cy="193330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" t="7945" r="3220" b="48106"/>
          <a:stretch/>
        </p:blipFill>
        <p:spPr>
          <a:xfrm>
            <a:off x="7132319" y="4075611"/>
            <a:ext cx="2591671" cy="1912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33124" y="1707555"/>
            <a:ext cx="1678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Aperture of 1 m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93960" y="1707555"/>
            <a:ext cx="2068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Aperture of 3.75 cm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76401" y="1707555"/>
            <a:ext cx="1010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 (10</a:t>
            </a:r>
            <a:r>
              <a:rPr lang="en-US" baseline="30000" smtClean="0"/>
              <a:t>-8</a:t>
            </a:r>
            <a:r>
              <a:rPr lang="en-US" smtClean="0"/>
              <a:t> s) 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330664" y="29373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19968" y="4847147"/>
            <a:ext cx="523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7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Space charge effects</a:t>
            </a:r>
          </a:p>
          <a:p>
            <a:r>
              <a:rPr lang="en-US" dirty="0"/>
              <a:t>A</a:t>
            </a:r>
            <a:r>
              <a:rPr lang="en-US" dirty="0" smtClean="0"/>
              <a:t>perture and number of mesh lines </a:t>
            </a:r>
          </a:p>
          <a:p>
            <a:r>
              <a:rPr lang="en-US" dirty="0" smtClean="0"/>
              <a:t>Matching of the arc with MAD-x</a:t>
            </a:r>
          </a:p>
          <a:p>
            <a:r>
              <a:rPr lang="en-US" dirty="0" smtClean="0"/>
              <a:t>Matching with GPT</a:t>
            </a:r>
          </a:p>
          <a:p>
            <a:r>
              <a:rPr lang="en-US" smtClean="0"/>
              <a:t>Conclusion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80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</a:t>
            </a:r>
            <a:r>
              <a:rPr lang="mr-IN" dirty="0" smtClean="0"/>
              <a:t>–</a:t>
            </a:r>
            <a:r>
              <a:rPr lang="en-US" dirty="0" smtClean="0"/>
              <a:t> Intensity of 10</a:t>
            </a:r>
            <a:r>
              <a:rPr lang="en-US" baseline="30000" dirty="0"/>
              <a:t>9</a:t>
            </a:r>
            <a:r>
              <a:rPr lang="en-US" dirty="0" smtClean="0"/>
              <a:t> particles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51914" r="9439" b="3192"/>
          <a:stretch/>
        </p:blipFill>
        <p:spPr>
          <a:xfrm>
            <a:off x="1938759" y="2011680"/>
            <a:ext cx="2408798" cy="19534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" t="51703" r="4551" b="4751"/>
          <a:stretch/>
        </p:blipFill>
        <p:spPr>
          <a:xfrm>
            <a:off x="4909833" y="2011680"/>
            <a:ext cx="2554995" cy="189530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" t="52419" r="4738" b="4036"/>
          <a:stretch/>
        </p:blipFill>
        <p:spPr>
          <a:xfrm>
            <a:off x="7955280" y="2011681"/>
            <a:ext cx="2543695" cy="189530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000" r="11100" b="5117"/>
          <a:stretch/>
        </p:blipFill>
        <p:spPr>
          <a:xfrm>
            <a:off x="2003367" y="4286163"/>
            <a:ext cx="2344190" cy="1946133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" t="52268" r="5212" b="4321"/>
          <a:stretch/>
        </p:blipFill>
        <p:spPr>
          <a:xfrm>
            <a:off x="4943993" y="4273693"/>
            <a:ext cx="2520835" cy="187867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" t="51692" r="4807" b="4898"/>
          <a:stretch/>
        </p:blipFill>
        <p:spPr>
          <a:xfrm>
            <a:off x="7988532" y="4273692"/>
            <a:ext cx="2510443" cy="18786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60119" y="1524583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(10</a:t>
            </a:r>
            <a:r>
              <a:rPr lang="en-US" baseline="30000" dirty="0" smtClean="0"/>
              <a:t>-8</a:t>
            </a:r>
            <a:r>
              <a:rPr lang="en-US" dirty="0" smtClean="0"/>
              <a:t> s)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87933" y="27975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87933" y="50745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303729" y="1512808"/>
            <a:ext cx="167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Aperture of 1 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61806" y="1512808"/>
            <a:ext cx="2121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Aperture of </a:t>
            </a:r>
            <a:r>
              <a:rPr lang="en-US" dirty="0" smtClean="0"/>
              <a:t>3.75 cm </a:t>
            </a:r>
            <a:endParaRPr lang="en-US" dirty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568486" y="1512807"/>
            <a:ext cx="3608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Aperture of 3.75 </a:t>
            </a:r>
            <a:r>
              <a:rPr lang="en-US" dirty="0" smtClean="0"/>
              <a:t>cm (no mesh lines)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31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</a:t>
            </a:r>
            <a:r>
              <a:rPr lang="mr-IN" dirty="0"/>
              <a:t>–</a:t>
            </a:r>
            <a:r>
              <a:rPr lang="en-US" dirty="0"/>
              <a:t> Intensity of 10</a:t>
            </a:r>
            <a:r>
              <a:rPr lang="en-US" baseline="30000" dirty="0"/>
              <a:t>9</a:t>
            </a:r>
            <a:r>
              <a:rPr lang="en-US" dirty="0"/>
              <a:t> particles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" t="51653" r="8535" b="3502"/>
          <a:stretch/>
        </p:blipFill>
        <p:spPr>
          <a:xfrm>
            <a:off x="1876636" y="2034040"/>
            <a:ext cx="2431531" cy="195132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" t="53109" r="3645" b="2214"/>
          <a:stretch/>
        </p:blipFill>
        <p:spPr>
          <a:xfrm>
            <a:off x="4985909" y="2041307"/>
            <a:ext cx="2620257" cy="194406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" t="51747" r="4880" b="4172"/>
          <a:stretch/>
        </p:blipFill>
        <p:spPr>
          <a:xfrm>
            <a:off x="8078871" y="2033622"/>
            <a:ext cx="2643309" cy="195174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t="51192" r="7904" b="4325"/>
          <a:stretch/>
        </p:blipFill>
        <p:spPr>
          <a:xfrm>
            <a:off x="1818727" y="4049902"/>
            <a:ext cx="2597203" cy="201321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" t="51472" r="4233" b="4603"/>
          <a:stretch/>
        </p:blipFill>
        <p:spPr>
          <a:xfrm>
            <a:off x="4985909" y="4065271"/>
            <a:ext cx="2643308" cy="19824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77899" y="1475153"/>
            <a:ext cx="1678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Aperture of 1 m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35394" y="1476989"/>
            <a:ext cx="2121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Aperture of 3.75 cm 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744927" y="1475152"/>
            <a:ext cx="3608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Aperture of 3.75 cm (no mesh lines) 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25274" y="1475152"/>
            <a:ext cx="957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 (10</a:t>
            </a:r>
            <a:r>
              <a:rPr lang="en-US" baseline="30000"/>
              <a:t>-8</a:t>
            </a:r>
            <a:r>
              <a:rPr lang="en-US"/>
              <a:t> s)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37138" y="28262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14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123816" y="4871844"/>
            <a:ext cx="445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1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</a:t>
            </a:r>
            <a:r>
              <a:rPr lang="en-US" dirty="0"/>
              <a:t>m</a:t>
            </a:r>
            <a:r>
              <a:rPr lang="en-US" dirty="0" smtClean="0"/>
              <a:t>esh lines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4960534"/>
              </p:ext>
            </p:extLst>
          </p:nvPr>
        </p:nvGraphicFramePr>
        <p:xfrm>
          <a:off x="838200" y="3279671"/>
          <a:ext cx="10515600" cy="1479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Number of mesh lines</a:t>
                      </a:r>
                      <a:endParaRPr 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100x100x250</a:t>
                      </a:r>
                      <a:endParaRPr 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36685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40x40x100</a:t>
                      </a:r>
                      <a:endParaRPr 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1.21 % </a:t>
                      </a:r>
                      <a:endParaRPr lang="cs-CZ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60x60x150</a:t>
                      </a:r>
                      <a:endParaRPr 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0.753 </a:t>
                      </a: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%</a:t>
                      </a:r>
                      <a:endParaRPr lang="mr-IN" b="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80x80x200</a:t>
                      </a:r>
                      <a:endParaRPr 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0.300 % </a:t>
                      </a:r>
                      <a:endParaRPr lang="fr-FR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88793" y="2399562"/>
            <a:ext cx="4414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Percentage difference in the mean emittance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5081666"/>
            <a:ext cx="343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3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of mesh lines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394274"/>
              </p:ext>
            </p:extLst>
          </p:nvPr>
        </p:nvGraphicFramePr>
        <p:xfrm>
          <a:off x="838200" y="3278694"/>
          <a:ext cx="10515600" cy="1479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Number of mesh lines</a:t>
                      </a:r>
                      <a:endParaRPr 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100x100x250</a:t>
                      </a:r>
                      <a:endParaRPr 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36685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40x40x100</a:t>
                      </a:r>
                      <a:endParaRPr 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1.21 % </a:t>
                      </a:r>
                      <a:endParaRPr lang="cs-CZ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60x60x150</a:t>
                      </a:r>
                      <a:endParaRPr 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0.753 </a:t>
                      </a: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%</a:t>
                      </a:r>
                      <a:endParaRPr lang="mr-IN" b="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80x80x200</a:t>
                      </a:r>
                      <a:endParaRPr 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0.300 % </a:t>
                      </a:r>
                      <a:endParaRPr lang="fr-FR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88793" y="2382981"/>
            <a:ext cx="4414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/>
              <a:t>Percentage difference in the mean emittance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5209310"/>
            <a:ext cx="8628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dk1"/>
                </a:solidFill>
                <a:latin typeface="Times New Roman" charset="0"/>
                <a:ea typeface="Times New Roman" charset="0"/>
                <a:cs typeface="Times New Roman" charset="0"/>
              </a:rPr>
              <a:t>Discrepancy</a:t>
            </a:r>
            <a:r>
              <a:rPr lang="fr-FR" dirty="0">
                <a:solidFill>
                  <a:schemeClr val="dk1"/>
                </a:solidFill>
                <a:latin typeface="Times New Roman" charset="0"/>
                <a:ea typeface="Times New Roman" charset="0"/>
                <a:cs typeface="Times New Roman" charset="0"/>
              </a:rPr>
              <a:t> of 4.82 %</a:t>
            </a:r>
            <a:r>
              <a:rPr lang="en-US" dirty="0"/>
              <a:t> between the “spacecharge3Dmesh” and “spacecharge3D” routines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7967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of the arc with MAD-x </a:t>
            </a:r>
            <a:r>
              <a:rPr lang="mr-IN" dirty="0" smtClean="0"/>
              <a:t>–</a:t>
            </a:r>
            <a:r>
              <a:rPr lang="en-US" dirty="0" smtClean="0"/>
              <a:t> 8 quadrupoles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15382"/>
            <a:ext cx="3638656" cy="2811689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657" y="1847958"/>
            <a:ext cx="3075466" cy="21851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356" y="1847958"/>
            <a:ext cx="3302522" cy="23349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22" y="4190427"/>
            <a:ext cx="3217278" cy="23442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764" y="4190427"/>
            <a:ext cx="3308952" cy="234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of the arc with MAD-x </a:t>
            </a:r>
            <a:r>
              <a:rPr lang="mr-IN" dirty="0" smtClean="0"/>
              <a:t>–</a:t>
            </a:r>
            <a:r>
              <a:rPr lang="en-US" dirty="0" smtClean="0"/>
              <a:t> 6 quadrupoles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73" y="1690689"/>
            <a:ext cx="3657598" cy="282632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421" y="1999775"/>
            <a:ext cx="3085152" cy="22081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492" y="1999775"/>
            <a:ext cx="3184428" cy="22433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267" y="4355348"/>
            <a:ext cx="3118758" cy="22823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728" y="4355348"/>
            <a:ext cx="3256215" cy="224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18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with GPT </a:t>
            </a:r>
            <a:r>
              <a:rPr lang="mr-IN" dirty="0" smtClean="0"/>
              <a:t>–</a:t>
            </a:r>
            <a:r>
              <a:rPr lang="en-US" dirty="0" smtClean="0"/>
              <a:t> 50 percent change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201" y="1825625"/>
            <a:ext cx="7981597" cy="4351338"/>
          </a:xfrm>
        </p:spPr>
      </p:pic>
    </p:spTree>
    <p:extLst>
      <p:ext uri="{BB962C8B-B14F-4D97-AF65-F5344CB8AC3E}">
        <p14:creationId xmlns:p14="http://schemas.microsoft.com/office/powerpoint/2010/main" val="44111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with GPT </a:t>
            </a:r>
            <a:r>
              <a:rPr lang="mr-IN" dirty="0"/>
              <a:t>–</a:t>
            </a:r>
            <a:r>
              <a:rPr lang="en-US" dirty="0"/>
              <a:t> 50 percent change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327" y="1690688"/>
            <a:ext cx="7367351" cy="4991897"/>
          </a:xfrm>
        </p:spPr>
      </p:pic>
    </p:spTree>
    <p:extLst>
      <p:ext uri="{BB962C8B-B14F-4D97-AF65-F5344CB8AC3E}">
        <p14:creationId xmlns:p14="http://schemas.microsoft.com/office/powerpoint/2010/main" val="16500175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with GPT </a:t>
            </a:r>
            <a:r>
              <a:rPr lang="mr-IN" dirty="0" smtClean="0"/>
              <a:t>–</a:t>
            </a:r>
            <a:r>
              <a:rPr lang="en-US" dirty="0" smtClean="0"/>
              <a:t> Results at t = 3 s</a:t>
            </a:r>
            <a:endParaRPr lang="en-US" dirty="0"/>
          </a:p>
        </p:txBody>
      </p:sp>
      <p:pic>
        <p:nvPicPr>
          <p:cNvPr id="1025" name="Picture 1" descr="age5image6117582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119" y="2890500"/>
            <a:ext cx="3643963" cy="259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ge5image611731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64" y="2922955"/>
            <a:ext cx="3427727" cy="247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age5image6117436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346" y="2890500"/>
            <a:ext cx="3467820" cy="254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36000" y="2242405"/>
            <a:ext cx="2394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No space charge:</a:t>
            </a:r>
          </a:p>
          <a:p>
            <a:pPr algn="ctr"/>
            <a:r>
              <a:rPr lang="en-US" dirty="0" smtClean="0"/>
              <a:t>Original magnetic fields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22761" y="2242405"/>
            <a:ext cx="3820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Space charge effect with 10</a:t>
            </a:r>
            <a:r>
              <a:rPr lang="en-US" baseline="30000" dirty="0"/>
              <a:t>9</a:t>
            </a:r>
            <a:r>
              <a:rPr lang="en-US" dirty="0"/>
              <a:t> </a:t>
            </a:r>
            <a:r>
              <a:rPr lang="en-US" dirty="0" smtClean="0"/>
              <a:t>particles:</a:t>
            </a:r>
          </a:p>
          <a:p>
            <a:pPr algn="ctr"/>
            <a:r>
              <a:rPr lang="en-US" dirty="0" smtClean="0"/>
              <a:t>Original magnetic fields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5119" y="2259482"/>
            <a:ext cx="3757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Space charge effect with 10</a:t>
            </a:r>
            <a:r>
              <a:rPr lang="en-US" baseline="30000" dirty="0" smtClean="0"/>
              <a:t>9</a:t>
            </a:r>
            <a:r>
              <a:rPr lang="en-US" dirty="0" smtClean="0"/>
              <a:t> particles:</a:t>
            </a:r>
          </a:p>
          <a:p>
            <a:pPr algn="ctr"/>
            <a:r>
              <a:rPr lang="en-US" dirty="0" smtClean="0"/>
              <a:t>B</a:t>
            </a:r>
            <a:r>
              <a:rPr lang="en-US" baseline="-25000" dirty="0" smtClean="0"/>
              <a:t>1</a:t>
            </a:r>
            <a:r>
              <a:rPr lang="en-US" dirty="0" smtClean="0"/>
              <a:t> = 1.373 T, B</a:t>
            </a:r>
            <a:r>
              <a:rPr lang="en-US" baseline="-25000" dirty="0" smtClean="0"/>
              <a:t>2</a:t>
            </a:r>
            <a:r>
              <a:rPr lang="en-US" dirty="0" smtClean="0"/>
              <a:t> = 0.5 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553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2834"/>
            <a:ext cx="10515600" cy="13255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Phase space plots show no large difference between no space charge and bunch intensities of 10</a:t>
            </a:r>
            <a:r>
              <a:rPr lang="en-US" baseline="30000" dirty="0" smtClean="0"/>
              <a:t>8</a:t>
            </a:r>
            <a:r>
              <a:rPr lang="en-US" dirty="0" smtClean="0"/>
              <a:t> particles</a:t>
            </a:r>
          </a:p>
          <a:p>
            <a:r>
              <a:rPr lang="en-US" dirty="0" smtClean="0"/>
              <a:t>Emittance plots in weak magnetic fields show a noticeable (but small) difference with smaller intensities as well</a:t>
            </a:r>
          </a:p>
          <a:p>
            <a:r>
              <a:rPr lang="en-US" dirty="0" smtClean="0"/>
              <a:t>Half of the particles are lost with an aperture of 3.75 cm for an intensity of 10</a:t>
            </a:r>
            <a:r>
              <a:rPr lang="en-US" baseline="30000" dirty="0" smtClean="0"/>
              <a:t>9 </a:t>
            </a:r>
            <a:r>
              <a:rPr lang="en-US" dirty="0" smtClean="0"/>
              <a:t>particles</a:t>
            </a:r>
          </a:p>
          <a:p>
            <a:r>
              <a:rPr lang="en-US" dirty="0" smtClean="0"/>
              <a:t>Arc matched with MAD-x but need to see the effect of the focus point</a:t>
            </a:r>
          </a:p>
        </p:txBody>
      </p:sp>
    </p:spTree>
    <p:extLst>
      <p:ext uri="{BB962C8B-B14F-4D97-AF65-F5344CB8AC3E}">
        <p14:creationId xmlns:p14="http://schemas.microsoft.com/office/powerpoint/2010/main" val="6577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Method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Simulated 10000 </a:t>
            </a:r>
            <a:r>
              <a:rPr lang="en-US" dirty="0" err="1" smtClean="0"/>
              <a:t>macroparticles</a:t>
            </a:r>
            <a:r>
              <a:rPr lang="en-US" dirty="0" smtClean="0"/>
              <a:t> in GPT for different intensities with and without space charge</a:t>
            </a:r>
          </a:p>
          <a:p>
            <a:r>
              <a:rPr lang="en-US" dirty="0"/>
              <a:t>Beam </a:t>
            </a:r>
            <a:r>
              <a:rPr lang="en-US" dirty="0" smtClean="0"/>
              <a:t>trajectory</a:t>
            </a:r>
          </a:p>
          <a:p>
            <a:r>
              <a:rPr lang="en-US" dirty="0" smtClean="0"/>
              <a:t>Phase space </a:t>
            </a:r>
          </a:p>
          <a:p>
            <a:r>
              <a:rPr lang="en-US" dirty="0" smtClean="0"/>
              <a:t>Emittance</a:t>
            </a:r>
          </a:p>
        </p:txBody>
      </p:sp>
    </p:spTree>
    <p:extLst>
      <p:ext uri="{BB962C8B-B14F-4D97-AF65-F5344CB8AC3E}">
        <p14:creationId xmlns:p14="http://schemas.microsoft.com/office/powerpoint/2010/main" val="2426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Trajectory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" t="8255" r="3822" b="48075"/>
          <a:stretch/>
        </p:blipFill>
        <p:spPr bwMode="auto">
          <a:xfrm>
            <a:off x="838200" y="2017059"/>
            <a:ext cx="4023360" cy="18664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t="7524" r="3249" b="47226"/>
          <a:stretch/>
        </p:blipFill>
        <p:spPr bwMode="auto">
          <a:xfrm>
            <a:off x="5728447" y="2017059"/>
            <a:ext cx="4077148" cy="19628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" t="7702" r="3747" b="49438"/>
          <a:stretch/>
        </p:blipFill>
        <p:spPr bwMode="auto">
          <a:xfrm>
            <a:off x="838200" y="4487733"/>
            <a:ext cx="3996466" cy="18159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" t="7937" r="3217" b="47889"/>
          <a:stretch/>
        </p:blipFill>
        <p:spPr bwMode="auto">
          <a:xfrm>
            <a:off x="5728447" y="4487732"/>
            <a:ext cx="3991087" cy="18879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2018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Phase space plots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372575"/>
            <a:ext cx="9677400" cy="5328263"/>
          </a:xfrm>
        </p:spPr>
      </p:pic>
    </p:spTree>
    <p:extLst>
      <p:ext uri="{BB962C8B-B14F-4D97-AF65-F5344CB8AC3E}">
        <p14:creationId xmlns:p14="http://schemas.microsoft.com/office/powerpoint/2010/main" val="60183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Phase space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66" y="2714679"/>
            <a:ext cx="9999133" cy="2573229"/>
          </a:xfrm>
        </p:spPr>
      </p:pic>
    </p:spTree>
    <p:extLst>
      <p:ext uri="{BB962C8B-B14F-4D97-AF65-F5344CB8AC3E}">
        <p14:creationId xmlns:p14="http://schemas.microsoft.com/office/powerpoint/2010/main" val="201263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Phase space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" y="1320800"/>
            <a:ext cx="10454520" cy="5283200"/>
          </a:xfrm>
        </p:spPr>
      </p:pic>
    </p:spTree>
    <p:extLst>
      <p:ext uri="{BB962C8B-B14F-4D97-AF65-F5344CB8AC3E}">
        <p14:creationId xmlns:p14="http://schemas.microsoft.com/office/powerpoint/2010/main" val="193104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Phase space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75534"/>
            <a:ext cx="10515600" cy="246769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3943227"/>
            <a:ext cx="10388600" cy="243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1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 </a:t>
            </a:r>
            <a:r>
              <a:rPr lang="mr-IN" dirty="0" smtClean="0"/>
              <a:t>–</a:t>
            </a:r>
            <a:r>
              <a:rPr lang="en-US" dirty="0" smtClean="0"/>
              <a:t> Phase space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0" y="1994694"/>
            <a:ext cx="5461000" cy="4013200"/>
          </a:xfrm>
        </p:spPr>
      </p:pic>
    </p:spTree>
    <p:extLst>
      <p:ext uri="{BB962C8B-B14F-4D97-AF65-F5344CB8AC3E}">
        <p14:creationId xmlns:p14="http://schemas.microsoft.com/office/powerpoint/2010/main" val="112880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2713</TotalTime>
  <Words>458</Words>
  <Application>Microsoft Macintosh PowerPoint</Application>
  <PresentationFormat>Widescreen</PresentationFormat>
  <Paragraphs>99</Paragraphs>
  <Slides>29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Mangal</vt:lpstr>
      <vt:lpstr>Times New Roman</vt:lpstr>
      <vt:lpstr>Office Theme</vt:lpstr>
      <vt:lpstr>Space charge effects in LhARA</vt:lpstr>
      <vt:lpstr>Plan</vt:lpstr>
      <vt:lpstr>Space charge effects – Method </vt:lpstr>
      <vt:lpstr>Space charge effects – Trajectory</vt:lpstr>
      <vt:lpstr>Space charge effects – Phase space plots</vt:lpstr>
      <vt:lpstr>Space charge effects – Phase space plots</vt:lpstr>
      <vt:lpstr>Space charge effects – Phase space plots</vt:lpstr>
      <vt:lpstr>Space charge effects – Phase space plots</vt:lpstr>
      <vt:lpstr>Space charge effects – Phase space plots</vt:lpstr>
      <vt:lpstr>Space charge effects – Phase space plots</vt:lpstr>
      <vt:lpstr>Space charge effects – Phase space plots</vt:lpstr>
      <vt:lpstr>Space charge effects – Emittance plots</vt:lpstr>
      <vt:lpstr>Space charge effects – Emittance plots</vt:lpstr>
      <vt:lpstr>Space charge effects – Emittance plots</vt:lpstr>
      <vt:lpstr>Space charge effects – Emittance plots  </vt:lpstr>
      <vt:lpstr>Space charge effects – Emittance plots</vt:lpstr>
      <vt:lpstr>Space charge effects – Testing intermediate intensities </vt:lpstr>
      <vt:lpstr>Aperture – Intensity of 108 particles</vt:lpstr>
      <vt:lpstr>Aperture – Intensity of 108 particles</vt:lpstr>
      <vt:lpstr>Aperture – Intensity of 109 particles</vt:lpstr>
      <vt:lpstr>Aperture – Intensity of 109 particles</vt:lpstr>
      <vt:lpstr>Number of mesh lines</vt:lpstr>
      <vt:lpstr>Number of mesh lines</vt:lpstr>
      <vt:lpstr>Matching of the arc with MAD-x – 8 quadrupoles </vt:lpstr>
      <vt:lpstr>Matching of the arc with MAD-x – 6 quadrupoles</vt:lpstr>
      <vt:lpstr>Matching with GPT – 50 percent change</vt:lpstr>
      <vt:lpstr>Matching with GPT – 50 percent change</vt:lpstr>
      <vt:lpstr>Matching with GPT – Results at t = 3 s</vt:lpstr>
      <vt:lpstr>Conclusion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Keseman, Theo</dc:creator>
  <cp:lastModifiedBy>Keseman, Theo</cp:lastModifiedBy>
  <cp:revision>41</cp:revision>
  <dcterms:created xsi:type="dcterms:W3CDTF">2019-10-14T13:15:03Z</dcterms:created>
  <dcterms:modified xsi:type="dcterms:W3CDTF">2019-11-15T11:21:02Z</dcterms:modified>
</cp:coreProperties>
</file>