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8" r:id="rId3"/>
    <p:sldId id="299" r:id="rId4"/>
    <p:sldId id="275" r:id="rId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9C5EFA60-E49B-0C44-88DD-FEA7C0709325}">
          <p14:sldIdLst>
            <p14:sldId id="256"/>
          </p14:sldIdLst>
        </p14:section>
        <p14:section name="Proton beam simulation" id="{51504147-19AF-594C-9784-A9C8DDDEBA56}">
          <p14:sldIdLst>
            <p14:sldId id="298"/>
            <p14:sldId id="299"/>
          </p14:sldIdLst>
        </p14:section>
        <p14:section name="Conclusion" id="{C728FD66-C81A-894E-B4B7-1D00913AB48F}">
          <p14:sldIdLst>
            <p14:sldId id="27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6813"/>
    <p:restoredTop sz="94602"/>
  </p:normalViewPr>
  <p:slideViewPr>
    <p:cSldViewPr snapToGrid="0" snapToObjects="1">
      <p:cViewPr varScale="1">
        <p:scale>
          <a:sx n="212" d="100"/>
          <a:sy n="212" d="100"/>
        </p:scale>
        <p:origin x="216" y="240"/>
      </p:cViewPr>
      <p:guideLst/>
    </p:cSldViewPr>
  </p:slideViewPr>
  <p:outlineViewPr>
    <p:cViewPr>
      <p:scale>
        <a:sx n="33" d="100"/>
        <a:sy n="33" d="100"/>
      </p:scale>
      <p:origin x="0" y="-115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461A1-B7C7-0F47-B922-4B1E1F0515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0D7227-784B-5D43-B79C-203D0E66E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FB20A-C4DC-534F-8A4B-FAD83A8E4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66BC-8BDE-3C4E-AA41-C872456A030A}" type="datetimeFigureOut">
              <a:rPr lang="en-AU" smtClean="0"/>
              <a:t>28/9/21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043AA6-575E-744B-888C-6462C5795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A11BB-E252-A746-A498-0230A28BE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7F1F-7945-7B45-A582-520BAA948F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4611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129D4-85DC-F147-92BD-1BA549E76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89AAA0-0F6C-4743-9EEC-5992FF2E89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D2BBA-7802-3041-825E-4EB686539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66BC-8BDE-3C4E-AA41-C872456A030A}" type="datetimeFigureOut">
              <a:rPr lang="en-AU" smtClean="0"/>
              <a:t>28/9/21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928613-D8E2-6048-9D5F-347CCACCD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2187C4-641F-1A47-90FE-F7CA96A7E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7F1F-7945-7B45-A582-520BAA948F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2283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1E32FB-8869-BA4C-9806-35C3E4E92E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59D3D6-78FA-B747-976B-588CFF4A53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85A76B-1AFE-804E-8CB8-3F840D862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66BC-8BDE-3C4E-AA41-C872456A030A}" type="datetimeFigureOut">
              <a:rPr lang="en-AU" smtClean="0"/>
              <a:t>28/9/21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FC4C6E-5BBA-544E-9B87-C9A9FB368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7653E-545F-5048-9F3B-734729644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7F1F-7945-7B45-A582-520BAA948F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0292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B0E98-823F-844A-ACD7-FDE9187F6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4A670-172E-7340-AF9C-912D9557A8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3CDC0-122B-AA4D-868A-0C2D907DC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66BC-8BDE-3C4E-AA41-C872456A030A}" type="datetimeFigureOut">
              <a:rPr lang="en-AU" smtClean="0"/>
              <a:t>28/9/21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A2F5C7-481C-964E-929A-3AC2DBB15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8FC884-2102-BC41-80CF-3B10D4BC0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7F1F-7945-7B45-A582-520BAA948F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5325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EBB11-7EC6-B846-ACE9-91D4D1B07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DA1D4-8B69-074F-9F22-8A3E4C94CB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774FEC-B4E6-1C4B-8D71-E6CB6D5CD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66BC-8BDE-3C4E-AA41-C872456A030A}" type="datetimeFigureOut">
              <a:rPr lang="en-AU" smtClean="0"/>
              <a:t>28/9/21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ED48B-F2D3-EA46-B9AE-6FDFD8C1D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3FF329-B2E2-484F-ADAE-5299279CD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7F1F-7945-7B45-A582-520BAA948F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7629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6C5CE-076C-B04A-AAA0-26B2193EC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F9287-FFCC-D149-BE3F-72AAA7C30D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D137AD-D9E0-A348-A254-3BD8D74E49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AF95DB-838D-4943-AFF4-B3F7895A3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66BC-8BDE-3C4E-AA41-C872456A030A}" type="datetimeFigureOut">
              <a:rPr lang="en-AU" smtClean="0"/>
              <a:t>28/9/21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B20474-0C18-3242-92A1-F7FB32DDB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66A5DD-BFE7-8B4E-8E72-B73B45303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7F1F-7945-7B45-A582-520BAA948F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8589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EC083-7803-804C-BD32-847BBD0B1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676310-B144-104F-9E46-1B18C6782B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1E615F-B248-744F-887F-22C2205079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A9944C-8AC9-D94F-B0F6-2E2AB9E97E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9F758B-70EC-D246-A362-625FF31F5A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DC7C60-EF82-0048-B94D-529FA60B6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66BC-8BDE-3C4E-AA41-C872456A030A}" type="datetimeFigureOut">
              <a:rPr lang="en-AU" smtClean="0"/>
              <a:t>28/9/21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DB1990-D885-AA48-94E8-A2E43E6D2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0E5CC0-8213-4040-A1A0-BDF2D112C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7F1F-7945-7B45-A582-520BAA948F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1053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61A3D-CD46-E44F-8519-F46892F1B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C9E9D3-9BBA-874D-B327-FBE84AE92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66BC-8BDE-3C4E-AA41-C872456A030A}" type="datetimeFigureOut">
              <a:rPr lang="en-AU" smtClean="0"/>
              <a:t>28/9/21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B0CAC5-27C1-1A4B-88B7-6DF50C775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3042D0-DEDB-A54A-8D95-5B15976F6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7F1F-7945-7B45-A582-520BAA948F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2133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974409-65D9-754E-B73D-E71CD82DA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66BC-8BDE-3C4E-AA41-C872456A030A}" type="datetimeFigureOut">
              <a:rPr lang="en-AU" smtClean="0"/>
              <a:t>28/9/21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64C4E7-4248-FB4E-99EB-F32951BFD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987207-3C4C-BF44-8DAB-A1314B1EB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7F1F-7945-7B45-A582-520BAA948F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1831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AB286-F93A-2D45-9486-B12BDEFC8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4F5476-19D7-1A4E-A34E-61DD67E0A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29D0C7-D175-454F-93DA-EDCE42B9C1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79B289-64D9-F848-A856-A7EA94EF2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66BC-8BDE-3C4E-AA41-C872456A030A}" type="datetimeFigureOut">
              <a:rPr lang="en-AU" smtClean="0"/>
              <a:t>28/9/21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74C7B7-B983-8747-BFC4-9AC896DB7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E3F2BE-1B7F-4544-9C49-7EA924ED5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7F1F-7945-7B45-A582-520BAA948F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888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054F7-7537-AA4D-BDB0-59CFB7ADB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12A7FA-F47B-9F46-9311-8C0C688E6D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FD52A0-BFC6-714F-9BF4-2A3DF7DAAD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62C4A3-7DEF-C84F-A2D2-C6C07640D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66BC-8BDE-3C4E-AA41-C872456A030A}" type="datetimeFigureOut">
              <a:rPr lang="en-AU" smtClean="0"/>
              <a:t>28/9/21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AEBC8F-8667-5A4E-A29A-64E43A3CD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A4B3F9-1DD6-5241-A0E0-A3FE1A67C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7F1F-7945-7B45-A582-520BAA948F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8171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0D1135-B142-C841-AF81-2A4D991D8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31A805-71E9-C34E-8948-D730C9CBF7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72E56-0AEB-ED4A-99AD-2FF91A1256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566BC-8BDE-3C4E-AA41-C872456A030A}" type="datetimeFigureOut">
              <a:rPr lang="en-AU" smtClean="0"/>
              <a:t>28/9/21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1D0B7-955B-324A-BDAE-DB7092E653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840395-61E8-1749-AD38-45D723F3C9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27F1F-7945-7B45-A582-520BAA948F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8063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engineeringtoolbox.com/sound-speed-water-d_598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7">
            <a:extLst>
              <a:ext uri="{FF2B5EF4-FFF2-40B4-BE49-F238E27FC236}">
                <a16:creationId xmlns:a16="http://schemas.microsoft.com/office/drawing/2014/main" id="{B26EE4FD-480F-42A5-9FEB-DA630457CF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A187062F-BE14-42FC-B06A-607DB23849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842688" y="1766812"/>
            <a:ext cx="822493" cy="4232692"/>
          </a:xfrm>
          <a:custGeom>
            <a:avLst/>
            <a:gdLst>
              <a:gd name="T0" fmla="*/ 491 w 491"/>
              <a:gd name="T1" fmla="*/ 2247 h 2732"/>
              <a:gd name="T2" fmla="*/ 0 w 491"/>
              <a:gd name="T3" fmla="*/ 2732 h 2732"/>
              <a:gd name="T4" fmla="*/ 0 w 491"/>
              <a:gd name="T5" fmla="*/ 486 h 2732"/>
              <a:gd name="T6" fmla="*/ 491 w 491"/>
              <a:gd name="T7" fmla="*/ 0 h 2732"/>
              <a:gd name="T8" fmla="*/ 491 w 491"/>
              <a:gd name="T9" fmla="*/ 2247 h 2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1" h="2732">
                <a:moveTo>
                  <a:pt x="491" y="2247"/>
                </a:moveTo>
                <a:lnTo>
                  <a:pt x="0" y="2732"/>
                </a:lnTo>
                <a:lnTo>
                  <a:pt x="0" y="486"/>
                </a:lnTo>
                <a:lnTo>
                  <a:pt x="491" y="0"/>
                </a:lnTo>
                <a:lnTo>
                  <a:pt x="491" y="224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731FE21B-2A45-4BF5-8B03-E12341988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842689" y="1423780"/>
            <a:ext cx="687754" cy="3820236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7">
            <a:extLst>
              <a:ext uri="{FF2B5EF4-FFF2-40B4-BE49-F238E27FC236}">
                <a16:creationId xmlns:a16="http://schemas.microsoft.com/office/drawing/2014/main" id="{2DC5A94D-79ED-48F5-9DC5-96CBB507CE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1183243" y="1239381"/>
            <a:ext cx="347200" cy="3699705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id="{93A3D4BE-AF25-4F9A-9C29-1145CCE24A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1183242" y="1230651"/>
            <a:ext cx="10208658" cy="35310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CC1E8E-AF82-8546-BC70-87729C71E1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70997" y="1607809"/>
            <a:ext cx="9236026" cy="2876680"/>
          </a:xfrm>
        </p:spPr>
        <p:txBody>
          <a:bodyPr anchor="b">
            <a:normAutofit fontScale="90000"/>
          </a:bodyPr>
          <a:lstStyle/>
          <a:p>
            <a:pPr algn="l"/>
            <a:r>
              <a:rPr lang="en-AU" sz="6600" dirty="0">
                <a:solidFill>
                  <a:srgbClr val="FFFFFF"/>
                </a:solidFill>
              </a:rPr>
              <a:t>Time to traverse Bragg peak </a:t>
            </a:r>
            <a:br>
              <a:rPr lang="en-AU" sz="6600" dirty="0">
                <a:solidFill>
                  <a:srgbClr val="FFFFFF"/>
                </a:solidFill>
              </a:rPr>
            </a:br>
            <a:r>
              <a:rPr lang="en-AU" sz="6600" dirty="0">
                <a:solidFill>
                  <a:srgbClr val="FFFFFF"/>
                </a:solidFill>
              </a:rPr>
              <a:t>… &amp; …</a:t>
            </a:r>
            <a:br>
              <a:rPr lang="en-AU" sz="6600" dirty="0">
                <a:solidFill>
                  <a:srgbClr val="FFFFFF"/>
                </a:solidFill>
              </a:rPr>
            </a:br>
            <a:r>
              <a:rPr lang="en-AU" sz="6600" dirty="0">
                <a:solidFill>
                  <a:srgbClr val="FFFFFF"/>
                </a:solidFill>
              </a:rPr>
              <a:t>Characteristic frequency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AFD0C1-AF14-DC46-B153-9656D9351B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0997" y="4810308"/>
            <a:ext cx="9119523" cy="1076551"/>
          </a:xfrm>
        </p:spPr>
        <p:txBody>
          <a:bodyPr>
            <a:normAutofit/>
          </a:bodyPr>
          <a:lstStyle/>
          <a:p>
            <a:pPr algn="l"/>
            <a:r>
              <a:rPr lang="en-AU" sz="1700" dirty="0"/>
              <a:t>KL, building on code written by Anthea MacIntosh-LaRocque</a:t>
            </a:r>
          </a:p>
          <a:p>
            <a:pPr algn="l"/>
            <a:endParaRPr lang="en-AU" sz="1700" dirty="0"/>
          </a:p>
          <a:p>
            <a:pPr algn="l"/>
            <a:fld id="{0F0734ED-891C-0A4C-8C93-D2DFA7B713ED}" type="datetime4">
              <a:rPr lang="en-GB" sz="1700" smtClean="0"/>
              <a:t>28 September 2021</a:t>
            </a:fld>
            <a:endParaRPr lang="en-AU" sz="1700" dirty="0"/>
          </a:p>
        </p:txBody>
      </p:sp>
    </p:spTree>
    <p:extLst>
      <p:ext uri="{BB962C8B-B14F-4D97-AF65-F5344CB8AC3E}">
        <p14:creationId xmlns:p14="http://schemas.microsoft.com/office/powerpoint/2010/main" val="1690020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24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6EB239E-D9E9-D040-B6F1-9E21D29CE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en-AU" sz="4000" dirty="0">
                <a:solidFill>
                  <a:srgbClr val="FFFFFF"/>
                </a:solidFill>
              </a:rPr>
              <a:t>Process – analytical distributions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F31BFC-5A0D-B144-84C5-B2B5C60FF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9321" y="2605048"/>
            <a:ext cx="4683601" cy="4012827"/>
          </a:xfrm>
        </p:spPr>
        <p:txBody>
          <a:bodyPr>
            <a:normAutofit/>
          </a:bodyPr>
          <a:lstStyle/>
          <a:p>
            <a:r>
              <a:rPr lang="en-AU" sz="1800" dirty="0" err="1"/>
              <a:t>Bortfield</a:t>
            </a:r>
            <a:r>
              <a:rPr lang="en-AU" sz="1800" dirty="0"/>
              <a:t> (1997) paper outlines analytical approximation of Bragg curve for proton beams in water</a:t>
            </a:r>
          </a:p>
          <a:p>
            <a:r>
              <a:rPr lang="en-AU" sz="1800" dirty="0"/>
              <a:t>Used this analytic relation, based off code from HT Lau, to predict the energy deposition as a function of z in a water phantom</a:t>
            </a:r>
          </a:p>
          <a:p>
            <a:r>
              <a:rPr lang="en-AU" sz="1800" dirty="0"/>
              <a:t>Produced plots of the Bragg peak FWHM as a function of energy</a:t>
            </a:r>
          </a:p>
          <a:p>
            <a:r>
              <a:rPr lang="en-AU" sz="1800" dirty="0"/>
              <a:t>Presented at </a:t>
            </a:r>
            <a:r>
              <a:rPr lang="en-AU" sz="1800" dirty="0" err="1"/>
              <a:t>ionacoustic</a:t>
            </a:r>
            <a:r>
              <a:rPr lang="en-AU" sz="1800" dirty="0"/>
              <a:t> meeting</a:t>
            </a:r>
          </a:p>
          <a:p>
            <a:pPr marL="0" indent="0">
              <a:buNone/>
            </a:pPr>
            <a:endParaRPr lang="en-AU" sz="1800" dirty="0"/>
          </a:p>
          <a:p>
            <a:pPr marL="0" indent="0">
              <a:buNone/>
            </a:pPr>
            <a:r>
              <a:rPr lang="en-AU" sz="1200" dirty="0"/>
              <a:t>Python files: \</a:t>
            </a:r>
            <a:r>
              <a:rPr lang="en-AU" sz="1200" dirty="0" err="1"/>
              <a:t>amlr_urop</a:t>
            </a:r>
            <a:r>
              <a:rPr lang="en-AU" sz="1200" dirty="0"/>
              <a:t>\Code\</a:t>
            </a:r>
            <a:r>
              <a:rPr lang="en-AU" sz="1200" dirty="0" err="1"/>
              <a:t>BortfieldApproximation</a:t>
            </a:r>
            <a:r>
              <a:rPr lang="en-AU" sz="1200" dirty="0"/>
              <a:t>\</a:t>
            </a:r>
          </a:p>
          <a:p>
            <a:pPr marL="0" indent="0">
              <a:buNone/>
            </a:pPr>
            <a:endParaRPr lang="en-AU" sz="1500" dirty="0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007BC0AB-102E-DD41-ABB2-D5EF914B24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5060" y="2267910"/>
            <a:ext cx="5176596" cy="414127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4B5215-FF9C-0A47-8583-344E515E044A}"/>
              </a:ext>
            </a:extLst>
          </p:cNvPr>
          <p:cNvCxnSpPr>
            <a:cxnSpLocks/>
          </p:cNvCxnSpPr>
          <p:nvPr/>
        </p:nvCxnSpPr>
        <p:spPr>
          <a:xfrm flipV="1">
            <a:off x="6909473" y="4214718"/>
            <a:ext cx="0" cy="179359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6561CFB-1884-5746-AE6E-DE015A5FB409}"/>
              </a:ext>
            </a:extLst>
          </p:cNvPr>
          <p:cNvCxnSpPr>
            <a:cxnSpLocks/>
          </p:cNvCxnSpPr>
          <p:nvPr/>
        </p:nvCxnSpPr>
        <p:spPr>
          <a:xfrm flipH="1">
            <a:off x="6636970" y="5368551"/>
            <a:ext cx="32094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5763B95-78EE-3B44-98A4-9562009C7EBE}"/>
              </a:ext>
            </a:extLst>
          </p:cNvPr>
          <p:cNvSpPr txBox="1"/>
          <p:nvPr/>
        </p:nvSpPr>
        <p:spPr>
          <a:xfrm>
            <a:off x="6901399" y="5634953"/>
            <a:ext cx="18630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C00000"/>
                </a:solidFill>
              </a:rPr>
              <a:t>Characteristic length ~ 100 </a:t>
            </a:r>
            <a:r>
              <a:rPr lang="en-US" sz="1050" dirty="0">
                <a:solidFill>
                  <a:srgbClr val="C00000"/>
                </a:solidFill>
                <a:latin typeface="Symbol" pitchFamily="2" charset="2"/>
              </a:rPr>
              <a:t>m</a:t>
            </a:r>
            <a:r>
              <a:rPr lang="en-US" sz="1050" dirty="0">
                <a:solidFill>
                  <a:srgbClr val="C00000"/>
                </a:solidFill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3099217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24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6EB239E-D9E9-D040-B6F1-9E21D29CE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en-AU" sz="4000" dirty="0">
                <a:solidFill>
                  <a:srgbClr val="FFFFFF"/>
                </a:solidFill>
              </a:rPr>
              <a:t>Time to traverse FWHM and characteristic frequency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F31BFC-5A0D-B144-84C5-B2B5C60FF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9321" y="2605048"/>
            <a:ext cx="4683601" cy="4012827"/>
          </a:xfrm>
        </p:spPr>
        <p:txBody>
          <a:bodyPr>
            <a:normAutofit/>
          </a:bodyPr>
          <a:lstStyle/>
          <a:p>
            <a:r>
              <a:rPr lang="en-AU" sz="1800" dirty="0"/>
              <a:t>Take speed of sound to be 1481 m/s (at 20</a:t>
            </a:r>
            <a:r>
              <a:rPr lang="en-AU" sz="1800" baseline="30000" dirty="0"/>
              <a:t>o</a:t>
            </a:r>
            <a:r>
              <a:rPr lang="en-AU" sz="1800" dirty="0"/>
              <a:t>C)</a:t>
            </a:r>
          </a:p>
          <a:p>
            <a:pPr lvl="1"/>
            <a:r>
              <a:rPr lang="en-AU" sz="1400" dirty="0">
                <a:hlinkClick r:id="rId2"/>
              </a:rPr>
              <a:t>https://www.engineeringtoolbox.com/sound-speed-water-d_598.html</a:t>
            </a:r>
            <a:r>
              <a:rPr lang="en-AU" sz="1400" dirty="0"/>
              <a:t> </a:t>
            </a:r>
          </a:p>
          <a:p>
            <a:r>
              <a:rPr lang="en-AU" sz="1800" dirty="0">
                <a:latin typeface="Symbol" pitchFamily="2" charset="2"/>
              </a:rPr>
              <a:t>D</a:t>
            </a:r>
            <a:r>
              <a:rPr lang="en-AU" sz="1800" dirty="0"/>
              <a:t>t = FWHM / (speed of sound)</a:t>
            </a:r>
          </a:p>
          <a:p>
            <a:r>
              <a:rPr lang="en-AU" sz="1800" dirty="0"/>
              <a:t>Characteristic frequency = 1/</a:t>
            </a:r>
            <a:r>
              <a:rPr lang="en-AU" sz="1800" dirty="0">
                <a:latin typeface="Symbol" pitchFamily="2" charset="2"/>
              </a:rPr>
              <a:t>D</a:t>
            </a:r>
            <a:r>
              <a:rPr lang="en-AU" sz="1800" dirty="0"/>
              <a:t>t</a:t>
            </a:r>
          </a:p>
          <a:p>
            <a:endParaRPr lang="en-AU" sz="1800" dirty="0"/>
          </a:p>
          <a:p>
            <a:r>
              <a:rPr lang="en-AU" sz="1800" dirty="0"/>
              <a:t>Looks like characteristic frequency generated by Bragg peak is:</a:t>
            </a:r>
          </a:p>
          <a:p>
            <a:pPr lvl="1"/>
            <a:r>
              <a:rPr lang="en-AU" sz="1400" b="1" dirty="0">
                <a:solidFill>
                  <a:srgbClr val="FF0000"/>
                </a:solidFill>
              </a:rPr>
              <a:t>~20 MHz</a:t>
            </a:r>
          </a:p>
          <a:p>
            <a:pPr marL="0" indent="0">
              <a:buNone/>
            </a:pPr>
            <a:endParaRPr lang="en-AU" sz="1500" dirty="0"/>
          </a:p>
        </p:txBody>
      </p:sp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3D2F1CD8-B329-0B4A-BCB1-C5AD854517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8058" y="2362334"/>
            <a:ext cx="5365146" cy="429211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45DAAD4-08CD-F745-B8F5-C029005DD9EC}"/>
              </a:ext>
            </a:extLst>
          </p:cNvPr>
          <p:cNvCxnSpPr/>
          <p:nvPr/>
        </p:nvCxnSpPr>
        <p:spPr>
          <a:xfrm flipV="1">
            <a:off x="6812583" y="2870366"/>
            <a:ext cx="0" cy="340326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4A6E55E-4073-0046-A235-CE8305FA3913}"/>
              </a:ext>
            </a:extLst>
          </p:cNvPr>
          <p:cNvCxnSpPr>
            <a:cxnSpLocks/>
          </p:cNvCxnSpPr>
          <p:nvPr/>
        </p:nvCxnSpPr>
        <p:spPr>
          <a:xfrm flipH="1">
            <a:off x="6540080" y="4113907"/>
            <a:ext cx="32094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0A44E4C-B49C-8A49-BE59-755D4C168180}"/>
              </a:ext>
            </a:extLst>
          </p:cNvPr>
          <p:cNvCxnSpPr>
            <a:cxnSpLocks/>
          </p:cNvCxnSpPr>
          <p:nvPr/>
        </p:nvCxnSpPr>
        <p:spPr>
          <a:xfrm flipH="1">
            <a:off x="6540080" y="4926371"/>
            <a:ext cx="32094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012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26355CF0-422E-4E6A-95EA-261971F67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7CA3BB-6E3D-E346-9F82-431B28B8B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557" y="637953"/>
            <a:ext cx="7659688" cy="318950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Discussion and questions</a:t>
            </a:r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8AA5B50B-519E-4763-9EFB-2C80373D1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789091" y="4356608"/>
            <a:ext cx="542047" cy="1997227"/>
          </a:xfrm>
          <a:custGeom>
            <a:avLst/>
            <a:gdLst>
              <a:gd name="T0" fmla="*/ 491 w 491"/>
              <a:gd name="T1" fmla="*/ 2247 h 2732"/>
              <a:gd name="T2" fmla="*/ 0 w 491"/>
              <a:gd name="T3" fmla="*/ 2732 h 2732"/>
              <a:gd name="T4" fmla="*/ 0 w 491"/>
              <a:gd name="T5" fmla="*/ 486 h 2732"/>
              <a:gd name="T6" fmla="*/ 491 w 491"/>
              <a:gd name="T7" fmla="*/ 0 h 2732"/>
              <a:gd name="T8" fmla="*/ 491 w 491"/>
              <a:gd name="T9" fmla="*/ 2247 h 2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1" h="2732">
                <a:moveTo>
                  <a:pt x="491" y="2247"/>
                </a:moveTo>
                <a:lnTo>
                  <a:pt x="0" y="2732"/>
                </a:lnTo>
                <a:lnTo>
                  <a:pt x="0" y="486"/>
                </a:lnTo>
                <a:lnTo>
                  <a:pt x="491" y="0"/>
                </a:lnTo>
                <a:lnTo>
                  <a:pt x="491" y="224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298FD7FF-CB14-4A07-B879-0731A1847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783841" y="4214476"/>
            <a:ext cx="369761" cy="1783236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CA0D5741-1590-4555-A7A7-DC9B4E2EE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951746" y="4122185"/>
            <a:ext cx="201857" cy="1727743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3E9C0339-B0D3-40BA-96EF-3C1DB738AE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726820" y="4214476"/>
            <a:ext cx="339126" cy="1783236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7">
            <a:extLst>
              <a:ext uri="{FF2B5EF4-FFF2-40B4-BE49-F238E27FC236}">
                <a16:creationId xmlns:a16="http://schemas.microsoft.com/office/drawing/2014/main" id="{A4B9A42A-C5B8-4470-8743-670E344205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728739" y="4122186"/>
            <a:ext cx="201857" cy="1727743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8">
            <a:extLst>
              <a:ext uri="{FF2B5EF4-FFF2-40B4-BE49-F238E27FC236}">
                <a16:creationId xmlns:a16="http://schemas.microsoft.com/office/drawing/2014/main" id="{EDB12AFC-55F8-4AE8-9351-0F38D0C5D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51447" y="4122187"/>
            <a:ext cx="7978524" cy="16478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C58506DD-7B3D-4594-846B-F78590BE9F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065946" y="4356608"/>
            <a:ext cx="3122079" cy="16411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039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3421</TotalTime>
  <Words>166</Words>
  <Application>Microsoft Macintosh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Symbol</vt:lpstr>
      <vt:lpstr>Office Theme</vt:lpstr>
      <vt:lpstr>Time to traverse Bragg peak  … &amp; … Characteristic frequency</vt:lpstr>
      <vt:lpstr>Process – analytical distributions</vt:lpstr>
      <vt:lpstr>Time to traverse FWHM and characteristic frequency</vt:lpstr>
      <vt:lpstr>Discussion and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GEANT4 proton beam simulation and radiobiological database</dc:title>
  <dc:creator>MacIntosh-LaRocque, Anthea</dc:creator>
  <cp:lastModifiedBy>Long, Kenneth R</cp:lastModifiedBy>
  <cp:revision>18</cp:revision>
  <dcterms:created xsi:type="dcterms:W3CDTF">2021-08-22T12:30:54Z</dcterms:created>
  <dcterms:modified xsi:type="dcterms:W3CDTF">2021-09-28T16:38:57Z</dcterms:modified>
</cp:coreProperties>
</file>