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7" r:id="rId6"/>
    <p:sldId id="268" r:id="rId7"/>
    <p:sldId id="259" r:id="rId8"/>
    <p:sldId id="260" r:id="rId9"/>
    <p:sldId id="261" r:id="rId10"/>
    <p:sldId id="269" r:id="rId11"/>
    <p:sldId id="262" r:id="rId12"/>
    <p:sldId id="263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6"/>
    <p:restoredTop sz="94627"/>
  </p:normalViewPr>
  <p:slideViewPr>
    <p:cSldViewPr snapToGrid="0" snapToObjects="1">
      <p:cViewPr>
        <p:scale>
          <a:sx n="59" d="100"/>
          <a:sy n="59" d="100"/>
        </p:scale>
        <p:origin x="1456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4F90B-0549-1F44-A79F-00CB675F99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0B9137-6A04-584F-8264-DEAFD875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77F38-99E1-1645-A360-5AE978D3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6B504-D680-F84C-A39A-2D14EFE8F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1B47-8B99-0F42-91C8-A002F0A16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6949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91CA0-0F57-354C-9552-B5A9979CC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5777ED-D114-DC4A-BC05-F3BAB3CDA3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0C06D-9357-4442-9250-8C6B0643A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7A52B-99FE-FB4B-87D4-EB3AD20BA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E1F68-A670-B743-A717-700B5060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267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CFA6B1-7E58-8641-B79F-C3195B47BF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840F03-25A4-EB49-BD19-77FF1F1D6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46C54-FBBB-2548-ACF5-32AC658C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C48BE-30EC-0945-A497-1B94E230A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0A3D4-3F42-C648-8DBD-EDA702E43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9093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02BDB-1D24-7844-954F-35CC8BCA1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781FB-20EF-4643-BA76-8EB7873D7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F182E-83D3-2942-9493-64D1F8FB2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51CB4-02FD-1A4E-AD8F-07F3EA4DC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C2DF2-8FBF-7E47-8718-4AE633FDB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129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92D6F-FFE7-8143-80A0-EA299140A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D3A4CF-6C6D-2A4A-902B-AB13258E7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CC711-6499-3141-BAA4-0722B7138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EA09C-F54C-C347-90BD-2826B249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DF501-B168-9746-ADD0-03F9983B1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5125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E09C5-62C7-AA4D-8806-CB44A60D9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F845B-F8FE-AA45-8046-1C24112C9A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57228F-5306-764F-9B32-BB67519609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9AFC64-2C92-EA4F-8156-CDF5983C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A5B39-D897-CF49-8781-52643E864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59AD1-120C-084C-95AA-154697392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717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8255F-C7E9-C64F-82A7-06BC00414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79E32-0E15-6547-947A-87EA4AEA1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C8637A-E410-2745-AA92-7E9210490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4FD86F-4FBB-8B41-86F7-846AD3C66F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201E1D-8327-BE4F-A70B-70C8AF1AC0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F6483B-9790-0544-80BB-8582487C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8C9B26-3F9D-F743-BE3E-1487A8093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57192E-BEFC-3444-94D7-CCE9D05DA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690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40784-2640-1B48-BFFF-C2E652785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C05F92-8368-4A4A-A5E9-54E4691EB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8A07D1-8FE0-B243-8ADB-3C28CB66A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738303-4050-804B-ACEE-DDEB0E552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167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428392-9E40-804F-8D60-F7CA79426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54EEA7-F7BB-7547-9022-55AFB827E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2E77E-3E17-DF47-B5DF-F75B5210F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2687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4B16C-803D-D24D-B83C-7AD5BE14C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EDFC1-C241-1B4B-AA09-5E31518ED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1F9E6F-B186-1143-A679-F1EDCAC88E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F0BFB-07D8-EC48-8B1B-A87D9DC08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A72C01-6484-E94B-9FCA-672279987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C5E8E-7BD5-2E44-9E73-2D2B58C4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509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560A1-053E-0941-882D-0CB364E2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E1D348-214E-0F46-A797-B8AD4E77A8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8907F-0F43-0547-A34B-AD84B7A7C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A23C4-B855-DD4E-9A87-58116D747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6F83D-F0E5-8A46-8050-BD0B4372C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64585B-FCC1-7147-9DFD-147CF9C8E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9319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F5038B-6206-D24D-B391-1EDF749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15190-74A1-3443-BC7A-0215E0BCDE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437A2-12B0-F048-B604-AA29AA066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4A0ED-B842-1A49-8D37-377DB42E7880}" type="datetimeFigureOut">
              <a:rPr lang="en-AU" smtClean="0"/>
              <a:t>10/8/21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A9D17-9539-CD41-A814-E4D0885D3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BBDF6-F409-F349-AC38-E6966EB3E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896A8-7A1A-D849-89C7-C3537E24BE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525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cap.hep.ph.ic.ac.uk/trac/wiki/Research/Instrumentation/IonAcoustic/PrelimDat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.nist.gov/PhysRefData/Star/Text/PSTAR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hysics.nist.gov/PhysRefData/Star/Text/PSTAR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physics.nist.gov/PhysRefData/Star/Text/PSTAR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095C1F4-AE7F-44E4-8693-40D3D6831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734DDD3-F723-4DD3-8ABE-EC0B2AC87D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C8EA93-3210-4C62-99E9-153C275E3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EB7D2A2-F448-44D4-938C-DC84CBCB3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26DF6-F50E-134E-89F5-9188640972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4683"/>
            <a:ext cx="9144000" cy="2551829"/>
          </a:xfrm>
        </p:spPr>
        <p:txBody>
          <a:bodyPr anchor="ctr">
            <a:normAutofit/>
          </a:bodyPr>
          <a:lstStyle/>
          <a:p>
            <a:r>
              <a:rPr lang="en-AU" sz="6600"/>
              <a:t>Progress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9F0D6A-3765-6A4A-BC0A-38E93AD0C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0398" y="4479338"/>
            <a:ext cx="7685314" cy="1182135"/>
          </a:xfrm>
        </p:spPr>
        <p:txBody>
          <a:bodyPr anchor="ctr">
            <a:normAutofit/>
          </a:bodyPr>
          <a:lstStyle/>
          <a:p>
            <a:r>
              <a:rPr lang="en-A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 August 2021</a:t>
            </a:r>
          </a:p>
          <a:p>
            <a:r>
              <a:rPr lang="en-A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Anthea MacIntosh-LaRocque, Josie McGarrigle, Karis </a:t>
            </a:r>
            <a:r>
              <a:rPr lang="en-A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Kungsamutr</a:t>
            </a:r>
            <a:endParaRPr lang="en-A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886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55CA618-78A6-47F6-B865-E9315164F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3D307E-DF68-43F8-97CE-0AAE950A7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271255" y="-1"/>
            <a:ext cx="7649490" cy="5728133"/>
            <a:chOff x="329184" y="1"/>
            <a:chExt cx="524256" cy="5728133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546E3D2-37BF-4528-9851-2B2F62823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28134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52A0C69-DC4E-4FC0-843C-BAA27B3A5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8ED94938-268E-4C0A-A08A-B3980C78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318045"/>
            <a:ext cx="10999072" cy="53251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49261B-9997-2745-98BE-ECDCFC327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80" y="197141"/>
            <a:ext cx="10071536" cy="9297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/>
              <a:t>Dose profiles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8650414-8804-F145-89AE-8A90C2D48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332" y="1247795"/>
            <a:ext cx="9651032" cy="513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77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9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70387-93D2-8D46-A157-0E3654311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en-AU" sz="3600"/>
              <a:t>Next steps/current work</a:t>
            </a:r>
          </a:p>
        </p:txBody>
      </p:sp>
      <p:sp>
        <p:nvSpPr>
          <p:cNvPr id="23" name="Rectangle 11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0F5C0-CF0B-414D-A805-E1B4F0DF0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066" y="2031101"/>
            <a:ext cx="4282984" cy="3511943"/>
          </a:xfrm>
        </p:spPr>
        <p:txBody>
          <a:bodyPr anchor="ctr">
            <a:normAutofit/>
          </a:bodyPr>
          <a:lstStyle/>
          <a:p>
            <a:r>
              <a:rPr lang="en-AU" sz="1800"/>
              <a:t>Simulation outputs </a:t>
            </a:r>
            <a:r>
              <a:rPr lang="en-AU" sz="1800">
                <a:sym typeface="Wingdings" pitchFamily="2" charset="2"/>
              </a:rPr>
              <a:t> </a:t>
            </a:r>
            <a:r>
              <a:rPr lang="en-AU" sz="1800"/>
              <a:t>k-wave</a:t>
            </a:r>
          </a:p>
          <a:p>
            <a:r>
              <a:rPr lang="en-AU" sz="1800"/>
              <a:t>10 MeV dose deposition discrepancy, dE/dx should be </a:t>
            </a:r>
            <a:r>
              <a:rPr lang="en-CH" sz="1800"/>
              <a:t>45.67 MeV/cm</a:t>
            </a:r>
            <a:endParaRPr lang="en-AU" sz="1800"/>
          </a:p>
          <a:p>
            <a:r>
              <a:rPr lang="en-AU" sz="1800"/>
              <a:t>Tailoring of beam parameters to continue running through simulation</a:t>
            </a:r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1C0CAAB4-BFD8-0449-9CCF-260756E0E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426" y="1536210"/>
            <a:ext cx="6909936" cy="367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47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1">
            <a:extLst>
              <a:ext uri="{FF2B5EF4-FFF2-40B4-BE49-F238E27FC236}">
                <a16:creationId xmlns:a16="http://schemas.microsoft.com/office/drawing/2014/main" id="{D55CA618-78A6-47F6-B865-E9315164F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13">
            <a:extLst>
              <a:ext uri="{FF2B5EF4-FFF2-40B4-BE49-F238E27FC236}">
                <a16:creationId xmlns:a16="http://schemas.microsoft.com/office/drawing/2014/main" id="{B83D307E-DF68-43F8-97CE-0AAE950A7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271255" y="-1"/>
            <a:ext cx="7649490" cy="5728133"/>
            <a:chOff x="329184" y="1"/>
            <a:chExt cx="524256" cy="5728133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546E3D2-37BF-4528-9851-2B2F62823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28134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5">
              <a:extLst>
                <a:ext uri="{FF2B5EF4-FFF2-40B4-BE49-F238E27FC236}">
                  <a16:creationId xmlns:a16="http://schemas.microsoft.com/office/drawing/2014/main" id="{752A0C69-DC4E-4FC0-843C-BAA27B3A5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Rectangle 17">
            <a:extLst>
              <a:ext uri="{FF2B5EF4-FFF2-40B4-BE49-F238E27FC236}">
                <a16:creationId xmlns:a16="http://schemas.microsoft.com/office/drawing/2014/main" id="{8ED94938-268E-4C0A-A08A-B3980C78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318045"/>
            <a:ext cx="10999072" cy="53251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08EA4F-5FC5-DE48-AEF3-DE5740BD3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918" y="4602368"/>
            <a:ext cx="10071536" cy="9297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>
                <a:hlinkClick r:id="rId2"/>
              </a:rPr>
              <a:t>Wiki</a:t>
            </a:r>
            <a:r>
              <a:rPr lang="en-US" sz="4000" dirty="0"/>
              <a:t> page for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4B754-42C2-334F-B959-7F0DF8FA3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756" y="6068560"/>
            <a:ext cx="10071536" cy="4483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000"/>
              <a:t>All files, explanations of what everything means can be found on wiki page.</a:t>
            </a: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8F6FF658-A92A-714D-829E-D136D42A6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579" y="511704"/>
            <a:ext cx="8287769" cy="3335827"/>
          </a:xfrm>
          <a:prstGeom prst="rect">
            <a:avLst/>
          </a:prstGeom>
        </p:spPr>
      </p:pic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A04ADE8-8337-174D-A971-FCC405557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325" y="725573"/>
            <a:ext cx="8615096" cy="38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61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98;p2">
            <a:extLst>
              <a:ext uri="{FF2B5EF4-FFF2-40B4-BE49-F238E27FC236}">
                <a16:creationId xmlns:a16="http://schemas.microsoft.com/office/drawing/2014/main" id="{D38F35B5-89C9-A54A-9D47-505B86059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  <a:prstGeom prst="rect">
            <a:avLst/>
          </a:prstGeom>
        </p:spPr>
        <p:txBody>
          <a:bodyPr spcFirstLastPara="1" lIns="91425" tIns="45700" rIns="91425" bIns="45700" anchor="b" anchorCtr="0">
            <a:normAutofit/>
          </a:bodyPr>
          <a:lstStyle/>
          <a:p>
            <a:r>
              <a:rPr lang="en-AU" sz="5400"/>
              <a:t>Specifying particle parameters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EE96-C89B-2D40-811B-1DE1E4300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407" y="2300232"/>
            <a:ext cx="10143668" cy="4254926"/>
          </a:xfrm>
        </p:spPr>
        <p:txBody>
          <a:bodyPr anchor="ctr">
            <a:norm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AU" sz="2200" dirty="0"/>
              <a:t>Initially simulation allowed the variation of initial x-y position, momentum, and calculated z-momentum.</a:t>
            </a:r>
          </a:p>
          <a:p>
            <a:pPr lvl="0">
              <a:buClr>
                <a:schemeClr val="dk1"/>
              </a:buClr>
              <a:buSzPts val="2200"/>
            </a:pPr>
            <a:r>
              <a:rPr lang="en-AU" sz="2200" dirty="0"/>
              <a:t>Energy distribution was coded into the simulation – but not read out of an input file.</a:t>
            </a:r>
          </a:p>
          <a:p>
            <a:pPr lvl="0">
              <a:buClr>
                <a:schemeClr val="dk1"/>
              </a:buClr>
              <a:buSzPts val="2200"/>
            </a:pPr>
            <a:r>
              <a:rPr lang="en-AU" sz="2200" dirty="0"/>
              <a:t>Now, simulation takes initial: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2200" dirty="0"/>
              <a:t>X-Y position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2200" dirty="0"/>
              <a:t>X-Y momentum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2200" dirty="0"/>
              <a:t>Energy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2200" dirty="0"/>
              <a:t>Temporal delay</a:t>
            </a:r>
          </a:p>
          <a:p>
            <a:pPr marL="457200" lvl="1" indent="0">
              <a:buClr>
                <a:schemeClr val="dk1"/>
              </a:buClr>
              <a:buSzPts val="2200"/>
              <a:buNone/>
            </a:pPr>
            <a:r>
              <a:rPr lang="en-AU" sz="2200" dirty="0"/>
              <a:t>From an input file, allowing for these to be tuned/varied as we wish.</a:t>
            </a:r>
          </a:p>
          <a:p>
            <a:pPr lvl="1" indent="-88900">
              <a:buClr>
                <a:schemeClr val="dk1"/>
              </a:buClr>
              <a:buSzPts val="2200"/>
              <a:buNone/>
            </a:pPr>
            <a:endParaRPr lang="en-AU" sz="2200" dirty="0"/>
          </a:p>
          <a:p>
            <a:endParaRPr lang="en-AU" sz="2200" dirty="0"/>
          </a:p>
        </p:txBody>
      </p:sp>
    </p:spTree>
    <p:extLst>
      <p:ext uri="{BB962C8B-B14F-4D97-AF65-F5344CB8AC3E}">
        <p14:creationId xmlns:p14="http://schemas.microsoft.com/office/powerpoint/2010/main" val="4271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1DB99-C7AE-844A-A495-A0C9AE7F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AU" sz="5400"/>
              <a:t>Checks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C2E09-4961-A14D-9D9F-B1557CAE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AU" sz="2400"/>
              <a:t>Cross-checked position and momentum distributions fed into simulation with that of the first energy deposition given by simulation</a:t>
            </a:r>
          </a:p>
          <a:p>
            <a:r>
              <a:rPr lang="en-AU" sz="2400"/>
              <a:t>Also crossed checked with TOPAS – matches (although distributions are slightly different)</a:t>
            </a:r>
          </a:p>
          <a:p>
            <a:endParaRPr lang="en-AU" sz="2400"/>
          </a:p>
        </p:txBody>
      </p:sp>
    </p:spTree>
    <p:extLst>
      <p:ext uri="{BB962C8B-B14F-4D97-AF65-F5344CB8AC3E}">
        <p14:creationId xmlns:p14="http://schemas.microsoft.com/office/powerpoint/2010/main" val="4149417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1022CA72-2A63-428F-B586-37BA5AB6D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1DB99-C7AE-844A-A495-A0C9AE7F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4495568"/>
            <a:ext cx="3861960" cy="1905232"/>
          </a:xfrm>
        </p:spPr>
        <p:txBody>
          <a:bodyPr anchor="ctr">
            <a:normAutofit/>
          </a:bodyPr>
          <a:lstStyle/>
          <a:p>
            <a:r>
              <a:rPr lang="en-AU" sz="3200" dirty="0"/>
              <a:t>Checks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44F0726E-5E8C-B34D-B002-090C9D08E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975" y="2725940"/>
            <a:ext cx="7758546" cy="41314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C2E09-4961-A14D-9D9F-B1557CAE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1435" y="865848"/>
            <a:ext cx="3768332" cy="3150606"/>
          </a:xfrm>
        </p:spPr>
        <p:txBody>
          <a:bodyPr anchor="ctr">
            <a:normAutofit/>
          </a:bodyPr>
          <a:lstStyle/>
          <a:p>
            <a:r>
              <a:rPr lang="en-AU" sz="1800" dirty="0"/>
              <a:t>Varied particle energy between 10 MeV and 200 MeV</a:t>
            </a:r>
          </a:p>
          <a:p>
            <a:r>
              <a:rPr lang="en-AU" sz="1800" dirty="0"/>
              <a:t>Checked against energy/cm plots given from NIST data (</a:t>
            </a:r>
            <a:r>
              <a:rPr lang="en-AU" sz="1800" dirty="0">
                <a:hlinkClick r:id="rId3"/>
              </a:rPr>
              <a:t>https://physics.nist.gov/PhysRefData/Star/Text/PSTAR.html</a:t>
            </a:r>
            <a:r>
              <a:rPr lang="en-AU" sz="1800" dirty="0"/>
              <a:t>)</a:t>
            </a:r>
          </a:p>
          <a:p>
            <a:r>
              <a:rPr lang="en-AU" sz="1800" dirty="0"/>
              <a:t>Fit to analytical equation – </a:t>
            </a:r>
            <a:r>
              <a:rPr lang="en-GB" sz="1800" dirty="0" err="1"/>
              <a:t>Bortfeld</a:t>
            </a:r>
            <a:r>
              <a:rPr lang="en-GB" sz="1800" dirty="0"/>
              <a:t> T. An analytical approximation of the Bragg curve for therapeutic proton beams. Med Phys. 1997</a:t>
            </a:r>
            <a:endParaRPr lang="en-GB" dirty="0"/>
          </a:p>
          <a:p>
            <a:endParaRPr lang="en-AU" sz="18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9779165-7FF3-A645-99B8-3C28F0D6A6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0938"/>
              </p:ext>
            </p:extLst>
          </p:nvPr>
        </p:nvGraphicFramePr>
        <p:xfrm>
          <a:off x="6133761" y="-2"/>
          <a:ext cx="5136796" cy="295107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2760815">
                  <a:extLst>
                    <a:ext uri="{9D8B030D-6E8A-4147-A177-3AD203B41FA5}">
                      <a16:colId xmlns:a16="http://schemas.microsoft.com/office/drawing/2014/main" val="2488216189"/>
                    </a:ext>
                  </a:extLst>
                </a:gridCol>
                <a:gridCol w="2375981">
                  <a:extLst>
                    <a:ext uri="{9D8B030D-6E8A-4147-A177-3AD203B41FA5}">
                      <a16:colId xmlns:a16="http://schemas.microsoft.com/office/drawing/2014/main" val="3727555058"/>
                    </a:ext>
                  </a:extLst>
                </a:gridCol>
              </a:tblGrid>
              <a:tr h="977931">
                <a:tc>
                  <a:txBody>
                    <a:bodyPr/>
                    <a:lstStyle/>
                    <a:p>
                      <a:r>
                        <a:rPr lang="en-AU" sz="1300" b="1" cap="all" spc="60" dirty="0">
                          <a:solidFill>
                            <a:schemeClr val="tx1"/>
                          </a:solidFill>
                        </a:rPr>
                        <a:t>Beam energy [MeV]</a:t>
                      </a:r>
                    </a:p>
                  </a:txBody>
                  <a:tcPr marL="224298" marR="172537" marT="116420" marB="116420" anchor="b">
                    <a:lnL w="12700" cmpd="sng">
                      <a:noFill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b="1" cap="all" spc="6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AU" sz="1300" b="1" cap="all" spc="60" err="1">
                          <a:solidFill>
                            <a:schemeClr val="tx1"/>
                          </a:solidFill>
                        </a:rPr>
                        <a:t>dE</a:t>
                      </a:r>
                      <a:r>
                        <a:rPr lang="en-AU" sz="1300" b="1" cap="all" spc="60">
                          <a:solidFill>
                            <a:schemeClr val="tx1"/>
                          </a:solidFill>
                        </a:rPr>
                        <a:t>/dx [MeV/cm] from NIST data set</a:t>
                      </a:r>
                    </a:p>
                  </a:txBody>
                  <a:tcPr marL="224298" marR="172537" marT="116420" marB="11642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328415"/>
                  </a:ext>
                </a:extLst>
              </a:tr>
              <a:tr h="645981">
                <a:tc>
                  <a:txBody>
                    <a:bodyPr/>
                    <a:lstStyle/>
                    <a:p>
                      <a:r>
                        <a:rPr lang="en-AU" sz="1300" cap="none" spc="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L="224298" marR="172537" marT="172537" marB="116420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26.26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001081"/>
                  </a:ext>
                </a:extLst>
              </a:tr>
              <a:tr h="645981"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80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8.678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329272"/>
                  </a:ext>
                </a:extLst>
              </a:tr>
              <a:tr h="681183"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 marL="224298" marR="172537" marT="172537" marB="116420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 dirty="0">
                          <a:solidFill>
                            <a:schemeClr val="tx1"/>
                          </a:solidFill>
                        </a:rPr>
                        <a:t>4.517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91755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49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1022CA72-2A63-428F-B586-37BA5AB6D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1DB99-C7AE-844A-A495-A0C9AE7F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4495568"/>
            <a:ext cx="3861960" cy="1905232"/>
          </a:xfrm>
        </p:spPr>
        <p:txBody>
          <a:bodyPr anchor="ctr">
            <a:normAutofit/>
          </a:bodyPr>
          <a:lstStyle/>
          <a:p>
            <a:r>
              <a:rPr lang="en-AU" sz="3200" dirty="0"/>
              <a:t>Checks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C2E09-4961-A14D-9D9F-B1557CAE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1435" y="865848"/>
            <a:ext cx="3768332" cy="3150606"/>
          </a:xfrm>
        </p:spPr>
        <p:txBody>
          <a:bodyPr anchor="ctr">
            <a:normAutofit/>
          </a:bodyPr>
          <a:lstStyle/>
          <a:p>
            <a:r>
              <a:rPr lang="en-AU" sz="1800" dirty="0"/>
              <a:t>Varied particle energy between 10 MeV and 200 MeV</a:t>
            </a:r>
          </a:p>
          <a:p>
            <a:r>
              <a:rPr lang="en-AU" sz="1800" dirty="0"/>
              <a:t>Checked against energy/cm plots given from NIST data (</a:t>
            </a:r>
            <a:r>
              <a:rPr lang="en-AU" sz="1800" dirty="0">
                <a:hlinkClick r:id="rId2"/>
              </a:rPr>
              <a:t>https://physics.nist.gov/PhysRefData/Star/Text/PSTAR.html</a:t>
            </a:r>
            <a:r>
              <a:rPr lang="en-AU" sz="1800" dirty="0"/>
              <a:t>)</a:t>
            </a:r>
          </a:p>
          <a:p>
            <a:r>
              <a:rPr lang="en-AU" sz="1800" dirty="0"/>
              <a:t>Fit to analytical equation – </a:t>
            </a:r>
            <a:r>
              <a:rPr lang="en-GB" sz="1800" dirty="0" err="1"/>
              <a:t>Bortfeld</a:t>
            </a:r>
            <a:r>
              <a:rPr lang="en-GB" sz="1800" dirty="0"/>
              <a:t> T. An analytical approximation of the Bragg curve for therapeutic proton beams. Med Phys. 1997</a:t>
            </a:r>
            <a:endParaRPr lang="en-GB" dirty="0"/>
          </a:p>
          <a:p>
            <a:endParaRPr lang="en-AU" sz="18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9779165-7FF3-A645-99B8-3C28F0D6A6B1}"/>
              </a:ext>
            </a:extLst>
          </p:cNvPr>
          <p:cNvGraphicFramePr>
            <a:graphicFrameLocks noGrp="1"/>
          </p:cNvGraphicFramePr>
          <p:nvPr/>
        </p:nvGraphicFramePr>
        <p:xfrm>
          <a:off x="6133761" y="-2"/>
          <a:ext cx="5136796" cy="295107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2760815">
                  <a:extLst>
                    <a:ext uri="{9D8B030D-6E8A-4147-A177-3AD203B41FA5}">
                      <a16:colId xmlns:a16="http://schemas.microsoft.com/office/drawing/2014/main" val="2488216189"/>
                    </a:ext>
                  </a:extLst>
                </a:gridCol>
                <a:gridCol w="2375981">
                  <a:extLst>
                    <a:ext uri="{9D8B030D-6E8A-4147-A177-3AD203B41FA5}">
                      <a16:colId xmlns:a16="http://schemas.microsoft.com/office/drawing/2014/main" val="3727555058"/>
                    </a:ext>
                  </a:extLst>
                </a:gridCol>
              </a:tblGrid>
              <a:tr h="977931">
                <a:tc>
                  <a:txBody>
                    <a:bodyPr/>
                    <a:lstStyle/>
                    <a:p>
                      <a:r>
                        <a:rPr lang="en-AU" sz="1300" b="1" cap="all" spc="60" dirty="0">
                          <a:solidFill>
                            <a:schemeClr val="tx1"/>
                          </a:solidFill>
                        </a:rPr>
                        <a:t>Beam energy [MeV]</a:t>
                      </a:r>
                    </a:p>
                  </a:txBody>
                  <a:tcPr marL="224298" marR="172537" marT="116420" marB="116420" anchor="b">
                    <a:lnL w="12700" cmpd="sng">
                      <a:noFill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b="1" cap="all" spc="6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AU" sz="1300" b="1" cap="all" spc="60" err="1">
                          <a:solidFill>
                            <a:schemeClr val="tx1"/>
                          </a:solidFill>
                        </a:rPr>
                        <a:t>dE</a:t>
                      </a:r>
                      <a:r>
                        <a:rPr lang="en-AU" sz="1300" b="1" cap="all" spc="60">
                          <a:solidFill>
                            <a:schemeClr val="tx1"/>
                          </a:solidFill>
                        </a:rPr>
                        <a:t>/dx [MeV/cm] from NIST data set</a:t>
                      </a:r>
                    </a:p>
                  </a:txBody>
                  <a:tcPr marL="224298" marR="172537" marT="116420" marB="11642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328415"/>
                  </a:ext>
                </a:extLst>
              </a:tr>
              <a:tr h="645981">
                <a:tc>
                  <a:txBody>
                    <a:bodyPr/>
                    <a:lstStyle/>
                    <a:p>
                      <a:r>
                        <a:rPr lang="en-AU" sz="1300" cap="none" spc="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L="224298" marR="172537" marT="172537" marB="116420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26.26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001081"/>
                  </a:ext>
                </a:extLst>
              </a:tr>
              <a:tr h="645981"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80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8.678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329272"/>
                  </a:ext>
                </a:extLst>
              </a:tr>
              <a:tr h="681183"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 marL="224298" marR="172537" marT="172537" marB="116420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 dirty="0">
                          <a:solidFill>
                            <a:schemeClr val="tx1"/>
                          </a:solidFill>
                        </a:rPr>
                        <a:t>4.517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9175589"/>
                  </a:ext>
                </a:extLst>
              </a:tr>
            </a:tbl>
          </a:graphicData>
        </a:graphic>
      </p:graphicFrame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D97B9F1D-54D1-924A-9740-E39637C83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060" y="2803603"/>
            <a:ext cx="7795121" cy="415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1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1022CA72-2A63-428F-B586-37BA5AB6D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1DB99-C7AE-844A-A495-A0C9AE7F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4495568"/>
            <a:ext cx="1601585" cy="1905232"/>
          </a:xfrm>
        </p:spPr>
        <p:txBody>
          <a:bodyPr anchor="ctr">
            <a:normAutofit/>
          </a:bodyPr>
          <a:lstStyle/>
          <a:p>
            <a:r>
              <a:rPr lang="en-AU" sz="3200" dirty="0"/>
              <a:t>Checks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C2E09-4961-A14D-9D9F-B1557CAE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1435" y="865848"/>
            <a:ext cx="3768332" cy="3150606"/>
          </a:xfrm>
        </p:spPr>
        <p:txBody>
          <a:bodyPr anchor="ctr">
            <a:normAutofit/>
          </a:bodyPr>
          <a:lstStyle/>
          <a:p>
            <a:r>
              <a:rPr lang="en-AU" sz="1800" dirty="0"/>
              <a:t>Varied particle energy between 10 MeV and 200 MeV</a:t>
            </a:r>
          </a:p>
          <a:p>
            <a:r>
              <a:rPr lang="en-AU" sz="1800" dirty="0"/>
              <a:t>Checked against energy/cm plots given from NIST data (</a:t>
            </a:r>
            <a:r>
              <a:rPr lang="en-AU" sz="1800" dirty="0">
                <a:hlinkClick r:id="rId2"/>
              </a:rPr>
              <a:t>https://physics.nist.gov/PhysRefData/Star/Text/PSTAR.html</a:t>
            </a:r>
            <a:r>
              <a:rPr lang="en-AU" sz="1800" dirty="0"/>
              <a:t>)</a:t>
            </a:r>
          </a:p>
          <a:p>
            <a:r>
              <a:rPr lang="en-AU" sz="1800" dirty="0"/>
              <a:t>Fit to analytical equation – </a:t>
            </a:r>
            <a:r>
              <a:rPr lang="en-GB" sz="1800" dirty="0" err="1"/>
              <a:t>Bortfeld</a:t>
            </a:r>
            <a:r>
              <a:rPr lang="en-GB" sz="1800" dirty="0"/>
              <a:t> T. An analytical approximation of the Bragg curve for therapeutic proton beams. Med Phys. 1997</a:t>
            </a:r>
            <a:endParaRPr lang="en-GB" dirty="0"/>
          </a:p>
          <a:p>
            <a:endParaRPr lang="en-AU" sz="18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9779165-7FF3-A645-99B8-3C28F0D6A6B1}"/>
              </a:ext>
            </a:extLst>
          </p:cNvPr>
          <p:cNvGraphicFramePr>
            <a:graphicFrameLocks noGrp="1"/>
          </p:cNvGraphicFramePr>
          <p:nvPr/>
        </p:nvGraphicFramePr>
        <p:xfrm>
          <a:off x="6133761" y="-2"/>
          <a:ext cx="5136796" cy="295107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2760815">
                  <a:extLst>
                    <a:ext uri="{9D8B030D-6E8A-4147-A177-3AD203B41FA5}">
                      <a16:colId xmlns:a16="http://schemas.microsoft.com/office/drawing/2014/main" val="2488216189"/>
                    </a:ext>
                  </a:extLst>
                </a:gridCol>
                <a:gridCol w="2375981">
                  <a:extLst>
                    <a:ext uri="{9D8B030D-6E8A-4147-A177-3AD203B41FA5}">
                      <a16:colId xmlns:a16="http://schemas.microsoft.com/office/drawing/2014/main" val="3727555058"/>
                    </a:ext>
                  </a:extLst>
                </a:gridCol>
              </a:tblGrid>
              <a:tr h="977931">
                <a:tc>
                  <a:txBody>
                    <a:bodyPr/>
                    <a:lstStyle/>
                    <a:p>
                      <a:r>
                        <a:rPr lang="en-AU" sz="1300" b="1" cap="all" spc="60" dirty="0">
                          <a:solidFill>
                            <a:schemeClr val="tx1"/>
                          </a:solidFill>
                        </a:rPr>
                        <a:t>Beam energy [MeV]</a:t>
                      </a:r>
                    </a:p>
                  </a:txBody>
                  <a:tcPr marL="224298" marR="172537" marT="116420" marB="116420" anchor="b">
                    <a:lnL w="12700" cmpd="sng">
                      <a:noFill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b="1" cap="all" spc="6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AU" sz="1300" b="1" cap="all" spc="60" err="1">
                          <a:solidFill>
                            <a:schemeClr val="tx1"/>
                          </a:solidFill>
                        </a:rPr>
                        <a:t>dE</a:t>
                      </a:r>
                      <a:r>
                        <a:rPr lang="en-AU" sz="1300" b="1" cap="all" spc="60">
                          <a:solidFill>
                            <a:schemeClr val="tx1"/>
                          </a:solidFill>
                        </a:rPr>
                        <a:t>/dx [MeV/cm] from NIST data set</a:t>
                      </a:r>
                    </a:p>
                  </a:txBody>
                  <a:tcPr marL="224298" marR="172537" marT="116420" marB="11642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328415"/>
                  </a:ext>
                </a:extLst>
              </a:tr>
              <a:tr h="645981">
                <a:tc>
                  <a:txBody>
                    <a:bodyPr/>
                    <a:lstStyle/>
                    <a:p>
                      <a:r>
                        <a:rPr lang="en-AU" sz="1300" cap="none" spc="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L="224298" marR="172537" marT="172537" marB="116420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26.26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001081"/>
                  </a:ext>
                </a:extLst>
              </a:tr>
              <a:tr h="645981"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80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8.678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329272"/>
                  </a:ext>
                </a:extLst>
              </a:tr>
              <a:tr h="681183">
                <a:tc>
                  <a:txBody>
                    <a:bodyPr/>
                    <a:lstStyle/>
                    <a:p>
                      <a:r>
                        <a:rPr lang="en-AU" sz="1300" cap="none" spc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 marL="224298" marR="172537" marT="172537" marB="116420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1300" cap="none" spc="0" dirty="0">
                          <a:solidFill>
                            <a:schemeClr val="tx1"/>
                          </a:solidFill>
                        </a:rPr>
                        <a:t>4.517</a:t>
                      </a:r>
                    </a:p>
                  </a:txBody>
                  <a:tcPr marL="224298" marR="172537" marT="172537" marB="11642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9175589"/>
                  </a:ext>
                </a:extLst>
              </a:tr>
            </a:tbl>
          </a:graphicData>
        </a:graphic>
      </p:graphicFrame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CC980189-6570-6C4F-8197-79ED5C415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767" y="2623104"/>
            <a:ext cx="7772826" cy="414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7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1DB99-C7AE-844A-A495-A0C9AE7F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AU" sz="4800"/>
              <a:t>Input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C2E09-4961-A14D-9D9F-B1557CAE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2508070"/>
            <a:ext cx="9941319" cy="3965033"/>
          </a:xfrm>
        </p:spPr>
        <p:txBody>
          <a:bodyPr anchor="ctr">
            <a:normAutofit/>
          </a:bodyPr>
          <a:lstStyle/>
          <a:p>
            <a:r>
              <a:rPr lang="en-AU" sz="2400" dirty="0"/>
              <a:t>With checks now in hand…</a:t>
            </a:r>
          </a:p>
          <a:p>
            <a:r>
              <a:rPr lang="en-AU" sz="2400" dirty="0"/>
              <a:t>Created 4 additional sets, “batches”, of files which vary different parameters independently:</a:t>
            </a:r>
          </a:p>
          <a:p>
            <a:pPr lvl="1"/>
            <a:r>
              <a:rPr lang="en-AU" dirty="0"/>
              <a:t>X- and y-position spread ----- cut off points for parabolic distribution</a:t>
            </a:r>
          </a:p>
          <a:p>
            <a:pPr lvl="1"/>
            <a:r>
              <a:rPr lang="en-AU" dirty="0"/>
              <a:t>Normalised x- and y- momentum spread ----- cut off points for parabolic distribution</a:t>
            </a:r>
          </a:p>
          <a:p>
            <a:pPr lvl="1"/>
            <a:r>
              <a:rPr lang="en-AU" dirty="0"/>
              <a:t>Standard deviation of energy spread</a:t>
            </a:r>
          </a:p>
          <a:p>
            <a:pPr lvl="1"/>
            <a:r>
              <a:rPr lang="en-AU" dirty="0"/>
              <a:t>Standard deviation of entry time</a:t>
            </a:r>
          </a:p>
          <a:p>
            <a:pPr lvl="1"/>
            <a:endParaRPr lang="en-AU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408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32AF56-336B-B045-B059-97497787D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AU" sz="4800"/>
              <a:t>Into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8803F-F3A6-5445-A05E-B7DAE3004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AU" sz="1900"/>
              <a:t>Feed these values into the simulation</a:t>
            </a:r>
          </a:p>
          <a:p>
            <a:pPr lvl="0">
              <a:buClr>
                <a:schemeClr val="dk1"/>
              </a:buClr>
              <a:buSzPts val="2200"/>
            </a:pPr>
            <a:r>
              <a:rPr lang="en-AU" sz="1900"/>
              <a:t>Output: “waterhits.dat” which tells us information about all energy depositions in run: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1900"/>
              <a:t>StationName --------------- (Always WaterBox)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1900"/>
              <a:t>EventNum --------------- (which particle caused the energy deposition)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1900"/>
              <a:t>Total Energy Deposit [MeV] X, Y, Z position 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1900"/>
              <a:t>Global Time [ns] 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1900"/>
              <a:t>Delta Time [ns] --------------- (time since last deposit for this event)</a:t>
            </a:r>
          </a:p>
          <a:p>
            <a:pPr lvl="1">
              <a:buClr>
                <a:schemeClr val="dk1"/>
              </a:buClr>
              <a:buSzPts val="2200"/>
            </a:pPr>
            <a:r>
              <a:rPr lang="en-AU" sz="1900"/>
              <a:t>Particle type --------------- (e.g. proton, electron, etc….)</a:t>
            </a:r>
          </a:p>
          <a:p>
            <a:pPr>
              <a:buClr>
                <a:schemeClr val="dk1"/>
              </a:buClr>
              <a:buSzPts val="2200"/>
            </a:pPr>
            <a:r>
              <a:rPr lang="en-AU" sz="1900"/>
              <a:t>Plotted dose profiles for each run.</a:t>
            </a:r>
          </a:p>
          <a:p>
            <a:pPr lvl="1">
              <a:buClr>
                <a:schemeClr val="dk1"/>
              </a:buClr>
              <a:buSzPts val="2200"/>
            </a:pPr>
            <a:endParaRPr lang="en-AU" sz="1900"/>
          </a:p>
          <a:p>
            <a:endParaRPr lang="en-AU" sz="19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814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55CA618-78A6-47F6-B865-E9315164F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3D307E-DF68-43F8-97CE-0AAE950A7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271255" y="-1"/>
            <a:ext cx="7649490" cy="5728133"/>
            <a:chOff x="329184" y="1"/>
            <a:chExt cx="524256" cy="5728133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546E3D2-37BF-4528-9851-2B2F62823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28134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52A0C69-DC4E-4FC0-843C-BAA27B3A5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8ED94938-268E-4C0A-A08A-B3980C78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318045"/>
            <a:ext cx="10999072" cy="53251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49261B-9997-2745-98BE-ECDCFC327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80" y="197141"/>
            <a:ext cx="10071536" cy="9297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/>
              <a:t>Dose profiles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DBDECBB2-F90F-BB4E-9D35-4631DAB36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247" y="1060955"/>
            <a:ext cx="10289201" cy="547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034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582</Words>
  <Application>Microsoft Macintosh PowerPoint</Application>
  <PresentationFormat>Widescreen</PresentationFormat>
  <Paragraphs>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Progress update</vt:lpstr>
      <vt:lpstr>Specifying particle parameters</vt:lpstr>
      <vt:lpstr>Checks</vt:lpstr>
      <vt:lpstr>Checks</vt:lpstr>
      <vt:lpstr>Checks</vt:lpstr>
      <vt:lpstr>Checks</vt:lpstr>
      <vt:lpstr>Input files</vt:lpstr>
      <vt:lpstr>Into simulation</vt:lpstr>
      <vt:lpstr>Dose profiles</vt:lpstr>
      <vt:lpstr>Dose profiles</vt:lpstr>
      <vt:lpstr>Next steps/current work</vt:lpstr>
      <vt:lpstr>Wiki page for files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update</dc:title>
  <dc:creator>MacIntosh-LaRocque, Anthea</dc:creator>
  <cp:lastModifiedBy>MacIntosh-LaRocque, Anthea</cp:lastModifiedBy>
  <cp:revision>1</cp:revision>
  <dcterms:created xsi:type="dcterms:W3CDTF">2021-08-10T15:53:48Z</dcterms:created>
  <dcterms:modified xsi:type="dcterms:W3CDTF">2021-08-10T16:43:40Z</dcterms:modified>
</cp:coreProperties>
</file>