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63" r:id="rId6"/>
    <p:sldId id="264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90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E789E-17BD-7543-8FA6-6A3936471D1E}" type="datetimeFigureOut">
              <a:rPr lang="en-US" smtClean="0"/>
              <a:t>8/27/21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7CAB0-5F49-3641-97EC-AF5A29C50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2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C7CAB0-5F49-3641-97EC-AF5A29C501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0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C7CAB0-5F49-3641-97EC-AF5A29C501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96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C7CAB0-5F49-3641-97EC-AF5A29C501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73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C7CAB0-5F49-3641-97EC-AF5A29C501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74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3903C-1FFF-4292-A108-32FF7B1882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D05362-86B0-4679-B2AE-3D1DD36B6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29626-E4FF-4B2E-A5DF-E8589407C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88AC6-26BF-4080-8891-4FC0D93A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1CAD0-A0F9-4F6D-9686-A5DECB9F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880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4B15A-49F8-40C6-BD7A-99C09FDE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507F85-8951-4393-81DB-7A9957869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5D04C-B853-408F-9D77-5F478AB0D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C23F1-F689-49B4-A416-74AB71D68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5064A-6414-466D-B652-215677D22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22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E2C3F2-3DC2-4515-BFAF-5F83B752C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FF1216-428F-4D26-B7BF-3DE0A4A96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1F058-B3DC-49B9-81B5-CF9A551E5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8B3F8-9C97-411C-BB6E-A9D01E276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FCBBF-F622-43A8-8404-9A378F1C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35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B8D54-9FA3-4809-9AE5-CFC2FB6A5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611E9-A544-4F23-A6D7-47EBBF3A6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9F2FF-809D-481A-9B40-D63B8A51C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7E84D-5F92-4CA0-8A1C-B336F2A8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42DC5-ED3F-4A66-94A0-A16E93EC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69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4DE76-0582-4B71-B190-AD343C383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90153-D585-4EA1-BB46-3608A368B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7D81A-3646-472E-BEFC-4EF974164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ECADE-DAC7-4988-8AD7-FBAE3DE2F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5300F-6C34-4B72-AC48-27BDE5864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12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FDAF6-5598-41FA-B349-DA9E4EFE4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78D43-995C-4E4F-8452-23E8816F4F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E2A54D-24DD-4BC9-BC10-D8491AA15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4C34D-A7A0-4716-8A91-75054FA72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40A86-4568-495A-A62D-2E70E2469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EBCE9-3E73-4140-BC14-6592D6012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1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35C1-832A-4441-A7CC-F6632F73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1FF89-FA5B-4EEF-9D3E-B699DAE6A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3F17B9-05C1-4D35-850E-39F6D9BB9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0F2A6B-C4B0-4E67-94DE-020B438B3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55AB69-D9BF-42EE-9AAA-1389FD361E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149DC5-2C22-4FA4-9CF3-BDC19CB68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B4E6E2-0FF4-4686-8218-C22D50FC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43CE38-42C4-4F13-8D5F-34E7812E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79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AE8A-1E2D-4D94-80DA-0F30E242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CD4EC4-673E-46BE-B479-B31C4C50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9E1CF-85F2-46DA-8FC6-129D4DD3F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E599F-4633-460B-9EB9-F3951E06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3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AC76D-92C9-4D6C-A290-4EB0AA9FD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A53884-69A7-4C3D-B8A7-12631007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EEC639-4D64-4041-BB89-DFC7FFB4F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7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5F54A-358F-40B6-B685-075FB9D0E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5BF04-51CE-4EB5-A08B-281E5079B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12CCA-1FF4-4A63-A96E-5C7C1D93B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DCF2F-8E37-4F70-8090-48C240BF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202F9-0236-48C6-ADBB-46ADE2EDF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1E155-B2C7-4DC4-A3F7-54387DD3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897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CE525-30DA-4865-93C0-CD020739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4E5CDA-A86D-4803-8042-3C6FCC65E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2F9868-F14C-4767-B3EF-9B31B0FAC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E309B-0C64-4122-B78D-21C88F82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9778B-7A13-4CAB-9D65-AEBA2FAD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A1F3CE-0B4F-42B1-AD45-FDE165FA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31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29C8BC-0538-46BE-86F3-5EB7E261F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5AB4E9-BFDB-4BF7-8043-821726A0D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58ACB-A20F-4465-A29A-35BEAC0D9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DB1B-5BEF-40A2-8758-168D716609E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5CBA6-156F-4E76-A07F-391FEB16E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E5857-A403-4408-823B-84278F8C3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60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902C9A5-C952-49D4-B269-C41B42DB3AD2}"/>
              </a:ext>
            </a:extLst>
          </p:cNvPr>
          <p:cNvSpPr txBox="1"/>
          <p:nvPr/>
        </p:nvSpPr>
        <p:spPr>
          <a:xfrm>
            <a:off x="206476" y="2417802"/>
            <a:ext cx="11670891" cy="41549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/>
              <a:t>Split of the WP into two overlapping </a:t>
            </a:r>
            <a:r>
              <a:rPr lang="en-GB" sz="2400" u="sng" dirty="0" err="1"/>
              <a:t>worklines</a:t>
            </a:r>
            <a:r>
              <a:rPr lang="en-GB" sz="2400" u="sng" dirty="0"/>
              <a:t>:</a:t>
            </a:r>
          </a:p>
          <a:p>
            <a:endParaRPr lang="en-GB" sz="2400" u="sng" dirty="0"/>
          </a:p>
          <a:p>
            <a:pPr marL="457200" indent="-457200">
              <a:buAutoNum type="arabicParenBoth"/>
            </a:pPr>
            <a:r>
              <a:rPr lang="en-GB" sz="2400" dirty="0"/>
              <a:t>Short term [0-2 </a:t>
            </a:r>
            <a:r>
              <a:rPr lang="en-GB" sz="2400" dirty="0" err="1"/>
              <a:t>yrs</a:t>
            </a:r>
            <a:r>
              <a:rPr lang="en-GB" sz="2400" dirty="0"/>
              <a:t>] – </a:t>
            </a:r>
            <a:r>
              <a:rPr lang="en-GB" sz="2400" b="1" dirty="0"/>
              <a:t>to include: test experiments at Swansea to test/validate plasma simulations; the design and construction of a new Gabor lens test bench based upon state-of-the-art plasma techniques and diagnostics; overlap with WP2 and Instrumentation</a:t>
            </a:r>
          </a:p>
          <a:p>
            <a:pPr marL="457200" indent="-457200">
              <a:buAutoNum type="arabicParenBoth"/>
            </a:pPr>
            <a:endParaRPr lang="en-GB" sz="2400" dirty="0"/>
          </a:p>
          <a:p>
            <a:r>
              <a:rPr lang="en-GB" sz="2400" dirty="0"/>
              <a:t>(2) Longer term [1-5 </a:t>
            </a:r>
            <a:r>
              <a:rPr lang="en-GB" sz="2400" dirty="0" err="1"/>
              <a:t>yrs</a:t>
            </a:r>
            <a:r>
              <a:rPr lang="en-GB" sz="2400" dirty="0"/>
              <a:t>] – </a:t>
            </a:r>
            <a:r>
              <a:rPr lang="en-GB" sz="2400" b="1" dirty="0"/>
              <a:t>details of Gabor lens fixed; thorough testing of plasma loading,     stability and reproducibility undertaken and working prototype Gabor lens finalised</a:t>
            </a:r>
          </a:p>
          <a:p>
            <a:endParaRPr lang="en-GB" sz="2400" b="1" dirty="0"/>
          </a:p>
          <a:p>
            <a:r>
              <a:rPr lang="en-GB" sz="2400" b="1" dirty="0"/>
              <a:t>Overall Aim: Gabor lens prototype available for beam tests (possible start of tests …)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62830B-952E-4E92-A687-BDC56C29912A}"/>
              </a:ext>
            </a:extLst>
          </p:cNvPr>
          <p:cNvSpPr txBox="1"/>
          <p:nvPr/>
        </p:nvSpPr>
        <p:spPr>
          <a:xfrm>
            <a:off x="206477" y="294968"/>
            <a:ext cx="5889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LhARA</a:t>
            </a:r>
            <a:r>
              <a:rPr lang="en-GB" sz="2400" b="1" dirty="0"/>
              <a:t> WP3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F04639-D1E8-4245-BA72-88FD31245F2E}"/>
              </a:ext>
            </a:extLst>
          </p:cNvPr>
          <p:cNvSpPr txBox="1"/>
          <p:nvPr/>
        </p:nvSpPr>
        <p:spPr>
          <a:xfrm>
            <a:off x="206477" y="1332148"/>
            <a:ext cx="11670891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/>
              <a:t>Working Concept:</a:t>
            </a:r>
            <a:r>
              <a:rPr lang="en-GB" sz="2400" dirty="0"/>
              <a:t> To design, construct and test a Gabor lens to capture and transport the 5/10 Hz </a:t>
            </a:r>
            <a:r>
              <a:rPr lang="en-GB" sz="2400" dirty="0" err="1"/>
              <a:t>LhARA</a:t>
            </a:r>
            <a:r>
              <a:rPr lang="en-GB" sz="2400" dirty="0"/>
              <a:t> proton and ion beams</a:t>
            </a:r>
          </a:p>
        </p:txBody>
      </p:sp>
    </p:spTree>
    <p:extLst>
      <p:ext uri="{BB962C8B-B14F-4D97-AF65-F5344CB8AC3E}">
        <p14:creationId xmlns:p14="http://schemas.microsoft.com/office/powerpoint/2010/main" val="107993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9048B-27AF-F745-970B-1A22C870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Musings on content - 1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93D1A-E637-1340-9038-A56CDAFE5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define and quantify basic plasma parameters – density, radius, length and temperature</a:t>
            </a:r>
          </a:p>
          <a:p>
            <a:r>
              <a:rPr lang="en-US" dirty="0"/>
              <a:t>Radius to overlap source output; density and length to determine focal length</a:t>
            </a:r>
          </a:p>
          <a:p>
            <a:r>
              <a:rPr lang="en-US" dirty="0"/>
              <a:t>Magnet field should be greater than/order of 0.1 T, with a magnet of around 10 cm bore and a 10 cm (at least) internal region with a “uniform” field</a:t>
            </a:r>
          </a:p>
          <a:p>
            <a:r>
              <a:rPr lang="en-US" dirty="0"/>
              <a:t>Overall – </a:t>
            </a:r>
            <a:r>
              <a:rPr lang="en-US" dirty="0" err="1"/>
              <a:t>prioritise</a:t>
            </a:r>
            <a:r>
              <a:rPr lang="en-US" dirty="0"/>
              <a:t> within the package; plasma properties and holding stability and loading reproducibility tensioned against lens requirements</a:t>
            </a:r>
          </a:p>
        </p:txBody>
      </p:sp>
    </p:spTree>
    <p:extLst>
      <p:ext uri="{BB962C8B-B14F-4D97-AF65-F5344CB8AC3E}">
        <p14:creationId xmlns:p14="http://schemas.microsoft.com/office/powerpoint/2010/main" val="2733262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9048B-27AF-F745-970B-1A22C870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Musings on content - 2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93D1A-E637-1340-9038-A56CDAFE5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Presume magnet from Strathclyde/Berkeley (see below) or purpose built</a:t>
            </a:r>
          </a:p>
          <a:p>
            <a:r>
              <a:rPr lang="en-US" dirty="0"/>
              <a:t>2 x PDRAs for the duration –  plus postgraduate students</a:t>
            </a:r>
          </a:p>
          <a:p>
            <a:r>
              <a:rPr lang="en-US" dirty="0"/>
              <a:t>Staff at 10% where applicable; possibly 20% in first 2 years </a:t>
            </a:r>
          </a:p>
          <a:p>
            <a:r>
              <a:rPr lang="en-US" dirty="0"/>
              <a:t>Equipment: magnet power supply, vacuum chambers, 2 x high load turbos and backing, gate valves, mass spec, vacuum gauges, manipulators for sources and diagnostics, HV and LV power supplies, RF supply for rotating wall …</a:t>
            </a:r>
          </a:p>
          <a:p>
            <a:r>
              <a:rPr lang="en-US" dirty="0"/>
              <a:t>Consumables: usual vacuum stuff, gas feed system, chamber mountings, Penning trap electrodes, electron sources, MCPs, electronics, possible stuff for Berkeley …</a:t>
            </a:r>
          </a:p>
          <a:p>
            <a:r>
              <a:rPr lang="en-US" dirty="0"/>
              <a:t>Travel … £15k per annum? (Possibly more if Berkeley involved)</a:t>
            </a:r>
          </a:p>
        </p:txBody>
      </p:sp>
    </p:spTree>
    <p:extLst>
      <p:ext uri="{BB962C8B-B14F-4D97-AF65-F5344CB8AC3E}">
        <p14:creationId xmlns:p14="http://schemas.microsoft.com/office/powerpoint/2010/main" val="424223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9048B-27AF-F745-970B-1A22C870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Musings on content - 3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93D1A-E637-1340-9038-A56CDAFE5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Advantages of Berkeley involvement: </a:t>
            </a:r>
          </a:p>
          <a:p>
            <a:pPr marL="0" indent="0">
              <a:buNone/>
            </a:pPr>
            <a:r>
              <a:rPr lang="en-US" dirty="0"/>
              <a:t>	Expertise of </a:t>
            </a:r>
            <a:r>
              <a:rPr lang="en-US" dirty="0" err="1"/>
              <a:t>Fajans</a:t>
            </a:r>
            <a:r>
              <a:rPr lang="en-US" dirty="0"/>
              <a:t> and Wurtele</a:t>
            </a:r>
          </a:p>
          <a:p>
            <a:pPr marL="0" indent="0">
              <a:buNone/>
            </a:pPr>
            <a:r>
              <a:rPr lang="en-US" dirty="0"/>
              <a:t>	Access to magnet with stronger field and known field properties, 	including uniformity</a:t>
            </a:r>
          </a:p>
          <a:p>
            <a:r>
              <a:rPr lang="en-US" dirty="0"/>
              <a:t>Disadvantages of Berkeley involvement:</a:t>
            </a:r>
          </a:p>
          <a:p>
            <a:pPr marL="0" indent="0">
              <a:buNone/>
            </a:pPr>
            <a:r>
              <a:rPr lang="en-US" dirty="0"/>
              <a:t>	Key experiments done at a distance</a:t>
            </a:r>
          </a:p>
        </p:txBody>
      </p:sp>
    </p:spTree>
    <p:extLst>
      <p:ext uri="{BB962C8B-B14F-4D97-AF65-F5344CB8AC3E}">
        <p14:creationId xmlns:p14="http://schemas.microsoft.com/office/powerpoint/2010/main" val="2594867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9048B-27AF-F745-970B-1A22C870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WP3: Proposal Outline (2.5 pages maximum)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93D1A-E637-1340-9038-A56CDAFE5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0233"/>
            <a:ext cx="10814824" cy="4622642"/>
          </a:xfrm>
        </p:spPr>
        <p:txBody>
          <a:bodyPr>
            <a:normAutofit/>
          </a:bodyPr>
          <a:lstStyle/>
          <a:p>
            <a:r>
              <a:rPr lang="en-US" dirty="0"/>
              <a:t>Introduction to, and rationale for, the Gabor lens – Mike and Will</a:t>
            </a:r>
          </a:p>
          <a:p>
            <a:r>
              <a:rPr lang="en-US" dirty="0"/>
              <a:t>Outline of WP; what will be achieved </a:t>
            </a:r>
            <a:r>
              <a:rPr lang="en-US" dirty="0" err="1"/>
              <a:t>etc</a:t>
            </a:r>
            <a:r>
              <a:rPr lang="en-US" dirty="0"/>
              <a:t> – All</a:t>
            </a:r>
          </a:p>
          <a:p>
            <a:r>
              <a:rPr lang="en-US" dirty="0"/>
              <a:t>Interface with source – HT and Elisabetta</a:t>
            </a:r>
          </a:p>
          <a:p>
            <a:r>
              <a:rPr lang="en-US" dirty="0"/>
              <a:t>Simulations and test experiment(s) – Titus and Chris</a:t>
            </a:r>
          </a:p>
          <a:p>
            <a:r>
              <a:rPr lang="en-US" dirty="0"/>
              <a:t>The Gabor test bench: description and rationale – Mike/Will/Chris</a:t>
            </a:r>
          </a:p>
          <a:p>
            <a:r>
              <a:rPr lang="en-US" dirty="0"/>
              <a:t>Methodology(</a:t>
            </a:r>
            <a:r>
              <a:rPr lang="en-US" dirty="0" err="1"/>
              <a:t>ies</a:t>
            </a:r>
            <a:r>
              <a:rPr lang="en-US" dirty="0"/>
              <a:t>) – All</a:t>
            </a:r>
          </a:p>
          <a:p>
            <a:r>
              <a:rPr lang="en-US" dirty="0"/>
              <a:t>Outcomes/Deliverables – All</a:t>
            </a:r>
          </a:p>
          <a:p>
            <a:r>
              <a:rPr lang="en-US" dirty="0"/>
              <a:t>Risks and Mitigation – All</a:t>
            </a:r>
          </a:p>
          <a:p>
            <a:r>
              <a:rPr lang="en-US" dirty="0"/>
              <a:t>Suggestions for resources needed – All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98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9048B-27AF-F745-970B-1A22C870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WP3: Risks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42C806-076F-E741-AF12-9D39308F0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780" y="1379576"/>
            <a:ext cx="10694019" cy="476474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2 year </a:t>
            </a:r>
            <a:r>
              <a:rPr lang="en-US" dirty="0" err="1"/>
              <a:t>programme</a:t>
            </a:r>
            <a:r>
              <a:rPr lang="en-US" dirty="0"/>
              <a:t>: failure to achieve understanding of simulations and test experiments; failure to construct Gabor test bench in a timely fashion; solenoid issues; equipment delivery …</a:t>
            </a:r>
          </a:p>
          <a:p>
            <a:pPr marL="0" indent="0">
              <a:buNone/>
            </a:pPr>
            <a:r>
              <a:rPr lang="en-US" dirty="0"/>
              <a:t>	AND</a:t>
            </a:r>
          </a:p>
          <a:p>
            <a:pPr marL="0" indent="0">
              <a:buNone/>
            </a:pPr>
            <a:r>
              <a:rPr lang="en-US" dirty="0"/>
              <a:t>an under-resourced </a:t>
            </a:r>
            <a:r>
              <a:rPr lang="en-US" dirty="0" err="1"/>
              <a:t>programme</a:t>
            </a:r>
            <a:r>
              <a:rPr lang="en-US" dirty="0"/>
              <a:t> leading to failure of the 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  5 year </a:t>
            </a:r>
            <a:r>
              <a:rPr lang="en-US" dirty="0" err="1"/>
              <a:t>programme</a:t>
            </a:r>
            <a:r>
              <a:rPr lang="en-US" dirty="0"/>
              <a:t>: failure to achieve stable/reproducible plasmas; failure to reach 5/10 Hz loading/holds; failure to achieve efficient interface with output of WP2/source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06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DECFDB-A918-418D-B8D3-0322A29683FB}"/>
              </a:ext>
            </a:extLst>
          </p:cNvPr>
          <p:cNvSpPr txBox="1"/>
          <p:nvPr/>
        </p:nvSpPr>
        <p:spPr>
          <a:xfrm>
            <a:off x="206476" y="157316"/>
            <a:ext cx="8190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Early Costings – need to work on this and develop a risk matrix (is there a </a:t>
            </a:r>
            <a:r>
              <a:rPr lang="en-GB" sz="2800" dirty="0" err="1"/>
              <a:t>LhARA</a:t>
            </a:r>
            <a:r>
              <a:rPr lang="en-GB" sz="2800" dirty="0"/>
              <a:t> style?)</a:t>
            </a: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3A8F8A7F-4E57-4FD2-A0D7-6C5F9DF66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89" y="1591253"/>
            <a:ext cx="594360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03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13127</TotalTime>
  <Words>580</Words>
  <Application>Microsoft Macintosh PowerPoint</Application>
  <PresentationFormat>Widescreen</PresentationFormat>
  <Paragraphs>52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Musings on content - 1</vt:lpstr>
      <vt:lpstr>Musings on content - 2</vt:lpstr>
      <vt:lpstr>Musings on content - 3</vt:lpstr>
      <vt:lpstr>WP3: Proposal Outline (2.5 pages maximum)</vt:lpstr>
      <vt:lpstr>WP3: Risks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Gray</dc:creator>
  <cp:lastModifiedBy>Charlton M.</cp:lastModifiedBy>
  <cp:revision>28</cp:revision>
  <cp:lastPrinted>2021-09-03T17:03:47Z</cp:lastPrinted>
  <dcterms:created xsi:type="dcterms:W3CDTF">2021-08-18T11:37:06Z</dcterms:created>
  <dcterms:modified xsi:type="dcterms:W3CDTF">2021-09-03T17:06:40Z</dcterms:modified>
</cp:coreProperties>
</file>