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73" r:id="rId4"/>
    <p:sldId id="259" r:id="rId5"/>
    <p:sldId id="278" r:id="rId6"/>
    <p:sldId id="279" r:id="rId7"/>
    <p:sldId id="280" r:id="rId8"/>
    <p:sldId id="676" r:id="rId9"/>
    <p:sldId id="679" r:id="rId10"/>
    <p:sldId id="257" r:id="rId11"/>
    <p:sldId id="274" r:id="rId12"/>
    <p:sldId id="680" r:id="rId13"/>
    <p:sldId id="276" r:id="rId14"/>
    <p:sldId id="260" r:id="rId15"/>
    <p:sldId id="263" r:id="rId16"/>
    <p:sldId id="277" r:id="rId17"/>
    <p:sldId id="275" r:id="rId18"/>
    <p:sldId id="270" r:id="rId19"/>
    <p:sldId id="681" r:id="rId20"/>
    <p:sldId id="682" r:id="rId21"/>
    <p:sldId id="683" r:id="rId22"/>
    <p:sldId id="68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00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7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0974-9B0A-614E-8145-1821C83AAC63}" type="datetimeFigureOut">
              <a:rPr lang="en-US" smtClean="0"/>
              <a:t>7/28/22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0DD6-6686-4D43-992F-F5CEBA96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292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359958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279867" y="16465"/>
            <a:ext cx="32092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A. </a:t>
            </a:r>
            <a:r>
              <a:rPr lang="en-US" sz="1600" b="1" dirty="0" err="1">
                <a:solidFill>
                  <a:schemeClr val="tx1"/>
                </a:solidFill>
              </a:rPr>
              <a:t>Giacca</a:t>
            </a:r>
            <a:r>
              <a:rPr lang="en-US" sz="1600" b="1" dirty="0">
                <a:solidFill>
                  <a:schemeClr val="tx1"/>
                </a:solidFill>
              </a:rPr>
              <a:t>, 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28 July,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80" y="6137267"/>
            <a:ext cx="2138680" cy="720733"/>
          </a:xfrm>
          <a:prstGeom prst="rect">
            <a:avLst/>
          </a:prstGeom>
        </p:spPr>
      </p:pic>
      <p:pic>
        <p:nvPicPr>
          <p:cNvPr id="1026" name="Picture 2" descr="Department of Oncology">
            <a:extLst>
              <a:ext uri="{FF2B5EF4-FFF2-40B4-BE49-F238E27FC236}">
                <a16:creationId xmlns:a16="http://schemas.microsoft.com/office/drawing/2014/main" id="{83FB8F6A-544C-4045-9EA0-78A022AB4B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" y="-581"/>
            <a:ext cx="1628846" cy="61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3872"/>
            <a:ext cx="9144000" cy="1450848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D944504C-7841-4947-9FD7-02BD9E0B9F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215030"/>
            <a:ext cx="3615608" cy="155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251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4ACA80A6-B85D-43E5-969B-8D37EDA32D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603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78218"/>
            <a:ext cx="10515600" cy="2852737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857943"/>
            <a:ext cx="10515600" cy="1500187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31A1302A-02B8-4643-865F-86DCFF720D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52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8178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8178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0CFCBE5C-5E46-4454-8A1A-67B8DFC18A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387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394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510475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34387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1047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34387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AD5F3E75-629D-4938-8A6A-CF771E1BA3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700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A71EE7D8-4E85-415D-9846-D46827E9B3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769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C0D76B54-4C59-4E2F-B15D-E899C6BF93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381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FCB18B1F-E01D-49A9-A84A-9E5F916E44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165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722CA19A-3ED1-476A-9A2D-14DE6B8040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833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969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97205"/>
            <a:ext cx="10515600" cy="4330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98243" y="636214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350558" y="6356350"/>
            <a:ext cx="1802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9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2E2D6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4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cap.hep.ph.ic.ac.uk/trac/raw-attachment/wiki/Communication/Notes/CCAP-TN-01.pdf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cap.hep.ph.ic.ac.uk/trac/raw-attachment/wiki/Communication/Notes/CCAP-TN-01.pdf" TargetMode="External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Report from Spokespeople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Since last time </a:t>
            </a:r>
            <a:r>
              <a:rPr lang="en-US"/>
              <a:t>(31May22)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1BE7A3-9ACC-1768-7ACE-3B0AF35B5826}"/>
              </a:ext>
            </a:extLst>
          </p:cNvPr>
          <p:cNvSpPr txBox="1"/>
          <p:nvPr/>
        </p:nvSpPr>
        <p:spPr>
          <a:xfrm>
            <a:off x="-462337" y="59590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00699-855A-CA4F-914C-A402379EC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status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0DA0-8371-AC48-852A-2C3BB0DE2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29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0FE1D-F73A-4546-823B-AE8A16AF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>
                <a:solidFill>
                  <a:srgbClr val="7030A0"/>
                </a:solidFill>
              </a:rPr>
              <a:t>Proposal for </a:t>
            </a:r>
            <a:r>
              <a:rPr lang="en-US" sz="2600" dirty="0" err="1">
                <a:solidFill>
                  <a:srgbClr val="7030A0"/>
                </a:solidFill>
              </a:rPr>
              <a:t>LhARA</a:t>
            </a:r>
            <a:r>
              <a:rPr lang="en-US" sz="2600" dirty="0">
                <a:solidFill>
                  <a:srgbClr val="7030A0"/>
                </a:solidFill>
              </a:rPr>
              <a:t> contributions to Preliminary Activity and ITRF Preconstruction Phase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76D828E-3058-7616-8FD5-AB3C16675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1550" y="1387011"/>
            <a:ext cx="3565593" cy="4338385"/>
          </a:xfrm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dirty="0"/>
              <a:t>To serve ITRF: 2 + 3-year project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>
                <a:solidFill>
                  <a:srgbClr val="00B050"/>
                </a:solidFill>
              </a:rPr>
              <a:t>in 6 work packages: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pPr marL="223838" lvl="1" indent="-223838">
              <a:buFont typeface="+mj-lt"/>
              <a:buAutoNum type="arabicPeriod"/>
            </a:pPr>
            <a:r>
              <a:rPr lang="en-US" dirty="0"/>
              <a:t>Project Management</a:t>
            </a:r>
          </a:p>
          <a:p>
            <a:pPr marL="1595438" lvl="4" indent="-223838">
              <a:buFont typeface="+mj-lt"/>
              <a:buAutoNum type="arabicPeriod"/>
            </a:pPr>
            <a:endParaRPr lang="en-US" dirty="0"/>
          </a:p>
          <a:p>
            <a:pPr marL="223838" lvl="1" indent="-223838">
              <a:buFont typeface="+mj-lt"/>
              <a:buAutoNum type="arabicPeriod"/>
            </a:pPr>
            <a:r>
              <a:rPr lang="en-US" dirty="0"/>
              <a:t>Laser-driven proton and ion source</a:t>
            </a:r>
          </a:p>
          <a:p>
            <a:pPr marL="1595438" lvl="4" indent="-223838">
              <a:buFont typeface="+mj-lt"/>
              <a:buAutoNum type="arabicPeriod"/>
            </a:pPr>
            <a:endParaRPr lang="en-US" dirty="0"/>
          </a:p>
          <a:p>
            <a:pPr marL="223838" lvl="1" indent="-223838">
              <a:buFont typeface="+mj-lt"/>
              <a:buAutoNum type="arabicPeriod"/>
            </a:pPr>
            <a:r>
              <a:rPr lang="en-US" dirty="0"/>
              <a:t>Proton and ion capture</a:t>
            </a:r>
          </a:p>
          <a:p>
            <a:pPr marL="1595438" lvl="4" indent="-223838">
              <a:buFont typeface="+mj-lt"/>
              <a:buAutoNum type="arabicPeriod"/>
            </a:pPr>
            <a:endParaRPr lang="en-US" dirty="0"/>
          </a:p>
          <a:p>
            <a:pPr marL="223838" lvl="1" indent="-223838">
              <a:buFont typeface="+mj-lt"/>
              <a:buAutoNum type="arabicPeriod"/>
            </a:pPr>
            <a:r>
              <a:rPr lang="en-US" dirty="0"/>
              <a:t>Real-time dose-deposition profiling</a:t>
            </a:r>
          </a:p>
          <a:p>
            <a:pPr marL="1595438" lvl="4" indent="-223838">
              <a:buFont typeface="+mj-lt"/>
              <a:buAutoNum type="arabicPeriod"/>
            </a:pPr>
            <a:endParaRPr lang="en-US" dirty="0"/>
          </a:p>
          <a:p>
            <a:pPr marL="223838" lvl="1" indent="-223838">
              <a:buFont typeface="+mj-lt"/>
              <a:buAutoNum type="arabicPeriod"/>
            </a:pPr>
            <a:r>
              <a:rPr lang="en-US" dirty="0"/>
              <a:t>Novel, automated, end-station development</a:t>
            </a:r>
          </a:p>
          <a:p>
            <a:pPr marL="1595438" lvl="4" indent="-223838">
              <a:buFont typeface="+mj-lt"/>
              <a:buAutoNum type="arabicPeriod"/>
            </a:pPr>
            <a:endParaRPr lang="en-US" dirty="0"/>
          </a:p>
          <a:p>
            <a:pPr marL="223838" lvl="1" indent="-223838">
              <a:buFont typeface="+mj-lt"/>
              <a:buAutoNum type="arabicPeriod"/>
            </a:pPr>
            <a:r>
              <a:rPr lang="en-US" dirty="0"/>
              <a:t>Facility design and integration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3CE40-7960-1C43-9D9E-B683CCB10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5" y="490059"/>
            <a:ext cx="4367034" cy="617990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75280A-5710-654E-9BB7-EE67545B7960}"/>
              </a:ext>
            </a:extLst>
          </p:cNvPr>
          <p:cNvSpPr txBox="1"/>
          <p:nvPr/>
        </p:nvSpPr>
        <p:spPr>
          <a:xfrm>
            <a:off x="6021458" y="409461"/>
            <a:ext cx="71397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>
                <a:solidFill>
                  <a:schemeClr val="accent4">
                    <a:lumMod val="50000"/>
                  </a:schemeClr>
                </a:solidFill>
              </a:rPr>
              <a:t>Finalised</a:t>
            </a:r>
            <a:r>
              <a:rPr lang="en-US" sz="1600" b="1" i="1" dirty="0">
                <a:solidFill>
                  <a:schemeClr val="accent4">
                    <a:lumMod val="50000"/>
                  </a:schemeClr>
                </a:solidFill>
              </a:rPr>
              <a:t> 01Jun22: </a:t>
            </a:r>
            <a:r>
              <a:rPr lang="en-US" sz="1600" b="1" i="1" dirty="0">
                <a:solidFill>
                  <a:schemeClr val="accent4">
                    <a:lumMod val="50000"/>
                  </a:schemeClr>
                </a:solidFill>
                <a:hlinkClick r:id="rId3"/>
              </a:rPr>
              <a:t>CCAP-TN-10</a:t>
            </a:r>
            <a:r>
              <a:rPr lang="en-US" sz="1600" b="1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</a:p>
          <a:p>
            <a:r>
              <a:rPr lang="en-US" sz="1400" b="1" i="1" dirty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  <a:t>Revision 1: 27Jul22: cost overview table updated to remove error in handling working</a:t>
            </a:r>
            <a:b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  <a:t>    margin (10%), contingency (20%) and inflation in years 3—5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91B9A8-B99D-ED26-52B1-20E03C0D6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6830" y="1183973"/>
            <a:ext cx="3981271" cy="56340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280F68E-4519-C786-04C7-CB66990DB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42C560-1655-F279-2AA6-197015C595C6}"/>
              </a:ext>
            </a:extLst>
          </p:cNvPr>
          <p:cNvSpPr txBox="1"/>
          <p:nvPr/>
        </p:nvSpPr>
        <p:spPr>
          <a:xfrm>
            <a:off x="438150" y="6296680"/>
            <a:ext cx="4357155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Requested resources for 2-year preliminary phase;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Identified need for further 3-year preconstruction phase</a:t>
            </a:r>
          </a:p>
        </p:txBody>
      </p:sp>
    </p:spTree>
    <p:extLst>
      <p:ext uri="{BB962C8B-B14F-4D97-AF65-F5344CB8AC3E}">
        <p14:creationId xmlns:p14="http://schemas.microsoft.com/office/powerpoint/2010/main" val="72260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3EEA3-23A9-44CD-0CFB-66D90E021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E32569-6BF3-8931-77E2-90982D299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51" y="780737"/>
            <a:ext cx="11516298" cy="593550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6AAD38-156C-83AF-D191-5F60874955B9}"/>
              </a:ext>
            </a:extLst>
          </p:cNvPr>
          <p:cNvSpPr txBox="1"/>
          <p:nvPr/>
        </p:nvSpPr>
        <p:spPr>
          <a:xfrm>
            <a:off x="0" y="-28255"/>
            <a:ext cx="71397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4">
                    <a:lumMod val="50000"/>
                  </a:schemeClr>
                </a:solidFill>
                <a:hlinkClick r:id="rId3"/>
              </a:rPr>
              <a:t>CCAP-TN-10</a:t>
            </a:r>
            <a:r>
              <a:rPr lang="en-US" sz="1600" b="1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</a:p>
          <a:p>
            <a:r>
              <a:rPr lang="en-US" sz="1400" b="1" i="1" dirty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en-US" sz="1200" b="1" i="1" u="sng" dirty="0">
                <a:solidFill>
                  <a:schemeClr val="accent4">
                    <a:lumMod val="50000"/>
                  </a:schemeClr>
                </a:solidFill>
              </a:rPr>
              <a:t>Revision 1</a:t>
            </a:r>
            <a: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  <a:t>: 27Jul22: cost overview table updated to remove error in handling working</a:t>
            </a:r>
            <a:b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  <a:t>    margin (10%), contingency (20%) and inflation in years 3—5 </a:t>
            </a:r>
          </a:p>
        </p:txBody>
      </p:sp>
    </p:spTree>
    <p:extLst>
      <p:ext uri="{BB962C8B-B14F-4D97-AF65-F5344CB8AC3E}">
        <p14:creationId xmlns:p14="http://schemas.microsoft.com/office/powerpoint/2010/main" val="1431194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044EB-065E-211E-B535-EA5B54BE8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&amp; Preconstruction Phase proposal 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056004-9D14-475A-C688-D68DDBDCD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49" y="640080"/>
            <a:ext cx="10283219" cy="61726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3553E59-672E-C243-76DA-18777BE85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403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32842-3F90-7347-DB2C-446E6151C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of </a:t>
            </a:r>
            <a:r>
              <a:rPr lang="en-US" dirty="0" err="1"/>
              <a:t>LhARA</a:t>
            </a:r>
            <a:r>
              <a:rPr lang="en-US" dirty="0"/>
              <a:t> with ITRF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35EFB-2015-F50A-3CE5-5CEC9349F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B953FA-518C-4221-486F-12E17AD09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29" y="110169"/>
            <a:ext cx="4690508" cy="663766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8CD6CD-01D3-61CC-BFA1-263DBD5DF6D9}"/>
              </a:ext>
            </a:extLst>
          </p:cNvPr>
          <p:cNvSpPr txBox="1"/>
          <p:nvPr/>
        </p:nvSpPr>
        <p:spPr>
          <a:xfrm rot="20700000">
            <a:off x="1160980" y="4890500"/>
            <a:ext cx="198413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Update in progress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AEF0AC-55A7-DE3C-344A-BBDAB0FDFF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215"/>
          <a:stretch/>
        </p:blipFill>
        <p:spPr>
          <a:xfrm>
            <a:off x="7096293" y="630555"/>
            <a:ext cx="5061203" cy="60008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2B8C54-41CB-0EF7-B14E-8BEF8E5B6795}"/>
              </a:ext>
            </a:extLst>
          </p:cNvPr>
          <p:cNvSpPr txBox="1"/>
          <p:nvPr/>
        </p:nvSpPr>
        <p:spPr>
          <a:xfrm>
            <a:off x="10543454" y="6210644"/>
            <a:ext cx="154869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In preparation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FA78CA7-5419-A2B3-01C1-E3522663A0DC}"/>
              </a:ext>
            </a:extLst>
          </p:cNvPr>
          <p:cNvCxnSpPr>
            <a:stCxn id="6" idx="3"/>
          </p:cNvCxnSpPr>
          <p:nvPr/>
        </p:nvCxnSpPr>
        <p:spPr>
          <a:xfrm>
            <a:off x="4772637" y="3429000"/>
            <a:ext cx="2323656" cy="0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199BED0-9A0A-FF8C-FA3F-938E315B23B3}"/>
              </a:ext>
            </a:extLst>
          </p:cNvPr>
          <p:cNvSpPr txBox="1"/>
          <p:nvPr/>
        </p:nvSpPr>
        <p:spPr>
          <a:xfrm>
            <a:off x="4438650" y="1222277"/>
            <a:ext cx="2528834" cy="10772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>
                    <a:lumMod val="50000"/>
                  </a:schemeClr>
                </a:solidFill>
              </a:rPr>
              <a:t>Aligns </a:t>
            </a:r>
            <a:r>
              <a:rPr lang="en-US" sz="1600" b="1" dirty="0" err="1">
                <a:solidFill>
                  <a:schemeClr val="accent4">
                    <a:lumMod val="50000"/>
                  </a:schemeClr>
                </a:solidFill>
              </a:rPr>
              <a:t>programmes</a:t>
            </a: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</a:rPr>
              <a:t>,</a:t>
            </a:r>
          </a:p>
          <a:p>
            <a:r>
              <a:rPr lang="en-US" sz="1600" b="1" dirty="0">
                <a:solidFill>
                  <a:schemeClr val="accent4">
                    <a:lumMod val="50000"/>
                  </a:schemeClr>
                </a:solidFill>
              </a:rPr>
              <a:t>“working methods”,</a:t>
            </a:r>
          </a:p>
          <a:p>
            <a:r>
              <a:rPr lang="en-US" sz="1600" b="1" dirty="0">
                <a:solidFill>
                  <a:schemeClr val="accent4">
                    <a:lumMod val="50000"/>
                  </a:schemeClr>
                </a:solidFill>
              </a:rPr>
              <a:t>reporting arrangements,</a:t>
            </a:r>
          </a:p>
          <a:p>
            <a:r>
              <a:rPr lang="en-US" sz="1600" b="1" dirty="0">
                <a:solidFill>
                  <a:schemeClr val="accent4">
                    <a:lumMod val="50000"/>
                  </a:schemeClr>
                </a:solidFill>
              </a:rPr>
              <a:t>allocations by </a:t>
            </a:r>
            <a:r>
              <a:rPr lang="en-US" sz="1600" b="1" dirty="0" err="1">
                <a:solidFill>
                  <a:schemeClr val="accent4">
                    <a:lumMod val="50000"/>
                  </a:schemeClr>
                </a:solidFill>
              </a:rPr>
              <a:t>workpackage</a:t>
            </a:r>
            <a:endParaRPr lang="en-US" sz="1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C12C93-9F6A-E55D-D741-1A3FC0DD2C11}"/>
              </a:ext>
            </a:extLst>
          </p:cNvPr>
          <p:cNvSpPr txBox="1"/>
          <p:nvPr/>
        </p:nvSpPr>
        <p:spPr>
          <a:xfrm>
            <a:off x="4926382" y="5224663"/>
            <a:ext cx="2441374" cy="147732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Defines scope of work,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cost, schedule, risk, etc.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for the </a:t>
            </a:r>
            <a:r>
              <a:rPr lang="en-US" b="1" dirty="0" err="1">
                <a:solidFill>
                  <a:srgbClr val="C00000"/>
                </a:solidFill>
              </a:rPr>
              <a:t>programme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supported by the ITRF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funding line</a:t>
            </a:r>
          </a:p>
        </p:txBody>
      </p:sp>
    </p:spTree>
    <p:extLst>
      <p:ext uri="{BB962C8B-B14F-4D97-AF65-F5344CB8AC3E}">
        <p14:creationId xmlns:p14="http://schemas.microsoft.com/office/powerpoint/2010/main" val="346792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704D8-2611-4831-69D5-E6D172373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71C54-1814-A289-F751-1E0898315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 now to reconcile 2-year ITRF Preliminary Activity </a:t>
            </a:r>
            <a:r>
              <a:rPr lang="en-US" dirty="0" err="1"/>
              <a:t>programme</a:t>
            </a:r>
            <a:r>
              <a:rPr lang="en-US" dirty="0"/>
              <a:t> with ~£1.5M from ITRF “line”</a:t>
            </a:r>
          </a:p>
          <a:p>
            <a:pPr lvl="1"/>
            <a:r>
              <a:rPr lang="en-US" dirty="0"/>
              <a:t>Require to invest to mitigate key risks to the </a:t>
            </a:r>
            <a:r>
              <a:rPr lang="en-US" dirty="0" err="1"/>
              <a:t>LhARA</a:t>
            </a:r>
            <a:r>
              <a:rPr lang="en-US" dirty="0"/>
              <a:t> project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57D1E2-2555-CB41-F274-82632D831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889" y="2408108"/>
            <a:ext cx="9714222" cy="337372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22547A-A85D-5694-5457-637B08311E14}"/>
              </a:ext>
            </a:extLst>
          </p:cNvPr>
          <p:cNvSpPr txBox="1"/>
          <p:nvPr/>
        </p:nvSpPr>
        <p:spPr>
          <a:xfrm>
            <a:off x="471398" y="5991670"/>
            <a:ext cx="5102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Prioritise</a:t>
            </a:r>
            <a:r>
              <a:rPr lang="en-US" b="1" dirty="0"/>
              <a:t> investment in:</a:t>
            </a:r>
          </a:p>
          <a:p>
            <a:r>
              <a:rPr lang="en-US" b="1" dirty="0"/>
              <a:t>	Source, capture, end-station specification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E41D78-13AF-DC19-80DF-709C5DC61972}"/>
              </a:ext>
            </a:extLst>
          </p:cNvPr>
          <p:cNvSpPr txBox="1"/>
          <p:nvPr/>
        </p:nvSpPr>
        <p:spPr>
          <a:xfrm>
            <a:off x="8835504" y="5807004"/>
            <a:ext cx="3356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Top-level risk table from proposal</a:t>
            </a:r>
          </a:p>
        </p:txBody>
      </p:sp>
    </p:spTree>
    <p:extLst>
      <p:ext uri="{BB962C8B-B14F-4D97-AF65-F5344CB8AC3E}">
        <p14:creationId xmlns:p14="http://schemas.microsoft.com/office/powerpoint/2010/main" val="676562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00699-855A-CA4F-914C-A402379EC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0DA0-8371-AC48-852A-2C3BB0DE2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4673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FF5AE-A538-1B49-A225-E7942627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review of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6646A-0F6E-3842-A7B6-58CA1DD3A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CCAP IAB have agreed to review the proposal:</a:t>
            </a:r>
          </a:p>
          <a:p>
            <a:pPr lvl="1"/>
            <a:r>
              <a:rPr lang="en-US" dirty="0"/>
              <a:t>CCAP IAB: </a:t>
            </a:r>
          </a:p>
          <a:p>
            <a:pPr lvl="2"/>
            <a:r>
              <a:rPr lang="en-US" dirty="0" err="1"/>
              <a:t>M.Lamont</a:t>
            </a:r>
            <a:r>
              <a:rPr lang="en-US" dirty="0"/>
              <a:t> (CERN, Chair)</a:t>
            </a:r>
          </a:p>
          <a:p>
            <a:pPr lvl="2"/>
            <a:r>
              <a:rPr lang="en-US" dirty="0" err="1"/>
              <a:t>P.Bolton</a:t>
            </a:r>
            <a:r>
              <a:rPr lang="en-US" dirty="0"/>
              <a:t> (LMU, retired)</a:t>
            </a:r>
          </a:p>
          <a:p>
            <a:pPr lvl="2"/>
            <a:r>
              <a:rPr lang="en-US" dirty="0" err="1"/>
              <a:t>M.Baumann</a:t>
            </a:r>
            <a:r>
              <a:rPr lang="en-US" dirty="0"/>
              <a:t> (DKFZ)</a:t>
            </a:r>
          </a:p>
          <a:p>
            <a:pPr lvl="2"/>
            <a:r>
              <a:rPr lang="en-US" dirty="0" err="1"/>
              <a:t>B.Sorensen</a:t>
            </a:r>
            <a:r>
              <a:rPr lang="en-US" dirty="0"/>
              <a:t> (</a:t>
            </a:r>
            <a:r>
              <a:rPr lang="en-US" dirty="0" err="1"/>
              <a:t>Arhuus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Split into two parts </a:t>
            </a:r>
            <a:r>
              <a:rPr lang="en-US" dirty="0" err="1"/>
              <a:t>focussing</a:t>
            </a:r>
            <a:r>
              <a:rPr lang="en-US" dirty="0"/>
              <a:t> on:</a:t>
            </a:r>
          </a:p>
          <a:p>
            <a:pPr lvl="1"/>
            <a:r>
              <a:rPr lang="en-US" dirty="0"/>
              <a:t>The machine and associated technology</a:t>
            </a:r>
          </a:p>
          <a:p>
            <a:pPr lvl="2"/>
            <a:r>
              <a:rPr lang="en-US" dirty="0"/>
              <a:t>Proposed chair: Gianluigi </a:t>
            </a:r>
            <a:r>
              <a:rPr lang="en-US" dirty="0" err="1"/>
              <a:t>Arduini</a:t>
            </a:r>
            <a:endParaRPr lang="en-US" dirty="0"/>
          </a:p>
          <a:p>
            <a:pPr lvl="2"/>
            <a:r>
              <a:rPr lang="en-US" dirty="0"/>
              <a:t>Proposed additional experts: Malek Haj Tahar (PSI), Christian Carli (CERN)</a:t>
            </a:r>
          </a:p>
          <a:p>
            <a:pPr lvl="1"/>
            <a:r>
              <a:rPr lang="en-US" dirty="0"/>
              <a:t>Radiobiology and longer-term ambitions</a:t>
            </a:r>
          </a:p>
          <a:p>
            <a:pPr lvl="2"/>
            <a:r>
              <a:rPr lang="en-US" dirty="0"/>
              <a:t>Chair/additional experts: to be confirmed</a:t>
            </a:r>
          </a:p>
          <a:p>
            <a:endParaRPr lang="en-US" dirty="0"/>
          </a:p>
          <a:p>
            <a:r>
              <a:rPr lang="en-US" dirty="0"/>
              <a:t>Timeline:</a:t>
            </a:r>
          </a:p>
          <a:p>
            <a:pPr lvl="1"/>
            <a:r>
              <a:rPr lang="en-US" dirty="0"/>
              <a:t>Still held up by reviewers’ availability; working with Chair to resolve</a:t>
            </a:r>
          </a:p>
        </p:txBody>
      </p:sp>
    </p:spTree>
    <p:extLst>
      <p:ext uri="{BB962C8B-B14F-4D97-AF65-F5344CB8AC3E}">
        <p14:creationId xmlns:p14="http://schemas.microsoft.com/office/powerpoint/2010/main" val="1091237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00699-855A-CA4F-914C-A402379EC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Stop press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0DA0-8371-AC48-852A-2C3BB0DE2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430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301D068-ACAF-39EF-B647-33561C36C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Outreach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DC050D-85B8-DD3D-88F7-066C1ABB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CERN Courier:</a:t>
            </a:r>
          </a:p>
          <a:p>
            <a:pPr lvl="1"/>
            <a:r>
              <a:rPr lang="en-US" dirty="0"/>
              <a:t>M. Chalmers, Editor: picked up on </a:t>
            </a:r>
            <a:r>
              <a:rPr lang="en-US" dirty="0" err="1"/>
              <a:t>LhARA</a:t>
            </a:r>
            <a:r>
              <a:rPr lang="en-US" dirty="0"/>
              <a:t> at ICHEP 2022 (Jul22)</a:t>
            </a:r>
          </a:p>
          <a:p>
            <a:pPr lvl="2"/>
            <a:r>
              <a:rPr lang="en-US" dirty="0"/>
              <a:t>Received draft of 500-word news piece yesterday</a:t>
            </a:r>
          </a:p>
          <a:p>
            <a:pPr lvl="3"/>
            <a:r>
              <a:rPr lang="en-US" dirty="0"/>
              <a:t>EB taking a look</a:t>
            </a:r>
          </a:p>
          <a:p>
            <a:pPr lvl="3"/>
            <a:r>
              <a:rPr lang="en-US" dirty="0"/>
              <a:t>Will forward to IB and H. Owen and DL team after this meeting</a:t>
            </a:r>
          </a:p>
          <a:p>
            <a:endParaRPr lang="en-US" dirty="0"/>
          </a:p>
          <a:p>
            <a:r>
              <a:rPr lang="en-US" dirty="0"/>
              <a:t>Press release:</a:t>
            </a:r>
          </a:p>
          <a:p>
            <a:pPr lvl="1"/>
            <a:r>
              <a:rPr lang="en-US" dirty="0"/>
              <a:t>STFC DL planning to make press release in conjunction with ITRF kick-off meeting (20Sep22)</a:t>
            </a:r>
          </a:p>
          <a:p>
            <a:pPr lvl="1"/>
            <a:r>
              <a:rPr lang="en-US" dirty="0" err="1"/>
              <a:t>LhARA</a:t>
            </a:r>
            <a:r>
              <a:rPr lang="en-US" dirty="0"/>
              <a:t> outreach planned to follow:</a:t>
            </a:r>
          </a:p>
          <a:p>
            <a:pPr lvl="2"/>
            <a:r>
              <a:rPr lang="en-US" dirty="0" err="1"/>
              <a:t>LhARA</a:t>
            </a:r>
            <a:r>
              <a:rPr lang="en-US" dirty="0"/>
              <a:t> collaboration press release drafted by T. Greenshaw, to be circulated</a:t>
            </a:r>
          </a:p>
          <a:p>
            <a:pPr lvl="2"/>
            <a:r>
              <a:rPr lang="en-US" dirty="0"/>
              <a:t>Example institute-specific press release drafted by H. Dunning (ICL), to be circulated in case it helps institutes prepare</a:t>
            </a:r>
          </a:p>
          <a:p>
            <a:pPr lvl="1"/>
            <a:r>
              <a:rPr lang="en-US" dirty="0" err="1"/>
              <a:t>LhARA</a:t>
            </a:r>
            <a:r>
              <a:rPr lang="en-US" dirty="0"/>
              <a:t> and </a:t>
            </a:r>
            <a:r>
              <a:rPr lang="en-US" dirty="0" err="1"/>
              <a:t>LhARA</a:t>
            </a:r>
            <a:r>
              <a:rPr lang="en-US" dirty="0"/>
              <a:t> institutes releases to be coordinated to follow STFC lead</a:t>
            </a:r>
          </a:p>
          <a:p>
            <a:endParaRPr lang="en-US" dirty="0"/>
          </a:p>
          <a:p>
            <a:r>
              <a:rPr lang="en-US" dirty="0"/>
              <a:t>C. Palmer (Queens, Belfast) has secured </a:t>
            </a:r>
            <a:r>
              <a:rPr lang="en-US" dirty="0" err="1"/>
              <a:t>IoP</a:t>
            </a:r>
            <a:r>
              <a:rPr lang="en-US" dirty="0"/>
              <a:t> small award for outreach promoting benefits of research into PBT</a:t>
            </a:r>
          </a:p>
          <a:p>
            <a:endParaRPr lang="en-US" dirty="0"/>
          </a:p>
          <a:p>
            <a:r>
              <a:rPr lang="en-US" dirty="0"/>
              <a:t>Activities being developed, followed in our fortnightly </a:t>
            </a:r>
            <a:r>
              <a:rPr lang="en-US" dirty="0" err="1"/>
              <a:t>meeitngs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WWW site (</a:t>
            </a:r>
            <a:r>
              <a:rPr lang="en-US" dirty="0" err="1"/>
              <a:t>A.Kurup</a:t>
            </a:r>
            <a:r>
              <a:rPr lang="en-US" dirty="0"/>
              <a:t>, </a:t>
            </a:r>
            <a:r>
              <a:rPr lang="en-US" dirty="0" err="1"/>
              <a:t>H.Hall</a:t>
            </a:r>
            <a:r>
              <a:rPr lang="en-US" dirty="0"/>
              <a:t>, et al)</a:t>
            </a:r>
          </a:p>
          <a:p>
            <a:pPr lvl="1"/>
            <a:r>
              <a:rPr lang="en-US" dirty="0"/>
              <a:t>4-nation PPI event (</a:t>
            </a:r>
            <a:r>
              <a:rPr lang="en-US" dirty="0" err="1"/>
              <a:t>A.Kurup</a:t>
            </a:r>
            <a:r>
              <a:rPr lang="en-US" dirty="0"/>
              <a:t> et al)</a:t>
            </a:r>
          </a:p>
        </p:txBody>
      </p:sp>
    </p:spTree>
    <p:extLst>
      <p:ext uri="{BB962C8B-B14F-4D97-AF65-F5344CB8AC3E}">
        <p14:creationId xmlns:p14="http://schemas.microsoft.com/office/powerpoint/2010/main" val="3473825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00699-855A-CA4F-914C-A402379EC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Alignment: </a:t>
            </a:r>
            <a:r>
              <a:rPr lang="en-US" dirty="0" err="1"/>
              <a:t>LhARA</a:t>
            </a:r>
            <a:r>
              <a:rPr lang="en-US" dirty="0"/>
              <a:t> and the ITRF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0DA0-8371-AC48-852A-2C3BB0DE2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74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00699-855A-CA4F-914C-A402379EC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Dates for your diaries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0DA0-8371-AC48-852A-2C3BB0DE2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43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8EE622E-447B-9AE6-1174-A6E3A75EA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Notable upcoming events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7D55E35-A857-9AAA-8B2D-43E84F4BB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20Sep22, DL: ITRF kick-off meeting</a:t>
            </a:r>
          </a:p>
          <a:p>
            <a:endParaRPr lang="en-US" dirty="0"/>
          </a:p>
          <a:p>
            <a:r>
              <a:rPr lang="en-US" dirty="0"/>
              <a:t>14Oct22, Liv: </a:t>
            </a:r>
            <a:r>
              <a:rPr lang="en-US" dirty="0" err="1"/>
              <a:t>LhARA</a:t>
            </a:r>
            <a:r>
              <a:rPr lang="en-US" dirty="0"/>
              <a:t> collaboration meeting</a:t>
            </a:r>
          </a:p>
          <a:p>
            <a:endParaRPr lang="en-US" dirty="0"/>
          </a:p>
          <a:p>
            <a:r>
              <a:rPr lang="en-US"/>
              <a:t>Feb23; </a:t>
            </a:r>
            <a:r>
              <a:rPr lang="en-US" dirty="0" err="1"/>
              <a:t>LhARA</a:t>
            </a:r>
            <a:r>
              <a:rPr lang="en-US" dirty="0"/>
              <a:t> collaboration meeting</a:t>
            </a:r>
          </a:p>
          <a:p>
            <a:pPr lvl="1"/>
            <a:r>
              <a:rPr lang="en-US" dirty="0"/>
              <a:t>Offer from </a:t>
            </a:r>
            <a:r>
              <a:rPr lang="en-US" dirty="0" err="1"/>
              <a:t>Brm</a:t>
            </a:r>
            <a:r>
              <a:rPr lang="en-US" dirty="0"/>
              <a:t> to host</a:t>
            </a:r>
          </a:p>
          <a:p>
            <a:pPr lvl="1"/>
            <a:endParaRPr lang="en-US" dirty="0"/>
          </a:p>
          <a:p>
            <a:r>
              <a:rPr lang="en-US" dirty="0"/>
              <a:t>[Collaboration meetings 6-monthly thereafter]</a:t>
            </a:r>
          </a:p>
        </p:txBody>
      </p:sp>
    </p:spTree>
    <p:extLst>
      <p:ext uri="{BB962C8B-B14F-4D97-AF65-F5344CB8AC3E}">
        <p14:creationId xmlns:p14="http://schemas.microsoft.com/office/powerpoint/2010/main" val="642761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0FE1D-F73A-4546-823B-AE8A16AF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7030A0"/>
                </a:solidFill>
              </a:rPr>
              <a:t>LhARA</a:t>
            </a:r>
            <a:r>
              <a:rPr lang="en-US" dirty="0">
                <a:solidFill>
                  <a:srgbClr val="7030A0"/>
                </a:solidFill>
              </a:rPr>
              <a:t> and the ITRF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3CE40-7960-1C43-9D9E-B683CCB10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0" y="51370"/>
            <a:ext cx="4773608" cy="67552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25E0AF-3041-3975-7137-9FD69230D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1081" y="1749757"/>
            <a:ext cx="7017236" cy="394719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168224-57F1-3B52-471C-26DAEEFACA18}"/>
              </a:ext>
            </a:extLst>
          </p:cNvPr>
          <p:cNvSpPr txBox="1"/>
          <p:nvPr/>
        </p:nvSpPr>
        <p:spPr>
          <a:xfrm>
            <a:off x="9142658" y="5224341"/>
            <a:ext cx="2875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 Owen at ITRF IAC, 20Jul22</a:t>
            </a:r>
          </a:p>
        </p:txBody>
      </p:sp>
    </p:spTree>
    <p:extLst>
      <p:ext uri="{BB962C8B-B14F-4D97-AF65-F5344CB8AC3E}">
        <p14:creationId xmlns:p14="http://schemas.microsoft.com/office/powerpoint/2010/main" val="3589762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16BCB-4FBB-988D-0DB7-9E1C4F95D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planning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6A9CC6-E5CD-094B-100D-EEA7CC4ED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210" y="640080"/>
            <a:ext cx="10699580" cy="601851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E9D3945-219F-D080-A6D2-2DA44AB1BF73}"/>
              </a:ext>
            </a:extLst>
          </p:cNvPr>
          <p:cNvSpPr txBox="1"/>
          <p:nvPr/>
        </p:nvSpPr>
        <p:spPr>
          <a:xfrm>
            <a:off x="8012501" y="6217920"/>
            <a:ext cx="2875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 Owen at ITRF IAC, 20Jul22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95EB46-AF61-7B2D-7DCC-A7D7AC590B26}"/>
              </a:ext>
            </a:extLst>
          </p:cNvPr>
          <p:cNvSpPr txBox="1"/>
          <p:nvPr/>
        </p:nvSpPr>
        <p:spPr>
          <a:xfrm>
            <a:off x="5373384" y="3215811"/>
            <a:ext cx="3769109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ITRF “Kick-off” meeting:</a:t>
            </a:r>
          </a:p>
          <a:p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    20Sep22; Daresbury Laboratory</a:t>
            </a:r>
          </a:p>
        </p:txBody>
      </p:sp>
    </p:spTree>
    <p:extLst>
      <p:ext uri="{BB962C8B-B14F-4D97-AF65-F5344CB8AC3E}">
        <p14:creationId xmlns:p14="http://schemas.microsoft.com/office/powerpoint/2010/main" val="308705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8C22D-DBB7-AC20-9696-15FDBA769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work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CC141-CDEC-AC0E-000A-0C42DD282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WP1: </a:t>
            </a:r>
            <a:r>
              <a:rPr lang="en-US" dirty="0" err="1"/>
              <a:t>LhARA</a:t>
            </a:r>
            <a:r>
              <a:rPr lang="en-US" dirty="0"/>
              <a:t> – will come back to status of our preparation 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8C0C71-CD94-5B02-8D86-4860C6927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186" y="1418576"/>
            <a:ext cx="8901628" cy="500716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3534B8-18BB-2177-C6A3-4D8BD06FC3A3}"/>
              </a:ext>
            </a:extLst>
          </p:cNvPr>
          <p:cNvSpPr txBox="1"/>
          <p:nvPr/>
        </p:nvSpPr>
        <p:spPr>
          <a:xfrm>
            <a:off x="7755647" y="6082793"/>
            <a:ext cx="2875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 Owen at ITRF IAC, 20Jul22</a:t>
            </a:r>
          </a:p>
        </p:txBody>
      </p:sp>
    </p:spTree>
    <p:extLst>
      <p:ext uri="{BB962C8B-B14F-4D97-AF65-F5344CB8AC3E}">
        <p14:creationId xmlns:p14="http://schemas.microsoft.com/office/powerpoint/2010/main" val="2336190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8C22D-DBB7-AC20-9696-15FDBA769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work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CC141-CDEC-AC0E-000A-0C42DD282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WP1: </a:t>
            </a:r>
            <a:r>
              <a:rPr lang="en-US" dirty="0" err="1"/>
              <a:t>LhARA</a:t>
            </a:r>
            <a:r>
              <a:rPr lang="en-US" dirty="0"/>
              <a:t> – will come back to status of our preparation …</a:t>
            </a:r>
          </a:p>
          <a:p>
            <a:r>
              <a:rPr lang="en-US" dirty="0"/>
              <a:t>WP2: Facilities and Costing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7C3AD6-95ED-20BC-97E4-B4ED6EDC1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857" y="1819847"/>
            <a:ext cx="8541746" cy="480473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8175AE-D76B-DEFD-4380-F31C1ADCE3D0}"/>
              </a:ext>
            </a:extLst>
          </p:cNvPr>
          <p:cNvSpPr txBox="1"/>
          <p:nvPr/>
        </p:nvSpPr>
        <p:spPr>
          <a:xfrm>
            <a:off x="3220341" y="6255249"/>
            <a:ext cx="2875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 Owen at ITRF IAC, 20Jul22</a:t>
            </a:r>
          </a:p>
        </p:txBody>
      </p:sp>
    </p:spTree>
    <p:extLst>
      <p:ext uri="{BB962C8B-B14F-4D97-AF65-F5344CB8AC3E}">
        <p14:creationId xmlns:p14="http://schemas.microsoft.com/office/powerpoint/2010/main" val="2871086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26103-4245-6648-AE86-994FB1EB671C}"/>
              </a:ext>
            </a:extLst>
          </p:cNvPr>
          <p:cNvSpPr txBox="1">
            <a:spLocks/>
          </p:cNvSpPr>
          <p:nvPr/>
        </p:nvSpPr>
        <p:spPr>
          <a:xfrm>
            <a:off x="838200" y="222618"/>
            <a:ext cx="11036332" cy="68147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ITRF Project Schedule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B5D016-DE38-754A-9D84-C75AAF2F1CFC}"/>
              </a:ext>
            </a:extLst>
          </p:cNvPr>
          <p:cNvSpPr txBox="1">
            <a:spLocks/>
          </p:cNvSpPr>
          <p:nvPr/>
        </p:nvSpPr>
        <p:spPr>
          <a:xfrm>
            <a:off x="525707" y="1547485"/>
            <a:ext cx="11140585" cy="4351338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D62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4765" y="222618"/>
            <a:ext cx="553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1272-pm-ppl-0001-v2.0 - ITRF schedule 2022-07-20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855" y="904092"/>
            <a:ext cx="11977735" cy="50610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EC58FF3-1A5C-BEEE-9243-A0EE7FD619E5}"/>
              </a:ext>
            </a:extLst>
          </p:cNvPr>
          <p:cNvSpPr txBox="1"/>
          <p:nvPr/>
        </p:nvSpPr>
        <p:spPr>
          <a:xfrm>
            <a:off x="8929562" y="6172884"/>
            <a:ext cx="2875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 Owen at ITRF IAC, 20Jul22</a:t>
            </a:r>
          </a:p>
        </p:txBody>
      </p:sp>
    </p:spTree>
    <p:extLst>
      <p:ext uri="{BB962C8B-B14F-4D97-AF65-F5344CB8AC3E}">
        <p14:creationId xmlns:p14="http://schemas.microsoft.com/office/powerpoint/2010/main" val="3700663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26103-4245-6648-AE86-994FB1EB671C}"/>
              </a:ext>
            </a:extLst>
          </p:cNvPr>
          <p:cNvSpPr txBox="1">
            <a:spLocks/>
          </p:cNvSpPr>
          <p:nvPr/>
        </p:nvSpPr>
        <p:spPr>
          <a:xfrm>
            <a:off x="838200" y="222618"/>
            <a:ext cx="11036332" cy="68147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ITRF Project Schedule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04765" y="222618"/>
            <a:ext cx="6096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1272-pm-ppl-0004-v0.1 - ITRF CDR schedule 2022-07-20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854" y="787651"/>
            <a:ext cx="11914361" cy="58655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A3D6B6-3424-D875-9893-3FB5E1092A64}"/>
              </a:ext>
            </a:extLst>
          </p:cNvPr>
          <p:cNvSpPr txBox="1"/>
          <p:nvPr/>
        </p:nvSpPr>
        <p:spPr>
          <a:xfrm>
            <a:off x="8998873" y="6488668"/>
            <a:ext cx="2875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 Owen at ITRF IAC, 20Jul22</a:t>
            </a:r>
          </a:p>
        </p:txBody>
      </p:sp>
    </p:spTree>
    <p:extLst>
      <p:ext uri="{BB962C8B-B14F-4D97-AF65-F5344CB8AC3E}">
        <p14:creationId xmlns:p14="http://schemas.microsoft.com/office/powerpoint/2010/main" val="1917565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EC800-7AE3-D14F-AE0D-4162B4347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and the ITRF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AD3E94-7D93-0B2B-B1F9-FB8FB731E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19" y="264064"/>
            <a:ext cx="4376879" cy="635812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EC3BA1-08E4-6673-E4BD-CB0C56700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619" y="1913794"/>
            <a:ext cx="5499100" cy="33147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64552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2021-09-27-LhARA-Full.pptx" id="{F90647B3-F4B8-D344-8349-B09861FD4FA0}" vid="{A9B82164-1E35-9846-8F88-230DD5FDE1A7}"/>
    </a:ext>
  </a:extLst>
</a:theme>
</file>

<file path=ppt/theme/theme2.xml><?xml version="1.0" encoding="utf-8"?>
<a:theme xmlns:a="http://schemas.openxmlformats.org/drawingml/2006/main" name="Font and logo master">
  <a:themeElements>
    <a:clrScheme name="UKRI-STFC">
      <a:dk1>
        <a:srgbClr val="2E2D62"/>
      </a:dk1>
      <a:lt1>
        <a:srgbClr val="FFFFFF"/>
      </a:lt1>
      <a:dk2>
        <a:srgbClr val="C13D33"/>
      </a:dk2>
      <a:lt2>
        <a:srgbClr val="FFFFFF"/>
      </a:lt2>
      <a:accent1>
        <a:srgbClr val="D77900"/>
      </a:accent1>
      <a:accent2>
        <a:srgbClr val="3E863E"/>
      </a:accent2>
      <a:accent3>
        <a:srgbClr val="005E54"/>
      </a:accent3>
      <a:accent4>
        <a:srgbClr val="16978A"/>
      </a:accent4>
      <a:accent5>
        <a:srgbClr val="008AAD"/>
      </a:accent5>
      <a:accent6>
        <a:srgbClr val="003088"/>
      </a:accent6>
      <a:hlink>
        <a:srgbClr val="8A1A9B"/>
      </a:hlink>
      <a:folHlink>
        <a:srgbClr val="923D9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</TotalTime>
  <Words>694</Words>
  <Application>Microsoft Macintosh PowerPoint</Application>
  <PresentationFormat>Widescreen</PresentationFormat>
  <Paragraphs>113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Office Theme</vt:lpstr>
      <vt:lpstr>Font and logo master</vt:lpstr>
      <vt:lpstr>Report from Spokespeople</vt:lpstr>
      <vt:lpstr>Alignment: LhARA and the ITRF</vt:lpstr>
      <vt:lpstr>LhARA and the ITRF</vt:lpstr>
      <vt:lpstr>ITRF planning</vt:lpstr>
      <vt:lpstr>ITRF work packages</vt:lpstr>
      <vt:lpstr>ITRF work packages</vt:lpstr>
      <vt:lpstr>PowerPoint Presentation</vt:lpstr>
      <vt:lpstr>PowerPoint Presentation</vt:lpstr>
      <vt:lpstr>LhARA and the ITRF</vt:lpstr>
      <vt:lpstr>Proposal status</vt:lpstr>
      <vt:lpstr>Proposal for LhARA contributions to Preliminary Activity and ITRF Preconstruction Phase</vt:lpstr>
      <vt:lpstr>Proposal</vt:lpstr>
      <vt:lpstr>Preliminary &amp; Preconstruction Phase proposal summary</vt:lpstr>
      <vt:lpstr>Alignment of LhARA with ITRF</vt:lpstr>
      <vt:lpstr>Next steps</vt:lpstr>
      <vt:lpstr>International review</vt:lpstr>
      <vt:lpstr>International review of proposal</vt:lpstr>
      <vt:lpstr>Stop press</vt:lpstr>
      <vt:lpstr>Outreach</vt:lpstr>
      <vt:lpstr>Dates for your diaries</vt:lpstr>
      <vt:lpstr>Notable upcoming events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Long, Kenneth R</dc:creator>
  <cp:lastModifiedBy>Long, Kenneth R</cp:lastModifiedBy>
  <cp:revision>20</cp:revision>
  <dcterms:created xsi:type="dcterms:W3CDTF">2021-11-22T08:55:12Z</dcterms:created>
  <dcterms:modified xsi:type="dcterms:W3CDTF">2022-07-28T12:26:20Z</dcterms:modified>
</cp:coreProperties>
</file>