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73" r:id="rId3"/>
    <p:sldId id="259" r:id="rId4"/>
    <p:sldId id="267" r:id="rId5"/>
    <p:sldId id="257" r:id="rId6"/>
    <p:sldId id="274" r:id="rId7"/>
    <p:sldId id="268" r:id="rId8"/>
    <p:sldId id="276" r:id="rId9"/>
    <p:sldId id="275" r:id="rId10"/>
    <p:sldId id="270" r:id="rId11"/>
    <p:sldId id="277" r:id="rId12"/>
    <p:sldId id="258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108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3/31/22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292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359958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279867" y="16465"/>
            <a:ext cx="32092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A. </a:t>
            </a:r>
            <a:r>
              <a:rPr lang="en-US" sz="1600" b="1" dirty="0" err="1">
                <a:solidFill>
                  <a:schemeClr val="tx1"/>
                </a:solidFill>
              </a:rPr>
              <a:t>Giacca</a:t>
            </a:r>
            <a:r>
              <a:rPr lang="en-US" sz="1600" b="1" dirty="0">
                <a:solidFill>
                  <a:schemeClr val="tx1"/>
                </a:solidFill>
              </a:rPr>
              <a:t>, 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31 March,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80" y="6137267"/>
            <a:ext cx="2138680" cy="720733"/>
          </a:xfrm>
          <a:prstGeom prst="rect">
            <a:avLst/>
          </a:prstGeom>
        </p:spPr>
      </p:pic>
      <p:pic>
        <p:nvPicPr>
          <p:cNvPr id="1026" name="Picture 2" descr="Department of Oncology">
            <a:extLst>
              <a:ext uri="{FF2B5EF4-FFF2-40B4-BE49-F238E27FC236}">
                <a16:creationId xmlns:a16="http://schemas.microsoft.com/office/drawing/2014/main" id="{83FB8F6A-544C-4045-9EA0-78A022AB4B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" y="-581"/>
            <a:ext cx="1628846" cy="61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3/31/22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3/31/22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3/31/22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3/31/22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stfc.ac.uk/event/536/timetable/?view=standard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cap.hep.ph.ic.ac.uk/trac/wiki/Research/DesignStudy/ITRF/Meeting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Report from Spokespeople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Since last time (22Nov21)</a:t>
            </a:r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FF5AE-A538-1B49-A225-E7942627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proposal by CCAP IAC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6646A-0F6E-3842-A7B6-58CA1DD3A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CCAP IAB have agreed to review the proposal:</a:t>
            </a:r>
          </a:p>
          <a:p>
            <a:pPr lvl="1"/>
            <a:r>
              <a:rPr lang="en-US" dirty="0"/>
              <a:t>CCAP IAB: </a:t>
            </a:r>
          </a:p>
          <a:p>
            <a:pPr lvl="2"/>
            <a:r>
              <a:rPr lang="en-US" dirty="0" err="1"/>
              <a:t>M.Lamont</a:t>
            </a:r>
            <a:r>
              <a:rPr lang="en-US" dirty="0"/>
              <a:t> (CERN, Chair)</a:t>
            </a:r>
          </a:p>
          <a:p>
            <a:pPr lvl="2"/>
            <a:r>
              <a:rPr lang="en-US" dirty="0" err="1"/>
              <a:t>P.Bolton</a:t>
            </a:r>
            <a:r>
              <a:rPr lang="en-US" dirty="0"/>
              <a:t> (LMU, retired)</a:t>
            </a:r>
          </a:p>
          <a:p>
            <a:pPr lvl="2"/>
            <a:r>
              <a:rPr lang="en-US" dirty="0" err="1"/>
              <a:t>M.Baumann</a:t>
            </a:r>
            <a:r>
              <a:rPr lang="en-US" dirty="0"/>
              <a:t> (DKFZ)</a:t>
            </a:r>
          </a:p>
          <a:p>
            <a:pPr lvl="2"/>
            <a:r>
              <a:rPr lang="en-US" dirty="0" err="1"/>
              <a:t>B.Sorensen</a:t>
            </a:r>
            <a:r>
              <a:rPr lang="en-US" dirty="0"/>
              <a:t> (</a:t>
            </a:r>
            <a:r>
              <a:rPr lang="en-US" dirty="0" err="1"/>
              <a:t>Arhuus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For review of proposal (i.e. co-opted):</a:t>
            </a:r>
          </a:p>
          <a:p>
            <a:pPr lvl="2"/>
            <a:r>
              <a:rPr lang="en-US" dirty="0" err="1"/>
              <a:t>I.Robson</a:t>
            </a:r>
            <a:r>
              <a:rPr lang="en-US" dirty="0"/>
              <a:t> (STFC, retired)</a:t>
            </a:r>
          </a:p>
          <a:p>
            <a:pPr lvl="1"/>
            <a:endParaRPr lang="en-US" dirty="0"/>
          </a:p>
          <a:p>
            <a:r>
              <a:rPr lang="en-US" dirty="0"/>
              <a:t>Agreed with M. Lamont this am:</a:t>
            </a:r>
          </a:p>
          <a:p>
            <a:pPr lvl="2"/>
            <a:r>
              <a:rPr lang="en-US" dirty="0"/>
              <a:t>Based on our timeline, he will set up the review:</a:t>
            </a:r>
          </a:p>
          <a:p>
            <a:pPr lvl="3"/>
            <a:r>
              <a:rPr lang="en-US" dirty="0"/>
              <a:t>Co-opt of expertise on, e.g., source, FFA, …</a:t>
            </a:r>
          </a:p>
          <a:p>
            <a:pPr lvl="2"/>
            <a:r>
              <a:rPr lang="en-US" dirty="0"/>
              <a:t>Propose to do the review in two pieces:</a:t>
            </a:r>
          </a:p>
          <a:p>
            <a:pPr lvl="3"/>
            <a:r>
              <a:rPr lang="en-US" dirty="0"/>
              <a:t>Biomedical science</a:t>
            </a:r>
          </a:p>
          <a:p>
            <a:pPr lvl="3"/>
            <a:r>
              <a:rPr lang="en-US" dirty="0"/>
              <a:t>Technological and project aspects</a:t>
            </a:r>
          </a:p>
          <a:p>
            <a:endParaRPr lang="en-US" dirty="0"/>
          </a:p>
          <a:p>
            <a:r>
              <a:rPr lang="en-US" dirty="0"/>
              <a:t>Timeline:</a:t>
            </a:r>
          </a:p>
          <a:p>
            <a:pPr lvl="1"/>
            <a:r>
              <a:rPr lang="en-US" dirty="0"/>
              <a:t>To be agreed, but, looking at May/June</a:t>
            </a:r>
          </a:p>
        </p:txBody>
      </p:sp>
    </p:spTree>
    <p:extLst>
      <p:ext uri="{BB962C8B-B14F-4D97-AF65-F5344CB8AC3E}">
        <p14:creationId xmlns:p14="http://schemas.microsoft.com/office/powerpoint/2010/main" val="1091237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0699-855A-CA4F-914C-A402379E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0DA0-8371-AC48-852A-2C3BB0DE2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86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77EBE-52B6-FC42-94DA-F883C38D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D45BF-F0C1-3747-9F35-7E384EC19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</a:t>
            </a:r>
            <a:r>
              <a:rPr lang="en-US" dirty="0" err="1"/>
              <a:t>LhARA</a:t>
            </a:r>
            <a:r>
              <a:rPr lang="en-US" dirty="0"/>
              <a:t> collaboration meeting: </a:t>
            </a:r>
          </a:p>
          <a:p>
            <a:pPr lvl="1"/>
            <a:r>
              <a:rPr lang="en-US" dirty="0"/>
              <a:t>27Apr22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Please register! </a:t>
            </a:r>
          </a:p>
          <a:p>
            <a:pPr lvl="1"/>
            <a:r>
              <a:rPr lang="en-US" dirty="0"/>
              <a:t>Reminder email will be sent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84DBC4-0398-AD4C-B711-7E73D0C41A22}"/>
              </a:ext>
            </a:extLst>
          </p:cNvPr>
          <p:cNvSpPr txBox="1"/>
          <p:nvPr/>
        </p:nvSpPr>
        <p:spPr>
          <a:xfrm>
            <a:off x="2133251" y="1869289"/>
            <a:ext cx="212378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CR12/13 booked</a:t>
            </a:r>
          </a:p>
          <a:p>
            <a:endParaRPr lang="en-US" dirty="0"/>
          </a:p>
          <a:p>
            <a:r>
              <a:rPr lang="en-US" dirty="0"/>
              <a:t>Holding 10 rooms in </a:t>
            </a:r>
            <a:br>
              <a:rPr lang="en-US" dirty="0"/>
            </a:br>
            <a:r>
              <a:rPr lang="en-US" dirty="0"/>
              <a:t>Ridgeway House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ACB924-ADD9-6E4B-9360-DEE7DEF2B1D5}"/>
              </a:ext>
            </a:extLst>
          </p:cNvPr>
          <p:cNvSpPr txBox="1"/>
          <p:nvPr/>
        </p:nvSpPr>
        <p:spPr>
          <a:xfrm>
            <a:off x="4257038" y="3465217"/>
            <a:ext cx="177523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Time to develop </a:t>
            </a:r>
          </a:p>
          <a:p>
            <a:r>
              <a:rPr lang="en-US" dirty="0"/>
              <a:t>the agenda now!</a:t>
            </a:r>
          </a:p>
        </p:txBody>
      </p:sp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13E00764-3DCD-E140-BAB0-11B88D7F9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4823" y="158514"/>
            <a:ext cx="4368038" cy="654097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F4FFE5-6BE9-E445-B6C8-EF9A2B33660A}"/>
              </a:ext>
            </a:extLst>
          </p:cNvPr>
          <p:cNvSpPr txBox="1"/>
          <p:nvPr/>
        </p:nvSpPr>
        <p:spPr>
          <a:xfrm>
            <a:off x="497351" y="6033254"/>
            <a:ext cx="573618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https://</a:t>
            </a:r>
            <a:r>
              <a:rPr lang="en-US" b="1" dirty="0" err="1">
                <a:solidFill>
                  <a:srgbClr val="002060"/>
                </a:solidFill>
              </a:rPr>
              <a:t>indico.stfc.ac.uk</a:t>
            </a:r>
            <a:r>
              <a:rPr lang="en-US" b="1" dirty="0">
                <a:solidFill>
                  <a:srgbClr val="002060"/>
                </a:solidFill>
              </a:rPr>
              <a:t>/event/517/timetable/#20220427</a:t>
            </a:r>
          </a:p>
        </p:txBody>
      </p:sp>
    </p:spTree>
    <p:extLst>
      <p:ext uri="{BB962C8B-B14F-4D97-AF65-F5344CB8AC3E}">
        <p14:creationId xmlns:p14="http://schemas.microsoft.com/office/powerpoint/2010/main" val="3530904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77EBE-52B6-FC42-94DA-F883C38D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</a:t>
            </a:r>
          </a:p>
        </p:txBody>
      </p:sp>
      <p:pic>
        <p:nvPicPr>
          <p:cNvPr id="9" name="Picture 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5E53D0D-2995-7C4F-A015-9A7E77EDA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8" y="78732"/>
            <a:ext cx="5933091" cy="324433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57E573A-7DFA-E44A-A2F6-4A4C95E12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9063" y="1669852"/>
            <a:ext cx="6539248" cy="509039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 descr="A picture containing shape&#10;&#10;Description automatically generated">
            <a:extLst>
              <a:ext uri="{FF2B5EF4-FFF2-40B4-BE49-F238E27FC236}">
                <a16:creationId xmlns:a16="http://schemas.microsoft.com/office/drawing/2014/main" id="{10D93E2F-1626-2C41-AE57-74EC9113E1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062" y="5626548"/>
            <a:ext cx="4843347" cy="61034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28325CF-901A-D343-8013-257E19255635}"/>
              </a:ext>
            </a:extLst>
          </p:cNvPr>
          <p:cNvSpPr/>
          <p:nvPr/>
        </p:nvSpPr>
        <p:spPr>
          <a:xfrm>
            <a:off x="5564459" y="4137104"/>
            <a:ext cx="3323064" cy="3133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A3F0C96-1008-0A46-87E2-95B888344DDA}"/>
              </a:ext>
            </a:extLst>
          </p:cNvPr>
          <p:cNvCxnSpPr>
            <a:cxnSpLocks/>
          </p:cNvCxnSpPr>
          <p:nvPr/>
        </p:nvCxnSpPr>
        <p:spPr>
          <a:xfrm flipH="1">
            <a:off x="275062" y="4137104"/>
            <a:ext cx="5289397" cy="14894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2E0EBCB-6E12-E945-A42C-9BBC03596B58}"/>
              </a:ext>
            </a:extLst>
          </p:cNvPr>
          <p:cNvCxnSpPr/>
          <p:nvPr/>
        </p:nvCxnSpPr>
        <p:spPr>
          <a:xfrm flipH="1">
            <a:off x="5118409" y="4450409"/>
            <a:ext cx="3769114" cy="17864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9B7DFFA-DB93-5442-8D5A-FE50AFBA54F1}"/>
              </a:ext>
            </a:extLst>
          </p:cNvPr>
          <p:cNvSpPr txBox="1"/>
          <p:nvPr/>
        </p:nvSpPr>
        <p:spPr>
          <a:xfrm rot="510101">
            <a:off x="6116916" y="674151"/>
            <a:ext cx="5542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>
                <a:hlinkClick r:id="rId5"/>
              </a:rPr>
              <a:t>https://indico.stfc.ac.uk/event/536/timetable/?view=standard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6518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0699-855A-CA4F-914C-A402379E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Alignment: </a:t>
            </a:r>
            <a:r>
              <a:rPr lang="en-US" dirty="0" err="1"/>
              <a:t>LhARA</a:t>
            </a:r>
            <a:r>
              <a:rPr lang="en-US" dirty="0"/>
              <a:t> and the ITRF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0DA0-8371-AC48-852A-2C3BB0DE2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74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7030A0"/>
                </a:solidFill>
              </a:rPr>
              <a:t>LhARA</a:t>
            </a:r>
            <a:r>
              <a:rPr lang="en-US" dirty="0">
                <a:solidFill>
                  <a:srgbClr val="7030A0"/>
                </a:solidFill>
              </a:rPr>
              <a:t> and the ITRF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0" y="51370"/>
            <a:ext cx="4773608" cy="67552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DF8342-F366-3447-B1E3-98201453B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336" y="640079"/>
            <a:ext cx="5219369" cy="616655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729E-544E-864D-8DED-8C14DA300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onto ITRF proposal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698C3-FE32-3F4A-8E1C-A24E6B8E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93" y="73985"/>
            <a:ext cx="5185024" cy="67100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0501FC-E16E-6E40-872B-F0E8EAE92BE8}"/>
              </a:ext>
            </a:extLst>
          </p:cNvPr>
          <p:cNvSpPr txBox="1"/>
          <p:nvPr/>
        </p:nvSpPr>
        <p:spPr>
          <a:xfrm>
            <a:off x="5424756" y="739740"/>
            <a:ext cx="5384872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002060"/>
                </a:solidFill>
              </a:rPr>
              <a:t>Multidisciplinary collaboration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comes together to create proposal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Lab (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ASTeC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 CLF, PPD, TD), HEIs from across the 4 nations, </a:t>
            </a:r>
            <a:b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accelerator institutes, key international partners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1D3EBA-7F14-1C40-912F-D2778410045B}"/>
              </a:ext>
            </a:extLst>
          </p:cNvPr>
          <p:cNvSpPr txBox="1"/>
          <p:nvPr/>
        </p:nvSpPr>
        <p:spPr>
          <a:xfrm>
            <a:off x="5424756" y="1731573"/>
            <a:ext cx="242303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CDR/TDR development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00B8C-0A0E-684B-B283-7BAFC5E388A1}"/>
              </a:ext>
            </a:extLst>
          </p:cNvPr>
          <p:cNvSpPr txBox="1"/>
          <p:nvPr/>
        </p:nvSpPr>
        <p:spPr>
          <a:xfrm>
            <a:off x="5424756" y="2432886"/>
            <a:ext cx="645894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End-station specification, design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WP5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Exploit/benefit from 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Brm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 ambition to create vertical beamline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	Scientific measurement and prototype test and commission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3B549-9434-694E-B76D-1C073B0F59C4}"/>
              </a:ext>
            </a:extLst>
          </p:cNvPr>
          <p:cNvSpPr txBox="1"/>
          <p:nvPr/>
        </p:nvSpPr>
        <p:spPr>
          <a:xfrm>
            <a:off x="5424756" y="3565086"/>
            <a:ext cx="5600957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2060"/>
                </a:solidFill>
              </a:rPr>
              <a:t>Programme</a:t>
            </a:r>
            <a:r>
              <a:rPr lang="en-US" sz="1400" b="1" dirty="0">
                <a:solidFill>
                  <a:srgbClr val="002060"/>
                </a:solidFill>
              </a:rPr>
              <a:t> to address key technical risks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WP2, WP3, WP4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WP2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Source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WP3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Capture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WP4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Realtime, shot-by-shot, non-destructive dose-mapping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63573FC-956D-C64B-9C81-AABDFEF24DD2}"/>
              </a:ext>
            </a:extLst>
          </p:cNvPr>
          <p:cNvCxnSpPr/>
          <p:nvPr/>
        </p:nvCxnSpPr>
        <p:spPr>
          <a:xfrm>
            <a:off x="452063" y="986319"/>
            <a:ext cx="49726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39A581-46E7-0241-AE27-5D994095D32E}"/>
              </a:ext>
            </a:extLst>
          </p:cNvPr>
          <p:cNvCxnSpPr/>
          <p:nvPr/>
        </p:nvCxnSpPr>
        <p:spPr>
          <a:xfrm>
            <a:off x="452063" y="1498952"/>
            <a:ext cx="42244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2F35EE-6C45-204E-9717-333699F88F95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4676516" y="1504544"/>
            <a:ext cx="748240" cy="3809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414327-AAFA-6847-9FA7-D79EC89BF682}"/>
              </a:ext>
            </a:extLst>
          </p:cNvPr>
          <p:cNvCxnSpPr/>
          <p:nvPr/>
        </p:nvCxnSpPr>
        <p:spPr>
          <a:xfrm>
            <a:off x="452063" y="1815694"/>
            <a:ext cx="1541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E0D087-D418-6D4C-B66C-AFD991D9F58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993187" y="1824643"/>
            <a:ext cx="3431569" cy="977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669427-A363-064C-99E6-DB2C4EACF6CC}"/>
              </a:ext>
            </a:extLst>
          </p:cNvPr>
          <p:cNvCxnSpPr/>
          <p:nvPr/>
        </p:nvCxnSpPr>
        <p:spPr>
          <a:xfrm>
            <a:off x="452063" y="2843314"/>
            <a:ext cx="30411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8092AF2-DC98-1046-9D62-7ADE2FB102FF}"/>
              </a:ext>
            </a:extLst>
          </p:cNvPr>
          <p:cNvCxnSpPr>
            <a:endCxn id="8" idx="1"/>
          </p:cNvCxnSpPr>
          <p:nvPr/>
        </p:nvCxnSpPr>
        <p:spPr>
          <a:xfrm>
            <a:off x="3493213" y="2843314"/>
            <a:ext cx="1931543" cy="11988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09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EC800-7AE3-D14F-AE0D-4162B4347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and the ITRF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D0AB2-4B4D-8348-A3A9-CC7A6C720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1"/>
            <a:ext cx="12192000" cy="559633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Constructive discussions continue:</a:t>
            </a:r>
          </a:p>
          <a:p>
            <a:pPr lvl="1"/>
            <a:r>
              <a:rPr lang="en-US" dirty="0"/>
              <a:t>Some notes on meetings at:</a:t>
            </a:r>
          </a:p>
          <a:p>
            <a:pPr lvl="2"/>
            <a:r>
              <a:rPr lang="en-US" dirty="0">
                <a:hlinkClick r:id="rId2"/>
              </a:rPr>
              <a:t>https://ccap.hep.ph.ic.ac.uk/trac/wiki/Research/DesignStudy/ITRF/Meetings</a:t>
            </a:r>
            <a:br>
              <a:rPr lang="en-US" dirty="0"/>
            </a:br>
            <a:r>
              <a:rPr lang="en-US" dirty="0"/>
              <a:t> -- necessarily cryptic</a:t>
            </a:r>
          </a:p>
          <a:p>
            <a:endParaRPr lang="en-US" dirty="0"/>
          </a:p>
          <a:p>
            <a:r>
              <a:rPr lang="en-US" dirty="0"/>
              <a:t>Agreed:</a:t>
            </a:r>
          </a:p>
          <a:p>
            <a:pPr lvl="1"/>
            <a:r>
              <a:rPr lang="en-US" dirty="0" err="1"/>
              <a:t>Organisational</a:t>
            </a:r>
            <a:r>
              <a:rPr lang="en-US" dirty="0"/>
              <a:t> breakdown structure (presented above)</a:t>
            </a:r>
          </a:p>
          <a:p>
            <a:pPr lvl="1"/>
            <a:r>
              <a:rPr lang="en-US" dirty="0"/>
              <a:t>Conventional option (off ramp) developed in collaboration with CERN/NIMMS2</a:t>
            </a:r>
          </a:p>
          <a:p>
            <a:pPr lvl="1"/>
            <a:r>
              <a:rPr lang="en-US" dirty="0"/>
              <a:t>Majority of notional £2M from UKRI infrastructure fund to be invested in </a:t>
            </a:r>
            <a:r>
              <a:rPr lang="en-US" dirty="0" err="1"/>
              <a:t>LhARA</a:t>
            </a:r>
            <a:endParaRPr lang="en-US" dirty="0"/>
          </a:p>
          <a:p>
            <a:endParaRPr lang="en-US" dirty="0"/>
          </a:p>
          <a:p>
            <a:r>
              <a:rPr lang="en-US" dirty="0"/>
              <a:t>More work to do</a:t>
            </a:r>
          </a:p>
        </p:txBody>
      </p:sp>
    </p:spTree>
    <p:extLst>
      <p:ext uri="{BB962C8B-B14F-4D97-AF65-F5344CB8AC3E}">
        <p14:creationId xmlns:p14="http://schemas.microsoft.com/office/powerpoint/2010/main" val="4164552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0699-855A-CA4F-914C-A402379E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status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0DA0-8371-AC48-852A-2C3BB0DE2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29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F0644-A0F0-E446-B2E3-764588BEA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8F931-28A6-4D40-AB8E-89CFB379A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852" y="595900"/>
            <a:ext cx="5866503" cy="6131342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Getting there</a:t>
            </a:r>
          </a:p>
          <a:p>
            <a:pPr lvl="1"/>
            <a:r>
              <a:rPr lang="en-US" dirty="0"/>
              <a:t>Still work to do</a:t>
            </a:r>
          </a:p>
          <a:p>
            <a:pPr lvl="3"/>
            <a:endParaRPr lang="en-US" dirty="0"/>
          </a:p>
          <a:p>
            <a:r>
              <a:rPr lang="en-US" dirty="0"/>
              <a:t>Executive summary:</a:t>
            </a:r>
          </a:p>
          <a:p>
            <a:pPr lvl="1"/>
            <a:r>
              <a:rPr lang="en-US" dirty="0"/>
              <a:t>Needs update when proposal complete</a:t>
            </a:r>
          </a:p>
          <a:p>
            <a:r>
              <a:rPr lang="en-US" dirty="0"/>
              <a:t>Lay summary:</a:t>
            </a:r>
          </a:p>
          <a:p>
            <a:pPr lvl="1"/>
            <a:r>
              <a:rPr lang="en-US" dirty="0"/>
              <a:t>GJ + HH drafting</a:t>
            </a:r>
          </a:p>
          <a:p>
            <a:pPr lvl="3"/>
            <a:endParaRPr lang="en-US" dirty="0"/>
          </a:p>
          <a:p>
            <a:r>
              <a:rPr lang="en-US" dirty="0"/>
              <a:t>Section 1:</a:t>
            </a:r>
          </a:p>
          <a:p>
            <a:pPr lvl="1"/>
            <a:r>
              <a:rPr lang="en-US" dirty="0"/>
              <a:t>Bioscience – will plug from pre-CDR, AG, </a:t>
            </a:r>
            <a:r>
              <a:rPr lang="en-US" dirty="0" err="1"/>
              <a:t>JPar</a:t>
            </a:r>
            <a:r>
              <a:rPr lang="en-US" dirty="0"/>
              <a:t>, YP will update</a:t>
            </a:r>
          </a:p>
          <a:p>
            <a:pPr lvl="1"/>
            <a:r>
              <a:rPr lang="en-US" dirty="0"/>
              <a:t>Tech adv -- needs to be drafted</a:t>
            </a:r>
          </a:p>
          <a:p>
            <a:pPr lvl="1"/>
            <a:endParaRPr lang="en-US" dirty="0"/>
          </a:p>
          <a:p>
            <a:r>
              <a:rPr lang="en-US" dirty="0"/>
              <a:t>Section 2:</a:t>
            </a:r>
          </a:p>
          <a:p>
            <a:pPr lvl="1"/>
            <a:r>
              <a:rPr lang="en-US" dirty="0"/>
              <a:t>Full draft</a:t>
            </a:r>
          </a:p>
          <a:p>
            <a:pPr lvl="3"/>
            <a:endParaRPr lang="en-US" dirty="0"/>
          </a:p>
          <a:p>
            <a:r>
              <a:rPr lang="en-US" dirty="0"/>
              <a:t>Section 3:</a:t>
            </a:r>
          </a:p>
          <a:p>
            <a:pPr lvl="1"/>
            <a:r>
              <a:rPr lang="en-US" dirty="0"/>
              <a:t>3.5 working towards draft</a:t>
            </a:r>
          </a:p>
          <a:p>
            <a:pPr lvl="1"/>
            <a:endParaRPr lang="en-US" dirty="0"/>
          </a:p>
          <a:p>
            <a:r>
              <a:rPr lang="en-US" dirty="0"/>
              <a:t>Section 4:</a:t>
            </a:r>
          </a:p>
          <a:p>
            <a:pPr lvl="1"/>
            <a:r>
              <a:rPr lang="en-US" dirty="0"/>
              <a:t>Will be written “at the end”</a:t>
            </a:r>
          </a:p>
          <a:p>
            <a:pPr lvl="3"/>
            <a:endParaRPr lang="en-US" dirty="0"/>
          </a:p>
          <a:p>
            <a:r>
              <a:rPr lang="en-US" dirty="0"/>
              <a:t>Annex:</a:t>
            </a:r>
          </a:p>
          <a:p>
            <a:pPr lvl="1"/>
            <a:r>
              <a:rPr lang="en-US" dirty="0"/>
              <a:t>Most project management text is drafted:</a:t>
            </a:r>
          </a:p>
          <a:p>
            <a:pPr lvl="2"/>
            <a:r>
              <a:rPr lang="en-US" dirty="0"/>
              <a:t>Need to add summary Gantts etc.</a:t>
            </a:r>
          </a:p>
          <a:p>
            <a:pPr lvl="1"/>
            <a:r>
              <a:rPr lang="en-US" dirty="0"/>
              <a:t>WP 5 now pushing on text etc.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119927-CEB8-2C44-9A72-BFF8483877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68" t="5205" r="7639" b="30980"/>
          <a:stretch/>
        </p:blipFill>
        <p:spPr>
          <a:xfrm>
            <a:off x="145229" y="325120"/>
            <a:ext cx="6035039" cy="620776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90066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D63B5-41DC-314E-8BB7-08F1B969B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72D3BB-0568-7A4F-854A-4542DC915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08Apr22: full draft, ready to circulate for comment</a:t>
            </a:r>
          </a:p>
          <a:p>
            <a:endParaRPr lang="en-US" dirty="0"/>
          </a:p>
          <a:p>
            <a:r>
              <a:rPr lang="en-US" dirty="0"/>
              <a:t>15Apr22: Comment deadline</a:t>
            </a:r>
          </a:p>
          <a:p>
            <a:endParaRPr lang="en-US" dirty="0"/>
          </a:p>
          <a:p>
            <a:r>
              <a:rPr lang="en-US" dirty="0"/>
              <a:t>22Apr22: Goal for final document</a:t>
            </a:r>
          </a:p>
          <a:p>
            <a:endParaRPr lang="en-US" dirty="0"/>
          </a:p>
          <a:p>
            <a:r>
              <a:rPr lang="en-US" dirty="0"/>
              <a:t>27Apr22: “Sign-off” at our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1060495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0699-855A-CA4F-914C-A402379E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0DA0-8371-AC48-852A-2C3BB0DE2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6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</TotalTime>
  <Words>526</Words>
  <Application>Microsoft Macintosh PowerPoint</Application>
  <PresentationFormat>Widescreen</PresentationFormat>
  <Paragraphs>101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Report from Spokespeople</vt:lpstr>
      <vt:lpstr>Alignment: LhARA and the ITRF</vt:lpstr>
      <vt:lpstr>LhARA and the ITRF</vt:lpstr>
      <vt:lpstr>Mapping onto ITRF proposal</vt:lpstr>
      <vt:lpstr>LhARA and the ITRF</vt:lpstr>
      <vt:lpstr>Proposal status</vt:lpstr>
      <vt:lpstr>Proposal status</vt:lpstr>
      <vt:lpstr>Timeline</vt:lpstr>
      <vt:lpstr>International review</vt:lpstr>
      <vt:lpstr>Review of proposal by CCAP IAC</vt:lpstr>
      <vt:lpstr>Events</vt:lpstr>
      <vt:lpstr>Future</vt:lpstr>
      <vt:lpstr>Future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Long, Kenneth R</dc:creator>
  <cp:lastModifiedBy>Long, Kenneth R</cp:lastModifiedBy>
  <cp:revision>11</cp:revision>
  <dcterms:created xsi:type="dcterms:W3CDTF">2021-11-22T08:55:12Z</dcterms:created>
  <dcterms:modified xsi:type="dcterms:W3CDTF">2022-03-31T10:22:55Z</dcterms:modified>
</cp:coreProperties>
</file>