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422"/>
  </p:normalViewPr>
  <p:slideViewPr>
    <p:cSldViewPr snapToGrid="0" snapToObjects="1">
      <p:cViewPr varScale="1">
        <p:scale>
          <a:sx n="116" d="100"/>
          <a:sy n="116" d="100"/>
        </p:scale>
        <p:origin x="185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08A62-908D-AC47-8DFE-660475B1C913}" type="datetimeFigureOut">
              <a:rPr lang="en-US" smtClean="0"/>
              <a:t>4/29/21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6DDB5-FD92-1147-9922-70BD3BB9B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9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E6DDB5-FD92-1147-9922-70BD3BB9B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4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E6DDB5-FD92-1147-9922-70BD3BB9BA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7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29 April,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Update on STFC initiative to prepare proposal to UKRI Infrastructure Advisory Committee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4136-0360-9848-B0CA-DBE899C1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are two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AD68D-C731-F249-96B2-8D5D24207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: input to STFC S</a:t>
            </a:r>
            <a:r>
              <a:rPr lang="en-US" sz="1800" dirty="0"/>
              <a:t>cience, </a:t>
            </a:r>
            <a:r>
              <a:rPr lang="en-US" dirty="0"/>
              <a:t>P</a:t>
            </a:r>
            <a:r>
              <a:rPr lang="en-US" sz="1600" dirty="0"/>
              <a:t>lanning</a:t>
            </a:r>
            <a:r>
              <a:rPr lang="en-US" dirty="0"/>
              <a:t>, &amp; C</a:t>
            </a:r>
            <a:r>
              <a:rPr lang="en-US" sz="1600" dirty="0"/>
              <a:t>ommunication</a:t>
            </a:r>
            <a:r>
              <a:rPr lang="en-GB" dirty="0"/>
              <a:t> Directorate:</a:t>
            </a:r>
          </a:p>
          <a:p>
            <a:pPr lvl="1"/>
            <a:r>
              <a:rPr lang="en-GB" dirty="0"/>
              <a:t>Initiative of Charlotte Jamieson:</a:t>
            </a:r>
          </a:p>
          <a:p>
            <a:pPr lvl="2"/>
            <a:r>
              <a:rPr lang="en-GB" dirty="0"/>
              <a:t>Head of Particle Physics, Programmes Directorate, STFC</a:t>
            </a:r>
          </a:p>
          <a:p>
            <a:pPr lvl="2"/>
            <a:r>
              <a:rPr lang="en-GB" dirty="0"/>
              <a:t>Wrote the draft Visions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8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D4E96-9D6F-DD4A-9B44-64225153B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for 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F84FE-00B3-1842-B8E0-B0ED9C656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098" y="1628963"/>
            <a:ext cx="4053827" cy="43600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Visions process:</a:t>
            </a:r>
          </a:p>
          <a:p>
            <a:r>
              <a:rPr lang="en-US" sz="2600" dirty="0">
                <a:solidFill>
                  <a:schemeClr val="accent4">
                    <a:lumMod val="50000"/>
                  </a:schemeClr>
                </a:solidFill>
              </a:rPr>
              <a:t>Generated to meet STFC need for a vehicle to develop new, ambitious projects “to fundable level”;</a:t>
            </a:r>
          </a:p>
          <a:p>
            <a:r>
              <a:rPr lang="en-US" sz="2600" dirty="0">
                <a:solidFill>
                  <a:schemeClr val="accent4">
                    <a:lumMod val="50000"/>
                  </a:schemeClr>
                </a:solidFill>
              </a:rPr>
              <a:t>Unclear whether it is a route to resource;</a:t>
            </a:r>
          </a:p>
          <a:p>
            <a:r>
              <a:rPr lang="en-US" sz="2600" dirty="0">
                <a:solidFill>
                  <a:schemeClr val="accent4">
                    <a:lumMod val="50000"/>
                  </a:schemeClr>
                </a:solidFill>
              </a:rPr>
              <a:t>Probably a route to support to develop robust, fundable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884C3-48CB-8848-906E-E1BDF9870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54" t="3178" r="7931" b="20353"/>
          <a:stretch/>
        </p:blipFill>
        <p:spPr>
          <a:xfrm>
            <a:off x="60556" y="42390"/>
            <a:ext cx="4110348" cy="524417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7A17B8-3EA6-004F-8FA1-6F876532B5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76" t="3267" r="10276" b="8433"/>
          <a:stretch/>
        </p:blipFill>
        <p:spPr>
          <a:xfrm>
            <a:off x="4116403" y="716145"/>
            <a:ext cx="3850195" cy="60556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3747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B9EBB-E339-5E4F-8D3E-4228F2E2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Visions review of </a:t>
            </a:r>
            <a:r>
              <a:rPr lang="en-US" dirty="0" err="1"/>
              <a:t>LhARA</a:t>
            </a:r>
            <a:r>
              <a:rPr lang="en-US" dirty="0"/>
              <a:t> submission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3DBD6-06B6-D84D-B05D-96E3C5780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Panel:</a:t>
            </a:r>
          </a:p>
          <a:p>
            <a:pPr lvl="1"/>
            <a:r>
              <a:rPr lang="en-US" dirty="0"/>
              <a:t>Chair: </a:t>
            </a:r>
          </a:p>
          <a:p>
            <a:pPr lvl="2"/>
            <a:r>
              <a:rPr lang="en-US" dirty="0"/>
              <a:t>Dr. Bryony Butland, </a:t>
            </a:r>
            <a:br>
              <a:rPr lang="en-US" dirty="0"/>
            </a:br>
            <a:r>
              <a:rPr lang="en-US" dirty="0"/>
              <a:t>STFC UK Research and Innovation Infrastructure roadmap lead</a:t>
            </a:r>
          </a:p>
          <a:p>
            <a:pPr lvl="1"/>
            <a:r>
              <a:rPr lang="en-US" dirty="0"/>
              <a:t>Membership:</a:t>
            </a:r>
          </a:p>
          <a:p>
            <a:endParaRPr lang="en-US" dirty="0"/>
          </a:p>
          <a:p>
            <a:r>
              <a:rPr lang="en-US" dirty="0"/>
              <a:t>When:</a:t>
            </a:r>
          </a:p>
          <a:p>
            <a:pPr lvl="1"/>
            <a:r>
              <a:rPr lang="en-US" dirty="0"/>
              <a:t>06May21; 15:00</a:t>
            </a:r>
          </a:p>
          <a:p>
            <a:r>
              <a:rPr lang="en-US" dirty="0"/>
              <a:t>Representation:</a:t>
            </a:r>
          </a:p>
          <a:p>
            <a:pPr lvl="1"/>
            <a:r>
              <a:rPr lang="en-US" dirty="0"/>
              <a:t>Charlotte Jamieson, KL</a:t>
            </a:r>
          </a:p>
          <a:p>
            <a:pPr lvl="2"/>
            <a:r>
              <a:rPr lang="en-US" dirty="0"/>
              <a:t>Decision: only two representatives per proposal</a:t>
            </a:r>
          </a:p>
          <a:p>
            <a:pPr lvl="2"/>
            <a:r>
              <a:rPr lang="en-US" dirty="0"/>
              <a:t>10 minute slot to answer questions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49CEB7-4FF1-D54D-9685-FBDD04C8A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18" y="3018582"/>
            <a:ext cx="11438964" cy="71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2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4136-0360-9848-B0CA-DBE899C1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are two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AD68D-C731-F249-96B2-8D5D24207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: input to STFC S</a:t>
            </a:r>
            <a:r>
              <a:rPr lang="en-US" sz="1800" dirty="0"/>
              <a:t>cience, </a:t>
            </a:r>
            <a:r>
              <a:rPr lang="en-US" dirty="0"/>
              <a:t>P</a:t>
            </a:r>
            <a:r>
              <a:rPr lang="en-US" sz="1600" dirty="0"/>
              <a:t>lanning</a:t>
            </a:r>
            <a:r>
              <a:rPr lang="en-US" dirty="0"/>
              <a:t>, &amp; C</a:t>
            </a:r>
            <a:r>
              <a:rPr lang="en-US" sz="1600" dirty="0"/>
              <a:t>ommunication</a:t>
            </a:r>
            <a:r>
              <a:rPr lang="en-GB" dirty="0"/>
              <a:t> Directorate:</a:t>
            </a:r>
          </a:p>
          <a:p>
            <a:pPr lvl="1"/>
            <a:r>
              <a:rPr lang="en-GB" dirty="0"/>
              <a:t>Initiative of Charlotte Jamieson:</a:t>
            </a:r>
          </a:p>
          <a:p>
            <a:pPr lvl="2"/>
            <a:r>
              <a:rPr lang="en-GB" dirty="0"/>
              <a:t>Head of Particle Physics, Programmes Directorate, STFC</a:t>
            </a:r>
          </a:p>
          <a:p>
            <a:pPr lvl="2"/>
            <a:r>
              <a:rPr lang="en-GB" dirty="0"/>
              <a:t>Wrote the draft Visions document</a:t>
            </a:r>
          </a:p>
          <a:p>
            <a:endParaRPr lang="en-GB" dirty="0"/>
          </a:p>
          <a:p>
            <a:r>
              <a:rPr lang="en-GB" dirty="0"/>
              <a:t>Ion Therapy Research Facility (ITRF): </a:t>
            </a:r>
          </a:p>
          <a:p>
            <a:pPr lvl="1"/>
            <a:r>
              <a:rPr lang="en-GB" dirty="0"/>
              <a:t>Proposal for “Preliminary Activity” as part of STFC Visons process</a:t>
            </a:r>
          </a:p>
          <a:p>
            <a:pPr lvl="2"/>
            <a:r>
              <a:rPr lang="en-GB" dirty="0"/>
              <a:t>£2M over 2 years to develop full infrastructure proposal</a:t>
            </a:r>
          </a:p>
          <a:p>
            <a:pPr lvl="1"/>
            <a:r>
              <a:rPr lang="en-GB" dirty="0"/>
              <a:t>Possible bid to UKRI Infrastructure Advisory Panel</a:t>
            </a:r>
          </a:p>
          <a:p>
            <a:pPr lvl="1"/>
            <a:r>
              <a:rPr lang="en-GB" dirty="0"/>
              <a:t>Initiative of:</a:t>
            </a:r>
          </a:p>
          <a:p>
            <a:pPr lvl="2"/>
            <a:r>
              <a:rPr lang="en-GB" dirty="0"/>
              <a:t>Jim Clarke (Director </a:t>
            </a:r>
            <a:r>
              <a:rPr lang="en-GB" dirty="0" err="1"/>
              <a:t>ASTeC</a:t>
            </a:r>
            <a:r>
              <a:rPr lang="en-GB" dirty="0"/>
              <a:t>) and David Newbold (Director, PPD)</a:t>
            </a:r>
          </a:p>
          <a:p>
            <a:pPr lvl="1"/>
            <a:r>
              <a:rPr lang="en-GB" dirty="0"/>
              <a:t>Champion “at STFC Executive Board level”:</a:t>
            </a:r>
          </a:p>
          <a:p>
            <a:pPr lvl="2"/>
            <a:r>
              <a:rPr lang="en-GB" dirty="0"/>
              <a:t>Paul Vernon (Executive Director, Business and Innovation)</a:t>
            </a:r>
          </a:p>
          <a:p>
            <a:pPr lvl="1"/>
            <a:r>
              <a:rPr lang="en-GB" dirty="0"/>
              <a:t>Named leads:</a:t>
            </a:r>
          </a:p>
          <a:p>
            <a:pPr lvl="2"/>
            <a:r>
              <a:rPr lang="en-GB" dirty="0"/>
              <a:t>Jim Clarke</a:t>
            </a:r>
          </a:p>
          <a:p>
            <a:pPr lvl="2"/>
            <a:r>
              <a:rPr lang="en-GB" dirty="0"/>
              <a:t>Massimo Noro (Business Development Director, Science and Technology at STFC)</a:t>
            </a:r>
          </a:p>
          <a:p>
            <a:pPr lvl="1"/>
            <a:r>
              <a:rPr lang="en-US" dirty="0"/>
              <a:t>Authors of submission:</a:t>
            </a:r>
          </a:p>
          <a:p>
            <a:pPr lvl="2"/>
            <a:r>
              <a:rPr lang="en-US" dirty="0"/>
              <a:t>Clarke, Long, Noro, Hywel Owen (Accelerator Physics Group Leader, </a:t>
            </a:r>
            <a:r>
              <a:rPr lang="en-US" dirty="0" err="1"/>
              <a:t>ASTeC</a:t>
            </a:r>
            <a:r>
              <a:rPr lang="en-US" dirty="0"/>
              <a:t>, STFC)</a:t>
            </a:r>
          </a:p>
        </p:txBody>
      </p:sp>
    </p:spTree>
    <p:extLst>
      <p:ext uri="{BB962C8B-B14F-4D97-AF65-F5344CB8AC3E}">
        <p14:creationId xmlns:p14="http://schemas.microsoft.com/office/powerpoint/2010/main" val="3622086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C464C-F5BA-0E45-9488-6D12662F7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for Visions; aimed at UKRI IAC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35AD6-24DF-1E44-9B83-BEEDC0908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862" y="2086769"/>
            <a:ext cx="6645634" cy="3142872"/>
          </a:xfrm>
        </p:spPr>
        <p:txBody>
          <a:bodyPr>
            <a:normAutofit/>
          </a:bodyPr>
          <a:lstStyle/>
          <a:p>
            <a:r>
              <a:rPr lang="en-US" sz="2800" dirty="0"/>
              <a:t>Advisory Board being set up</a:t>
            </a:r>
          </a:p>
          <a:p>
            <a:r>
              <a:rPr lang="en-US" sz="2800" dirty="0"/>
              <a:t>Support from:</a:t>
            </a:r>
          </a:p>
          <a:p>
            <a:pPr lvl="1"/>
            <a:r>
              <a:rPr lang="en-US" sz="2400" dirty="0"/>
              <a:t>International Biophysics Collaboration</a:t>
            </a:r>
          </a:p>
          <a:p>
            <a:r>
              <a:rPr lang="en-US" sz="2800" dirty="0"/>
              <a:t>Discussions with, e.g. MRC</a:t>
            </a:r>
          </a:p>
          <a:p>
            <a:r>
              <a:rPr lang="en-US" sz="2800" dirty="0"/>
              <a:t>Invited for interview:</a:t>
            </a:r>
          </a:p>
          <a:p>
            <a:pPr lvl="1"/>
            <a:r>
              <a:rPr lang="en-US" sz="2400" dirty="0"/>
              <a:t>Likely representatives: </a:t>
            </a:r>
          </a:p>
          <a:p>
            <a:pPr lvl="2"/>
            <a:r>
              <a:rPr lang="en-US" sz="2000" dirty="0"/>
              <a:t>Noro, Clarke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CD098-1E6B-6548-9011-B4365E5CF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84" y="290671"/>
            <a:ext cx="4934374" cy="63856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15645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FE006-7436-1D4D-BBEE-8C06DDA2C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since 27Apr21 </a:t>
            </a:r>
            <a:r>
              <a:rPr lang="en-US" dirty="0" err="1"/>
              <a:t>LhARA</a:t>
            </a:r>
            <a:r>
              <a:rPr lang="en-US" dirty="0"/>
              <a:t>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BA88-5467-A246-8B2A-C3851C996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24887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Discussion, 28Apr21: Clarke, Jamieson, Long, Noro, Owen:</a:t>
            </a:r>
          </a:p>
          <a:p>
            <a:pPr lvl="1"/>
            <a:r>
              <a:rPr lang="en-US" dirty="0"/>
              <a:t>Agreed thrust was to drive a step change; “anyone can make increment”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vision as high-risk, high-return long-term ambition</a:t>
            </a:r>
          </a:p>
          <a:p>
            <a:pPr lvl="2"/>
            <a:r>
              <a:rPr lang="en-US" dirty="0" err="1"/>
              <a:t>Recognised</a:t>
            </a:r>
            <a:r>
              <a:rPr lang="en-US" dirty="0"/>
              <a:t> as generating benefit through lab/academe/international/industry …</a:t>
            </a:r>
          </a:p>
          <a:p>
            <a:r>
              <a:rPr lang="en-US" dirty="0"/>
              <a:t>ITRF interview: 29Apr21: Noro, Owen: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A2EB51-E24B-E843-A9CF-06AE22AE9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536" y="2753760"/>
            <a:ext cx="5867400" cy="40386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92002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393</Words>
  <Application>Microsoft Macintosh PowerPoint</Application>
  <PresentationFormat>Widescreen</PresentationFormat>
  <Paragraphs>59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Update on STFC initiative to prepare proposal to UKRI Infrastructure Advisory Committee</vt:lpstr>
      <vt:lpstr>There are two initiatives</vt:lpstr>
      <vt:lpstr>LhARA for Visions</vt:lpstr>
      <vt:lpstr>Visions review of LhARA submission</vt:lpstr>
      <vt:lpstr>There are two initiatives</vt:lpstr>
      <vt:lpstr>ITRF for Visions; aimed at UKRI IAC</vt:lpstr>
      <vt:lpstr>Update since 27Apr21 LhARA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STFC initiative to prepare proposal to UKRI Infrastructure Advisory Committee</dc:title>
  <dc:creator>Long, Kenneth R</dc:creator>
  <cp:lastModifiedBy>Long, Kenneth R</cp:lastModifiedBy>
  <cp:revision>7</cp:revision>
  <dcterms:created xsi:type="dcterms:W3CDTF">2021-04-27T11:57:56Z</dcterms:created>
  <dcterms:modified xsi:type="dcterms:W3CDTF">2021-04-29T12:02:23Z</dcterms:modified>
</cp:coreProperties>
</file>