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1484" r:id="rId3"/>
    <p:sldId id="257" r:id="rId4"/>
    <p:sldId id="258" r:id="rId5"/>
    <p:sldId id="260" r:id="rId6"/>
    <p:sldId id="1485" r:id="rId7"/>
    <p:sldId id="148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5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8 April,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4/8/21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hyperlink" Target="https://ccap.hep.ph.ic.ac.uk/trac/wiki/Research/DesignStudy/Proposal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 on progress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… since last </a:t>
            </a:r>
            <a:r>
              <a:rPr lang="en-US" dirty="0" err="1"/>
              <a:t>LhARA</a:t>
            </a:r>
            <a:r>
              <a:rPr lang="en-US" dirty="0"/>
              <a:t> SG meeting; 11Dec20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AB9685A-BAD5-F740-9C3E-FB31668DE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362" y="0"/>
            <a:ext cx="3858638" cy="129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8E4C-B5FF-B04F-AA92-1B5733137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1210F-D29B-C243-A92D-A4593F235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Proposal to join us from:</a:t>
            </a:r>
          </a:p>
          <a:p>
            <a:pPr lvl="1"/>
            <a:r>
              <a:rPr lang="en-US" dirty="0"/>
              <a:t>Mike Charlton, Swansea</a:t>
            </a:r>
          </a:p>
          <a:p>
            <a:pPr lvl="1"/>
            <a:r>
              <a:rPr lang="en-US" dirty="0" err="1"/>
              <a:t>Elizabetta</a:t>
            </a:r>
            <a:r>
              <a:rPr lang="en-US" dirty="0"/>
              <a:t> </a:t>
            </a:r>
            <a:r>
              <a:rPr lang="en-US" dirty="0" err="1"/>
              <a:t>Boella</a:t>
            </a:r>
            <a:r>
              <a:rPr lang="en-US" dirty="0"/>
              <a:t>, Lancaster</a:t>
            </a:r>
          </a:p>
          <a:p>
            <a:pPr lvl="1"/>
            <a:r>
              <a:rPr lang="en-US" dirty="0"/>
              <a:t>Francesco Romano, INFN, Catania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343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03751-DA0B-9C45-81B8-42FD25308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Continued incremental technical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944A8-A13F-F64E-8594-0661B3067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Continued development of:</a:t>
            </a:r>
          </a:p>
          <a:p>
            <a:pPr lvl="1"/>
            <a:r>
              <a:rPr lang="en-US" dirty="0"/>
              <a:t>Radiobiology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Jason Parsons, Amato </a:t>
            </a:r>
            <a:r>
              <a:rPr lang="en-US" dirty="0" err="1"/>
              <a:t>Giacca</a:t>
            </a:r>
            <a:r>
              <a:rPr lang="en-US" dirty="0"/>
              <a:t>; USP discussion meeting; 08Jan21, 11:00</a:t>
            </a:r>
          </a:p>
          <a:p>
            <a:pPr lvl="1"/>
            <a:r>
              <a:rPr lang="en-US" dirty="0"/>
              <a:t>Capture section (Gabor lens):</a:t>
            </a:r>
          </a:p>
          <a:p>
            <a:pPr lvl="2"/>
            <a:r>
              <a:rPr lang="en-US" dirty="0"/>
              <a:t>Colin Whyte et al</a:t>
            </a:r>
          </a:p>
          <a:p>
            <a:pPr lvl="2"/>
            <a:r>
              <a:rPr lang="en-US" dirty="0"/>
              <a:t>Expansion of team to include Swansea, Lancaster (CI), Manchester (CI)</a:t>
            </a:r>
          </a:p>
          <a:p>
            <a:pPr lvl="1"/>
            <a:endParaRPr lang="en-US" dirty="0"/>
          </a:p>
          <a:p>
            <a:r>
              <a:rPr lang="en-US" dirty="0"/>
              <a:t>Activities getting established:</a:t>
            </a:r>
          </a:p>
          <a:p>
            <a:pPr lvl="1"/>
            <a:r>
              <a:rPr lang="en-US" dirty="0"/>
              <a:t>Quantification of benefits (Price P, Green, S)</a:t>
            </a:r>
          </a:p>
          <a:p>
            <a:pPr lvl="1"/>
            <a:r>
              <a:rPr lang="en-US" dirty="0" err="1"/>
              <a:t>Ionacoustic</a:t>
            </a:r>
            <a:r>
              <a:rPr lang="en-US" dirty="0"/>
              <a:t> imaging (Bamber, Beard)</a:t>
            </a:r>
          </a:p>
          <a:p>
            <a:pPr lvl="1"/>
            <a:endParaRPr lang="en-US" dirty="0"/>
          </a:p>
          <a:p>
            <a:r>
              <a:rPr lang="en-US" dirty="0"/>
              <a:t>Activity needing to pick up over summer:</a:t>
            </a:r>
          </a:p>
          <a:p>
            <a:pPr lvl="1"/>
            <a:r>
              <a:rPr lang="en-US" dirty="0"/>
              <a:t>Consideration of end-station, instrumentation, robotics development (</a:t>
            </a:r>
            <a:r>
              <a:rPr lang="en-US" dirty="0" err="1"/>
              <a:t>McLauchlan</a:t>
            </a:r>
            <a:r>
              <a:rPr lang="en-US" dirty="0"/>
              <a:t>, Price 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84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57B98-571E-3D44-A612-DABB5B2D8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 Advanced Grant submitted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185F1-3E19-3943-97CC-50C4C23DD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9356" y="640081"/>
            <a:ext cx="7732643" cy="203093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Source/capture system:</a:t>
            </a:r>
          </a:p>
          <a:p>
            <a:pPr lvl="1"/>
            <a:r>
              <a:rPr lang="en-US" dirty="0"/>
              <a:t>Gabor lens development: IC (KL, </a:t>
            </a:r>
            <a:r>
              <a:rPr lang="en-US" dirty="0" err="1"/>
              <a:t>JPa</a:t>
            </a:r>
            <a:r>
              <a:rPr lang="en-US" dirty="0"/>
              <a:t>, ZN, et al)/Strathclyde (CW et al)</a:t>
            </a:r>
          </a:p>
          <a:p>
            <a:pPr lvl="1"/>
            <a:r>
              <a:rPr lang="en-US" dirty="0"/>
              <a:t>Exploit ZHI laser at Imperial and SCAPA</a:t>
            </a:r>
          </a:p>
          <a:p>
            <a:r>
              <a:rPr lang="en-US" dirty="0"/>
              <a:t>Budget:</a:t>
            </a:r>
          </a:p>
          <a:p>
            <a:pPr lvl="1"/>
            <a:r>
              <a:rPr lang="en-US" dirty="0"/>
              <a:t>“Squeezed”: ~3.5MEuro over 5 years</a:t>
            </a:r>
          </a:p>
          <a:p>
            <a:r>
              <a:rPr lang="en-US" dirty="0"/>
              <a:t>Benefit:</a:t>
            </a:r>
          </a:p>
          <a:p>
            <a:pPr lvl="1"/>
            <a:r>
              <a:rPr lang="en-US" dirty="0"/>
              <a:t>Worked out proposal; B1 and B2 posted on </a:t>
            </a:r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proposals page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7C11F3-73F9-9A4C-AEFF-9E8943485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78" y="391449"/>
            <a:ext cx="4267200" cy="21823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A8CEEB-6D55-A74F-951D-DEFD58CD45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370" y="2772274"/>
            <a:ext cx="9221260" cy="39910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673820-22E3-014F-A00D-A47495C493EB}"/>
              </a:ext>
            </a:extLst>
          </p:cNvPr>
          <p:cNvSpPr txBox="1"/>
          <p:nvPr/>
        </p:nvSpPr>
        <p:spPr>
          <a:xfrm>
            <a:off x="9872106" y="3602215"/>
            <a:ext cx="1669047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/>
              <a:t>Declined</a:t>
            </a:r>
          </a:p>
        </p:txBody>
      </p:sp>
    </p:spTree>
    <p:extLst>
      <p:ext uri="{BB962C8B-B14F-4D97-AF65-F5344CB8AC3E}">
        <p14:creationId xmlns:p14="http://schemas.microsoft.com/office/powerpoint/2010/main" val="1811025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5C5A-5A5B-D84C-8B3B-F50F9A3B7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[1]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9AE82-8CDB-9D4E-831F-66AB28785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Meeting with Department directors: 06Jul20</a:t>
            </a:r>
          </a:p>
          <a:p>
            <a:pPr lvl="1"/>
            <a:r>
              <a:rPr lang="en-US" dirty="0"/>
              <a:t>Present:</a:t>
            </a:r>
          </a:p>
          <a:p>
            <a:pPr lvl="2"/>
            <a:r>
              <a:rPr lang="en-US" dirty="0" err="1"/>
              <a:t>ASTeC</a:t>
            </a:r>
            <a:r>
              <a:rPr lang="en-US" dirty="0"/>
              <a:t>: Jim Clarke</a:t>
            </a:r>
          </a:p>
          <a:p>
            <a:pPr lvl="2"/>
            <a:r>
              <a:rPr lang="en-US" dirty="0"/>
              <a:t>CLF: John Collier</a:t>
            </a:r>
          </a:p>
          <a:p>
            <a:pPr lvl="2"/>
            <a:r>
              <a:rPr lang="en-US" dirty="0"/>
              <a:t>ISIS: John Thomason and Robert McGreevy</a:t>
            </a:r>
          </a:p>
          <a:p>
            <a:pPr lvl="2"/>
            <a:r>
              <a:rPr lang="en-US" dirty="0"/>
              <a:t>PPD: Dave Newbold</a:t>
            </a:r>
          </a:p>
          <a:p>
            <a:pPr lvl="1"/>
            <a:r>
              <a:rPr lang="en-US" dirty="0"/>
              <a:t>Outcome:</a:t>
            </a:r>
          </a:p>
          <a:p>
            <a:pPr lvl="2"/>
            <a:r>
              <a:rPr lang="en-US" dirty="0"/>
              <a:t>KL, </a:t>
            </a:r>
            <a:r>
              <a:rPr lang="en-US" dirty="0" err="1"/>
              <a:t>JTh</a:t>
            </a:r>
            <a:r>
              <a:rPr lang="en-US" dirty="0"/>
              <a:t>, </a:t>
            </a:r>
            <a:r>
              <a:rPr lang="en-US" dirty="0" err="1"/>
              <a:t>Ceri</a:t>
            </a:r>
            <a:r>
              <a:rPr lang="en-US" dirty="0"/>
              <a:t> Brenner, Jim Clarke will write 2-pager for transmission to STFC EB:</a:t>
            </a:r>
          </a:p>
          <a:p>
            <a:pPr lvl="3"/>
            <a:r>
              <a:rPr lang="en-US" dirty="0"/>
              <a:t>Benefits and challenges of </a:t>
            </a:r>
            <a:r>
              <a:rPr lang="en-US" dirty="0" err="1"/>
              <a:t>LhARA</a:t>
            </a:r>
            <a:r>
              <a:rPr lang="en-US" dirty="0"/>
              <a:t>, raise issue of how to propose </a:t>
            </a:r>
            <a:r>
              <a:rPr lang="en-US" dirty="0" err="1"/>
              <a:t>LhARA</a:t>
            </a:r>
            <a:r>
              <a:rPr lang="en-US" dirty="0"/>
              <a:t> to STFC</a:t>
            </a:r>
          </a:p>
          <a:p>
            <a:pPr lvl="2"/>
            <a:r>
              <a:rPr lang="en-US" dirty="0"/>
              <a:t>2-pager will go to EB “over the signatures” of the 4 directors</a:t>
            </a:r>
          </a:p>
          <a:p>
            <a:pPr lvl="1"/>
            <a:r>
              <a:rPr lang="en-US" dirty="0"/>
              <a:t>Progress:</a:t>
            </a:r>
          </a:p>
          <a:p>
            <a:pPr lvl="2"/>
            <a:r>
              <a:rPr lang="en-US" dirty="0"/>
              <a:t>Transmitted to relevant directors for action (Newbold and Clarke)</a:t>
            </a:r>
          </a:p>
        </p:txBody>
      </p:sp>
    </p:spTree>
    <p:extLst>
      <p:ext uri="{BB962C8B-B14F-4D97-AF65-F5344CB8AC3E}">
        <p14:creationId xmlns:p14="http://schemas.microsoft.com/office/powerpoint/2010/main" val="510693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5C5A-5A5B-D84C-8B3B-F50F9A3B7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[2]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D1AD2B-90E3-B147-BD51-77EAABDD7A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00" t="9333" r="8942" b="38726"/>
          <a:stretch/>
        </p:blipFill>
        <p:spPr>
          <a:xfrm>
            <a:off x="2700050" y="350862"/>
            <a:ext cx="6791900" cy="606894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E8346B-2818-D549-9432-C96BD0440F4B}"/>
              </a:ext>
            </a:extLst>
          </p:cNvPr>
          <p:cNvSpPr txBox="1"/>
          <p:nvPr/>
        </p:nvSpPr>
        <p:spPr>
          <a:xfrm rot="19112495">
            <a:off x="914400" y="2393879"/>
            <a:ext cx="119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Draft ”0.0”</a:t>
            </a:r>
          </a:p>
        </p:txBody>
      </p:sp>
    </p:spTree>
    <p:extLst>
      <p:ext uri="{BB962C8B-B14F-4D97-AF65-F5344CB8AC3E}">
        <p14:creationId xmlns:p14="http://schemas.microsoft.com/office/powerpoint/2010/main" val="2949691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5C5A-5A5B-D84C-8B3B-F50F9A3B7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[3]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521E8-4528-5D48-9FE0-C0E06178B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Ghost review of </a:t>
            </a:r>
            <a:r>
              <a:rPr lang="en-US" dirty="0" err="1"/>
              <a:t>LhARA</a:t>
            </a:r>
            <a:r>
              <a:rPr lang="en-US" dirty="0"/>
              <a:t> by Strategy, Planning, and </a:t>
            </a:r>
            <a:r>
              <a:rPr lang="en-US"/>
              <a:t>Communications Directorate</a:t>
            </a:r>
          </a:p>
        </p:txBody>
      </p:sp>
    </p:spTree>
    <p:extLst>
      <p:ext uri="{BB962C8B-B14F-4D97-AF65-F5344CB8AC3E}">
        <p14:creationId xmlns:p14="http://schemas.microsoft.com/office/powerpoint/2010/main" val="1340741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</TotalTime>
  <Words>305</Words>
  <Application>Microsoft Macintosh PowerPoint</Application>
  <PresentationFormat>Widescreen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Update on progress</vt:lpstr>
      <vt:lpstr>LhARA collaboration</vt:lpstr>
      <vt:lpstr>Continued incremental technical progress</vt:lpstr>
      <vt:lpstr>ERC Advanced Grant submitted</vt:lpstr>
      <vt:lpstr>STFC [1]</vt:lpstr>
      <vt:lpstr>STFC [2]</vt:lpstr>
      <vt:lpstr>STFC [3]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progress</dc:title>
  <dc:creator>Kenneth Long</dc:creator>
  <cp:lastModifiedBy>Long, Kenneth R</cp:lastModifiedBy>
  <cp:revision>18</cp:revision>
  <dcterms:created xsi:type="dcterms:W3CDTF">2020-09-24T06:59:37Z</dcterms:created>
  <dcterms:modified xsi:type="dcterms:W3CDTF">2021-04-08T16:16:12Z</dcterms:modified>
</cp:coreProperties>
</file>