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488" r:id="rId3"/>
    <p:sldId id="1489" r:id="rId4"/>
    <p:sldId id="257" r:id="rId5"/>
    <p:sldId id="258" r:id="rId6"/>
    <p:sldId id="259" r:id="rId7"/>
    <p:sldId id="260" r:id="rId8"/>
    <p:sldId id="261" r:id="rId9"/>
    <p:sldId id="1483" r:id="rId10"/>
    <p:sldId id="1484" r:id="rId11"/>
    <p:sldId id="1485" r:id="rId12"/>
    <p:sldId id="1486" r:id="rId13"/>
    <p:sldId id="148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/>
    <p:restoredTop sz="94694"/>
  </p:normalViewPr>
  <p:slideViewPr>
    <p:cSldViewPr snapToGrid="0" snapToObjects="1">
      <p:cViewPr varScale="1">
        <p:scale>
          <a:sx n="159" d="100"/>
          <a:sy n="159" d="100"/>
        </p:scale>
        <p:origin x="1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24 September, 2020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hyperlink" Target="https://ccap.hep.ph.ic.ac.uk/trac/wiki/Research/DesignStudy/Proposa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progress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8E4C-B5FF-B04F-AA92-1B573313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1210F-D29B-C243-A92D-A4593F235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Paul Beard (UCL) seeks to join in the EPSRC THT proposal:</a:t>
            </a:r>
          </a:p>
          <a:p>
            <a:pPr lvl="1"/>
            <a:r>
              <a:rPr lang="en-US" dirty="0"/>
              <a:t>Expert on photo-acoustic imaging</a:t>
            </a:r>
          </a:p>
          <a:p>
            <a:endParaRPr lang="en-US" dirty="0"/>
          </a:p>
          <a:p>
            <a:r>
              <a:rPr lang="en-US" dirty="0"/>
              <a:t>Patient and public involvement:</a:t>
            </a:r>
          </a:p>
          <a:p>
            <a:pPr lvl="1"/>
            <a:r>
              <a:rPr lang="en-US" dirty="0"/>
              <a:t>Through Kelly Gleason and CXH PPI group welcome:</a:t>
            </a:r>
          </a:p>
          <a:p>
            <a:pPr lvl="2"/>
            <a:r>
              <a:rPr lang="en-US" dirty="0"/>
              <a:t>Gareth Jones and Harry Hall: PPI representatives on SG</a:t>
            </a:r>
          </a:p>
          <a:p>
            <a:pPr lvl="2"/>
            <a:r>
              <a:rPr lang="en-US" dirty="0"/>
              <a:t>GJ and HH have drafted PPI strategy [agenda item]</a:t>
            </a:r>
          </a:p>
          <a:p>
            <a:r>
              <a:rPr lang="en-US" dirty="0"/>
              <a:t>Clinician engagement:</a:t>
            </a:r>
          </a:p>
          <a:p>
            <a:pPr lvl="1"/>
            <a:r>
              <a:rPr lang="en-US" dirty="0"/>
              <a:t>Stuart Green has agreed to coordinate development of clinician-engagement strategy for </a:t>
            </a:r>
            <a:r>
              <a:rPr lang="en-US" dirty="0" err="1"/>
              <a:t>LhARA</a:t>
            </a:r>
            <a:r>
              <a:rPr lang="en-US" dirty="0"/>
              <a:t> [agenda item]</a:t>
            </a:r>
          </a:p>
          <a:p>
            <a:r>
              <a:rPr lang="en-US" dirty="0"/>
              <a:t>Industrial engagement:</a:t>
            </a:r>
          </a:p>
          <a:p>
            <a:pPr lvl="1"/>
            <a:r>
              <a:rPr lang="en-US" dirty="0"/>
              <a:t>Last time we agreed that Fiona Jamieson (IC industry liaison) would coordinate this aspect of the EPSRC THT proposal</a:t>
            </a:r>
          </a:p>
          <a:p>
            <a:pPr lvl="1"/>
            <a:r>
              <a:rPr lang="en-US" dirty="0"/>
              <a:t>KL will meet FJ and Stephen Towe (Leo Cancer Care) later today:</a:t>
            </a:r>
          </a:p>
          <a:p>
            <a:pPr lvl="2"/>
            <a:r>
              <a:rPr lang="en-US" dirty="0"/>
              <a:t>Hope to broaden discussion and get FJ and ST to draft industrial-engagement strategy for </a:t>
            </a:r>
            <a:r>
              <a:rPr lang="en-US" dirty="0" err="1"/>
              <a:t>LhARA</a:t>
            </a:r>
            <a:endParaRPr lang="en-US" dirty="0"/>
          </a:p>
          <a:p>
            <a:pPr lvl="2"/>
            <a:r>
              <a:rPr lang="en-US" dirty="0"/>
              <a:t>EPSRC THT proposal will be first “outing” for the industrial-engagement strategy</a:t>
            </a:r>
          </a:p>
        </p:txBody>
      </p:sp>
    </p:spTree>
    <p:extLst>
      <p:ext uri="{BB962C8B-B14F-4D97-AF65-F5344CB8AC3E}">
        <p14:creationId xmlns:p14="http://schemas.microsoft.com/office/powerpoint/2010/main" val="3170343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8F6BD-AD57-7D4B-9748-35B2B4A53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 [2]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A30672-CB9A-5D4A-8F25-AAB519DD7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95" y="704248"/>
            <a:ext cx="10748210" cy="604586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32208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DA438-E16C-3543-9781-4A88D90A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collaboration [2</a:t>
            </a:r>
            <a:r>
              <a:rPr lang="en-US" baseline="30000" dirty="0"/>
              <a:t>⎖</a:t>
            </a:r>
            <a:r>
              <a:rPr lang="en-US" dirty="0"/>
              <a:t>]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B7F504-6D2D-9F4E-901C-6747F9F80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714" y="2832652"/>
            <a:ext cx="5880652" cy="1888811"/>
          </a:xfr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/>
              <a:t>Need:</a:t>
            </a:r>
          </a:p>
          <a:p>
            <a:pPr lvl="1"/>
            <a:r>
              <a:rPr lang="en-US" dirty="0"/>
              <a:t>Generate agreed text-based list</a:t>
            </a:r>
          </a:p>
          <a:p>
            <a:r>
              <a:rPr lang="en-US" dirty="0"/>
              <a:t>SG composition update:</a:t>
            </a:r>
          </a:p>
          <a:p>
            <a:pPr lvl="1"/>
            <a:r>
              <a:rPr lang="en-US" dirty="0"/>
              <a:t>1 person per institution?</a:t>
            </a:r>
          </a:p>
          <a:p>
            <a:pPr lvl="1"/>
            <a:r>
              <a:rPr lang="en-US" dirty="0"/>
              <a:t>Perform the role of “institute board”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1FF909-9D68-8547-8DAE-90DC325A4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830" y="79513"/>
            <a:ext cx="4642170" cy="669897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3C074F-0D1E-CA4A-865D-8F24D3359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094" y="1192198"/>
            <a:ext cx="3256548" cy="9443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02896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87457-7D68-8A4F-8B8F-32959BD33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collaboratiaon</a:t>
            </a:r>
            <a:r>
              <a:rPr lang="en-US" dirty="0"/>
              <a:t> [3]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B2EAB-84A4-7F43-AAC5-7F748DBE6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6233" y="1714902"/>
            <a:ext cx="8783052" cy="2816993"/>
          </a:xfrm>
        </p:spPr>
        <p:txBody>
          <a:bodyPr>
            <a:normAutofit/>
          </a:bodyPr>
          <a:lstStyle/>
          <a:p>
            <a:r>
              <a:rPr lang="en-US" dirty="0"/>
              <a:t>Closing on final choice:</a:t>
            </a:r>
          </a:p>
          <a:p>
            <a:pPr lvl="1"/>
            <a:r>
              <a:rPr lang="en-US" dirty="0"/>
              <a:t>Vote jointly organized by KL and Kelly Gleason:</a:t>
            </a:r>
          </a:p>
          <a:p>
            <a:pPr lvl="2"/>
            <a:r>
              <a:rPr lang="en-US" dirty="0"/>
              <a:t>PPI group and academic peers</a:t>
            </a:r>
          </a:p>
          <a:p>
            <a:pPr lvl="2"/>
            <a:r>
              <a:rPr lang="en-US" dirty="0"/>
              <a:t>Deadline for votes 05Oct20</a:t>
            </a:r>
          </a:p>
          <a:p>
            <a:r>
              <a:rPr lang="en-US" dirty="0"/>
              <a:t>Close in time for EPSRC THT submission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1858DDF-70A5-704E-9197-F5237EB2C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02" y="61243"/>
            <a:ext cx="2630730" cy="663356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65541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E906-2B9F-BC44-BE18-5094BFCB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paper in Frontiers [1]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82AC482-821A-B041-A39E-3A6D22D8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7498" y="640080"/>
            <a:ext cx="6944501" cy="1426348"/>
          </a:xfrm>
        </p:spPr>
        <p:txBody>
          <a:bodyPr/>
          <a:lstStyle/>
          <a:p>
            <a:r>
              <a:rPr lang="en-US" dirty="0"/>
              <a:t>Anticipated publication date:</a:t>
            </a:r>
          </a:p>
          <a:p>
            <a:pPr lvl="1"/>
            <a:r>
              <a:rPr lang="en-US" dirty="0"/>
              <a:t>29Sep20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CBECBE-87E4-7E40-BF55-3CC74FC0A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5" y="109330"/>
            <a:ext cx="5080190" cy="66393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B6E4149-C954-1447-8166-4CE336EF7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499" y="2066428"/>
            <a:ext cx="6860845" cy="468224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9428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CDE1E-6A34-6F4B-9A2B-476654B35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paper in Frontiers [2]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31AD3-58E1-F545-94F6-E21385AE1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10" y="4734240"/>
            <a:ext cx="12088989" cy="21135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News item:</a:t>
            </a:r>
          </a:p>
          <a:p>
            <a:pPr lvl="1"/>
            <a:r>
              <a:rPr lang="en-US" dirty="0"/>
              <a:t>Draft from TS </a:t>
            </a:r>
            <a:r>
              <a:rPr lang="en-US" dirty="0" err="1"/>
              <a:t>Dascalu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STFC wish to make press release:</a:t>
            </a:r>
          </a:p>
          <a:p>
            <a:pPr lvl="1"/>
            <a:r>
              <a:rPr lang="en-US" dirty="0"/>
              <a:t>Coordinator: Amy Pollock</a:t>
            </a:r>
          </a:p>
          <a:p>
            <a:pPr lvl="3"/>
            <a:endParaRPr lang="en-US" dirty="0"/>
          </a:p>
          <a:p>
            <a:r>
              <a:rPr lang="en-US" dirty="0"/>
              <a:t>Request sent for local communication contacts to be sent to Amy Pollock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D9D14DD-BD7E-9745-A8AE-9ED974198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113" y="640080"/>
            <a:ext cx="6953774" cy="409416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71060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03751-DA0B-9C45-81B8-42FD25308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Incremental technical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944A8-A13F-F64E-8594-0661B3067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Continued development of:</a:t>
            </a:r>
          </a:p>
          <a:p>
            <a:pPr lvl="1"/>
            <a:r>
              <a:rPr lang="en-US" dirty="0"/>
              <a:t>Radiobiology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Jason Parsons; next meeting Friday 25Sep20, 15:00</a:t>
            </a:r>
          </a:p>
          <a:p>
            <a:pPr lvl="1"/>
            <a:r>
              <a:rPr lang="en-US" dirty="0"/>
              <a:t>Capture section (Gabor lens):</a:t>
            </a:r>
          </a:p>
          <a:p>
            <a:pPr lvl="2"/>
            <a:r>
              <a:rPr lang="en-US" dirty="0"/>
              <a:t>Colin Whyte et al:</a:t>
            </a:r>
          </a:p>
          <a:p>
            <a:pPr lvl="3"/>
            <a:r>
              <a:rPr lang="en-US" dirty="0"/>
              <a:t>Titus-Stefan </a:t>
            </a:r>
            <a:r>
              <a:rPr lang="en-US" dirty="0" err="1"/>
              <a:t>Dascalu</a:t>
            </a:r>
            <a:r>
              <a:rPr lang="en-US" dirty="0"/>
              <a:t>: Gabor lens time-resolved plasma and beam simulation</a:t>
            </a:r>
          </a:p>
          <a:p>
            <a:pPr lvl="4"/>
            <a:r>
              <a:rPr lang="en-US" dirty="0"/>
              <a:t>New, </a:t>
            </a:r>
            <a:r>
              <a:rPr lang="en-US" dirty="0" err="1"/>
              <a:t>LhARA</a:t>
            </a:r>
            <a:r>
              <a:rPr lang="en-US" dirty="0"/>
              <a:t> lens and first prototype;</a:t>
            </a:r>
          </a:p>
          <a:p>
            <a:pPr lvl="5"/>
            <a:r>
              <a:rPr lang="en-US" dirty="0"/>
              <a:t>Seeking to simulate plasma instability observed in first prototype for paper in preparation</a:t>
            </a:r>
          </a:p>
          <a:p>
            <a:pPr lvl="3"/>
            <a:r>
              <a:rPr lang="en-US" dirty="0" err="1"/>
              <a:t>Hin</a:t>
            </a:r>
            <a:r>
              <a:rPr lang="en-US" dirty="0"/>
              <a:t> Tung Lau: Time-resolved simulation of laser-driven source</a:t>
            </a:r>
          </a:p>
          <a:p>
            <a:pPr lvl="4"/>
            <a:r>
              <a:rPr lang="en-US" dirty="0"/>
              <a:t>Better understanding of convergence criteria and limitations</a:t>
            </a:r>
          </a:p>
          <a:p>
            <a:pPr lvl="5"/>
            <a:r>
              <a:rPr lang="en-US" dirty="0"/>
              <a:t>Particle distributions for tracking generated (first pass)</a:t>
            </a:r>
          </a:p>
          <a:p>
            <a:pPr lvl="5"/>
            <a:r>
              <a:rPr lang="en-US" dirty="0"/>
              <a:t>Loop back for comparisons with data/published simulation</a:t>
            </a:r>
          </a:p>
          <a:p>
            <a:pPr lvl="3"/>
            <a:r>
              <a:rPr lang="en-US" dirty="0"/>
              <a:t>Excellent 3-way collaboration developing: Strathclyde, RAL (Bob Bingham), IC</a:t>
            </a:r>
          </a:p>
          <a:p>
            <a:pPr lvl="1"/>
            <a:r>
              <a:rPr lang="en-US" dirty="0"/>
              <a:t>Simulation/experiment meetings: </a:t>
            </a:r>
            <a:r>
              <a:rPr lang="en-US" dirty="0" err="1"/>
              <a:t>Ajit</a:t>
            </a:r>
            <a:r>
              <a:rPr lang="en-US" dirty="0"/>
              <a:t> </a:t>
            </a:r>
            <a:r>
              <a:rPr lang="en-US" dirty="0" err="1"/>
              <a:t>Kurup</a:t>
            </a:r>
            <a:r>
              <a:rPr lang="en-US" dirty="0"/>
              <a:t>, Will Shields:</a:t>
            </a:r>
          </a:p>
          <a:p>
            <a:pPr lvl="2"/>
            <a:r>
              <a:rPr lang="en-US" dirty="0"/>
              <a:t>Now restarted, discussion of issues and solutions</a:t>
            </a:r>
          </a:p>
          <a:p>
            <a:pPr lvl="2"/>
            <a:r>
              <a:rPr lang="en-US" dirty="0"/>
              <a:t>Incremental development of BDSIM:</a:t>
            </a:r>
          </a:p>
          <a:p>
            <a:pPr lvl="3"/>
            <a:r>
              <a:rPr lang="en-US" dirty="0"/>
              <a:t>Longer term goal to introduce space charge</a:t>
            </a:r>
          </a:p>
          <a:p>
            <a:pPr lvl="2"/>
            <a:r>
              <a:rPr lang="en-US" dirty="0"/>
              <a:t>Implementation of OPAL (cyclotron code); will allow study of tracking with space charge</a:t>
            </a:r>
          </a:p>
          <a:p>
            <a:r>
              <a:rPr lang="en-US" dirty="0"/>
              <a:t>As noted before; feeling lack of personnel</a:t>
            </a:r>
          </a:p>
        </p:txBody>
      </p:sp>
    </p:spTree>
    <p:extLst>
      <p:ext uri="{BB962C8B-B14F-4D97-AF65-F5344CB8AC3E}">
        <p14:creationId xmlns:p14="http://schemas.microsoft.com/office/powerpoint/2010/main" val="4130084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57B98-571E-3D44-A612-DABB5B2D8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 Advanced Grant submitted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185F1-3E19-3943-97CC-50C4C23DD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356" y="640081"/>
            <a:ext cx="7732643" cy="203093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Source/capture system:</a:t>
            </a:r>
          </a:p>
          <a:p>
            <a:pPr lvl="1"/>
            <a:r>
              <a:rPr lang="en-US" dirty="0"/>
              <a:t>Gabor lens development: IC (KL, </a:t>
            </a:r>
            <a:r>
              <a:rPr lang="en-US" dirty="0" err="1"/>
              <a:t>JPa</a:t>
            </a:r>
            <a:r>
              <a:rPr lang="en-US" dirty="0"/>
              <a:t>, ZN, et al)/Strathclyde (CW et al)</a:t>
            </a:r>
          </a:p>
          <a:p>
            <a:pPr lvl="1"/>
            <a:r>
              <a:rPr lang="en-US" dirty="0"/>
              <a:t>Exploit ZHI laser at Imperial and SCAPA</a:t>
            </a:r>
          </a:p>
          <a:p>
            <a:r>
              <a:rPr lang="en-US" dirty="0"/>
              <a:t>Budget:</a:t>
            </a:r>
          </a:p>
          <a:p>
            <a:pPr lvl="1"/>
            <a:r>
              <a:rPr lang="en-US" dirty="0"/>
              <a:t>“Squeezed”: ~3.5MEuro over 5 years</a:t>
            </a:r>
          </a:p>
          <a:p>
            <a:r>
              <a:rPr lang="en-US" dirty="0"/>
              <a:t>Benefit:</a:t>
            </a:r>
          </a:p>
          <a:p>
            <a:pPr lvl="1"/>
            <a:r>
              <a:rPr lang="en-US" dirty="0"/>
              <a:t>Worked out proposal; B1 and B2 posted on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proposals page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C11F3-73F9-9A4C-AEFF-9E8943485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78" y="391449"/>
            <a:ext cx="4267200" cy="21823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A8CEEB-6D55-A74F-951D-DEFD58CD4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370" y="2772274"/>
            <a:ext cx="9221260" cy="399105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1102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2F936-C565-0C42-A5F0-A4DB025AB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Rosalind Franklin </a:t>
            </a:r>
            <a:r>
              <a:rPr lang="en-US" dirty="0" err="1"/>
              <a:t>Insitute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ABB42-B145-704D-82A8-2BB64D2E1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87642"/>
            <a:ext cx="12192000" cy="5460198"/>
          </a:xfrm>
        </p:spPr>
        <p:txBody>
          <a:bodyPr/>
          <a:lstStyle/>
          <a:p>
            <a:r>
              <a:rPr lang="en-US" dirty="0"/>
              <a:t>Pleasure!  Excellent joint meeting on end station:</a:t>
            </a:r>
          </a:p>
          <a:p>
            <a:pPr lvl="1"/>
            <a:r>
              <a:rPr lang="en-US" dirty="0" err="1"/>
              <a:t>Organisers</a:t>
            </a:r>
            <a:r>
              <a:rPr lang="en-US" dirty="0"/>
              <a:t>: Tony Price, Ruth </a:t>
            </a:r>
            <a:r>
              <a:rPr lang="en-US" dirty="0" err="1"/>
              <a:t>McLauchlan</a:t>
            </a:r>
            <a:r>
              <a:rPr lang="en-US" dirty="0"/>
              <a:t>, Laura Holland (RFI)</a:t>
            </a:r>
          </a:p>
          <a:p>
            <a:pPr lvl="1"/>
            <a:r>
              <a:rPr lang="en-US" dirty="0"/>
              <a:t>Speakers included: </a:t>
            </a:r>
          </a:p>
          <a:p>
            <a:pPr lvl="2"/>
            <a:r>
              <a:rPr lang="en-US" dirty="0"/>
              <a:t>Jim Naismith (RFI Director), Angus Kirkland (Correlated Imaging theme lead)</a:t>
            </a:r>
          </a:p>
          <a:p>
            <a:pPr lvl="1"/>
            <a:r>
              <a:rPr lang="en-US" dirty="0"/>
              <a:t>Outcome:</a:t>
            </a:r>
          </a:p>
          <a:p>
            <a:pPr lvl="2"/>
            <a:r>
              <a:rPr lang="en-US" dirty="0"/>
              <a:t>Specification for content of proposal to EPSRC Transformative Healthcare Technologies call</a:t>
            </a:r>
          </a:p>
          <a:p>
            <a:pPr lvl="3"/>
            <a:r>
              <a:rPr lang="en-US" dirty="0"/>
              <a:t>Proposal will be developed and submitted together</a:t>
            </a:r>
          </a:p>
        </p:txBody>
      </p:sp>
    </p:spTree>
    <p:extLst>
      <p:ext uri="{BB962C8B-B14F-4D97-AF65-F5344CB8AC3E}">
        <p14:creationId xmlns:p14="http://schemas.microsoft.com/office/powerpoint/2010/main" val="53413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5C5A-5A5B-D84C-8B3B-F50F9A3B7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9AE82-8CDB-9D4E-831F-66AB28785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Meeting with Department directors: 06Jul20</a:t>
            </a:r>
          </a:p>
          <a:p>
            <a:pPr lvl="1"/>
            <a:r>
              <a:rPr lang="en-US" dirty="0"/>
              <a:t>Present:</a:t>
            </a:r>
          </a:p>
          <a:p>
            <a:pPr lvl="2"/>
            <a:r>
              <a:rPr lang="en-US" dirty="0" err="1"/>
              <a:t>ASTeC</a:t>
            </a:r>
            <a:r>
              <a:rPr lang="en-US" dirty="0"/>
              <a:t>: Jim Clarke</a:t>
            </a:r>
          </a:p>
          <a:p>
            <a:pPr lvl="2"/>
            <a:r>
              <a:rPr lang="en-US" dirty="0"/>
              <a:t>CLF: John Collier</a:t>
            </a:r>
          </a:p>
          <a:p>
            <a:pPr lvl="2"/>
            <a:r>
              <a:rPr lang="en-US" dirty="0"/>
              <a:t>ISIS: John Thomason and Robert McGreevy</a:t>
            </a:r>
          </a:p>
          <a:p>
            <a:pPr lvl="2"/>
            <a:r>
              <a:rPr lang="en-US" dirty="0"/>
              <a:t>PPD: Dave Newbold</a:t>
            </a:r>
          </a:p>
          <a:p>
            <a:pPr lvl="1"/>
            <a:r>
              <a:rPr lang="en-US" dirty="0"/>
              <a:t>Outcome:</a:t>
            </a:r>
          </a:p>
          <a:p>
            <a:pPr lvl="2"/>
            <a:r>
              <a:rPr lang="en-US" dirty="0"/>
              <a:t>KL, </a:t>
            </a:r>
            <a:r>
              <a:rPr lang="en-US" dirty="0" err="1"/>
              <a:t>JTh</a:t>
            </a:r>
            <a:r>
              <a:rPr lang="en-US" dirty="0"/>
              <a:t>, </a:t>
            </a:r>
            <a:r>
              <a:rPr lang="en-US" dirty="0" err="1"/>
              <a:t>Ceri</a:t>
            </a:r>
            <a:r>
              <a:rPr lang="en-US" dirty="0"/>
              <a:t> Brenner, Jim Clarke will write 2-pager for transmission to STFC EB:</a:t>
            </a:r>
          </a:p>
          <a:p>
            <a:pPr lvl="3"/>
            <a:r>
              <a:rPr lang="en-US" dirty="0"/>
              <a:t>Benefits and challenges of </a:t>
            </a:r>
            <a:r>
              <a:rPr lang="en-US" dirty="0" err="1"/>
              <a:t>LhARA</a:t>
            </a:r>
            <a:r>
              <a:rPr lang="en-US" dirty="0"/>
              <a:t>, raise issue of how to propose </a:t>
            </a:r>
            <a:r>
              <a:rPr lang="en-US" dirty="0" err="1"/>
              <a:t>LhARA</a:t>
            </a:r>
            <a:r>
              <a:rPr lang="en-US" dirty="0"/>
              <a:t> to STFC</a:t>
            </a:r>
          </a:p>
          <a:p>
            <a:pPr lvl="2"/>
            <a:r>
              <a:rPr lang="en-US" dirty="0"/>
              <a:t>2-pager will go to EB “over the signatures” of the 4 directors</a:t>
            </a:r>
          </a:p>
          <a:p>
            <a:pPr lvl="1"/>
            <a:r>
              <a:rPr lang="en-US" dirty="0"/>
              <a:t>Progress:</a:t>
            </a:r>
          </a:p>
          <a:p>
            <a:pPr lvl="2"/>
            <a:r>
              <a:rPr lang="en-US" dirty="0"/>
              <a:t>Slow – pick up now/after EPSR THT submission</a:t>
            </a:r>
          </a:p>
        </p:txBody>
      </p:sp>
    </p:spTree>
    <p:extLst>
      <p:ext uri="{BB962C8B-B14F-4D97-AF65-F5344CB8AC3E}">
        <p14:creationId xmlns:p14="http://schemas.microsoft.com/office/powerpoint/2010/main" val="51069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8CB9F-628A-9244-829C-972591CF5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[2]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66DDB-9894-4448-959E-DE05F2F31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EPSRC Transformative Healthcare Technologies call:</a:t>
            </a:r>
          </a:p>
          <a:p>
            <a:pPr lvl="1"/>
            <a:r>
              <a:rPr lang="en-US" dirty="0"/>
              <a:t>See later, but, Phase 1:</a:t>
            </a:r>
          </a:p>
          <a:p>
            <a:pPr lvl="2"/>
            <a:r>
              <a:rPr lang="en-US" dirty="0"/>
              <a:t>£300k over 15 months for “development”</a:t>
            </a:r>
          </a:p>
          <a:p>
            <a:pPr lvl="1"/>
            <a:r>
              <a:rPr lang="en-US" dirty="0"/>
              <a:t>In the absence of additional resource possible scope limited</a:t>
            </a:r>
          </a:p>
          <a:p>
            <a:endParaRPr lang="en-US" dirty="0"/>
          </a:p>
          <a:p>
            <a:r>
              <a:rPr lang="en-US" dirty="0"/>
              <a:t>Informal discussion with STFC:</a:t>
            </a:r>
          </a:p>
          <a:p>
            <a:pPr lvl="1"/>
            <a:r>
              <a:rPr lang="en-US" dirty="0"/>
              <a:t>Develop proposal on basis that STFC will provide matching funds </a:t>
            </a:r>
            <a:r>
              <a:rPr lang="en-US" i="1" u="sng" dirty="0"/>
              <a:t>if</a:t>
            </a:r>
            <a:r>
              <a:rPr lang="en-US" dirty="0"/>
              <a:t> proposal is successful in EPSRC peer review</a:t>
            </a:r>
          </a:p>
          <a:p>
            <a:pPr lvl="1"/>
            <a:r>
              <a:rPr lang="en-US" dirty="0"/>
              <a:t>KL to write to C. Jamieson outlining </a:t>
            </a:r>
            <a:r>
              <a:rPr lang="en-US" dirty="0" err="1"/>
              <a:t>LhARA</a:t>
            </a:r>
            <a:r>
              <a:rPr lang="en-US" dirty="0"/>
              <a:t>, the content of the bid to EPSRC THT, and explaining the request to STFC</a:t>
            </a:r>
          </a:p>
          <a:p>
            <a:pPr lvl="1"/>
            <a:r>
              <a:rPr lang="en-US" dirty="0"/>
              <a:t>Principle is that STFC funds would be directed at the critical “risk-mitigating” accelerator R&amp;D requirement</a:t>
            </a:r>
          </a:p>
        </p:txBody>
      </p:sp>
    </p:spTree>
    <p:extLst>
      <p:ext uri="{BB962C8B-B14F-4D97-AF65-F5344CB8AC3E}">
        <p14:creationId xmlns:p14="http://schemas.microsoft.com/office/powerpoint/2010/main" val="362502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FD28EC5-452A-7F4F-AD40-704B2903B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6" y="71656"/>
            <a:ext cx="9092022" cy="66887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86C27A-0112-6343-8800-96C1465AC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487" y="601080"/>
            <a:ext cx="5059657" cy="243708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22651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745</Words>
  <Application>Microsoft Macintosh PowerPoint</Application>
  <PresentationFormat>Widescreen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Update on progress</vt:lpstr>
      <vt:lpstr>LhARA paper in Frontiers [1]</vt:lpstr>
      <vt:lpstr>LhARA paper in Frontiers [2]</vt:lpstr>
      <vt:lpstr>Incremental technical progress</vt:lpstr>
      <vt:lpstr>ERC Advanced Grant submitted</vt:lpstr>
      <vt:lpstr>Rosalind Franklin Insitute</vt:lpstr>
      <vt:lpstr>STFC [1]</vt:lpstr>
      <vt:lpstr>STFC [2]</vt:lpstr>
      <vt:lpstr>PowerPoint Presentation</vt:lpstr>
      <vt:lpstr>LhARA collaboration [1]</vt:lpstr>
      <vt:lpstr>LhARA collaboration [2]</vt:lpstr>
      <vt:lpstr>LhARA collaboration [2⎖]</vt:lpstr>
      <vt:lpstr>LhARA collaboratiaon [3]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progress</dc:title>
  <dc:creator>Kenneth Long</dc:creator>
  <cp:lastModifiedBy>Kenneth Long</cp:lastModifiedBy>
  <cp:revision>9</cp:revision>
  <dcterms:created xsi:type="dcterms:W3CDTF">2020-09-24T06:59:37Z</dcterms:created>
  <dcterms:modified xsi:type="dcterms:W3CDTF">2020-09-24T08:47:17Z</dcterms:modified>
</cp:coreProperties>
</file>