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79" r:id="rId3"/>
    <p:sldId id="289" r:id="rId4"/>
    <p:sldId id="292" r:id="rId5"/>
    <p:sldId id="287" r:id="rId6"/>
    <p:sldId id="288" r:id="rId7"/>
    <p:sldId id="298" r:id="rId8"/>
    <p:sldId id="299" r:id="rId9"/>
    <p:sldId id="300" r:id="rId10"/>
    <p:sldId id="290" r:id="rId11"/>
    <p:sldId id="291" r:id="rId12"/>
    <p:sldId id="293" r:id="rId13"/>
    <p:sldId id="294" r:id="rId14"/>
    <p:sldId id="295" r:id="rId15"/>
    <p:sldId id="285" r:id="rId16"/>
    <p:sldId id="296" r:id="rId17"/>
    <p:sldId id="297" r:id="rId18"/>
    <p:sldId id="286" r:id="rId19"/>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3E868E"/>
    <a:srgbClr val="5EB5BC"/>
    <a:srgbClr val="3366FF"/>
    <a:srgbClr val="FFFF99"/>
    <a:srgbClr val="FFFF66"/>
    <a:srgbClr val="FF7F3F"/>
    <a:srgbClr val="FF6600"/>
    <a:srgbClr val="990099"/>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52" autoAdjust="0"/>
  </p:normalViewPr>
  <p:slideViewPr>
    <p:cSldViewPr snapToGrid="0">
      <p:cViewPr varScale="1">
        <p:scale>
          <a:sx n="64" d="100"/>
          <a:sy n="64" d="100"/>
        </p:scale>
        <p:origin x="60" y="696"/>
      </p:cViewPr>
      <p:guideLst>
        <p:guide orient="horz"/>
        <p:guide pos="1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jit" userId="6a131b07-bd5f-4090-aa67-4890daa2af4b" providerId="ADAL" clId="{F99BFB15-1683-41BC-AF7D-F276BD37AFA8}"/>
    <pc:docChg chg="addSld delSld modSld sldOrd">
      <pc:chgData name="Ajit" userId="6a131b07-bd5f-4090-aa67-4890daa2af4b" providerId="ADAL" clId="{F99BFB15-1683-41BC-AF7D-F276BD37AFA8}" dt="2020-01-30T22:24:05.332" v="90"/>
      <pc:docMkLst>
        <pc:docMk/>
      </pc:docMkLst>
      <pc:sldChg chg="modSp">
        <pc:chgData name="Ajit" userId="6a131b07-bd5f-4090-aa67-4890daa2af4b" providerId="ADAL" clId="{F99BFB15-1683-41BC-AF7D-F276BD37AFA8}" dt="2020-01-30T18:59:38.639" v="72"/>
        <pc:sldMkLst>
          <pc:docMk/>
          <pc:sldMk cId="1211932051" sldId="279"/>
        </pc:sldMkLst>
        <pc:spChg chg="mod">
          <ac:chgData name="Ajit" userId="6a131b07-bd5f-4090-aa67-4890daa2af4b" providerId="ADAL" clId="{F99BFB15-1683-41BC-AF7D-F276BD37AFA8}" dt="2020-01-30T18:59:38.639" v="72"/>
          <ac:spMkLst>
            <pc:docMk/>
            <pc:sldMk cId="1211932051" sldId="279"/>
            <ac:spMk id="4" creationId="{B3CFC43A-0BFD-4395-974B-E8F7BAD9A685}"/>
          </ac:spMkLst>
        </pc:spChg>
      </pc:sldChg>
      <pc:sldChg chg="modSp add">
        <pc:chgData name="Ajit" userId="6a131b07-bd5f-4090-aa67-4890daa2af4b" providerId="ADAL" clId="{F99BFB15-1683-41BC-AF7D-F276BD37AFA8}" dt="2020-01-30T22:04:34.759" v="86"/>
        <pc:sldMkLst>
          <pc:docMk/>
          <pc:sldMk cId="1261862164" sldId="287"/>
        </pc:sldMkLst>
        <pc:spChg chg="mod">
          <ac:chgData name="Ajit" userId="6a131b07-bd5f-4090-aa67-4890daa2af4b" providerId="ADAL" clId="{F99BFB15-1683-41BC-AF7D-F276BD37AFA8}" dt="2020-01-30T22:04:34.759" v="86"/>
          <ac:spMkLst>
            <pc:docMk/>
            <pc:sldMk cId="1261862164" sldId="287"/>
            <ac:spMk id="2" creationId="{C2CF2A70-B287-48B2-84EB-DB7F3B229890}"/>
          </ac:spMkLst>
        </pc:spChg>
      </pc:sldChg>
      <pc:sldChg chg="addSp modSp add">
        <pc:chgData name="Ajit" userId="6a131b07-bd5f-4090-aa67-4890daa2af4b" providerId="ADAL" clId="{F99BFB15-1683-41BC-AF7D-F276BD37AFA8}" dt="2020-01-30T13:37:11.226" v="15"/>
        <pc:sldMkLst>
          <pc:docMk/>
          <pc:sldMk cId="1009060645" sldId="288"/>
        </pc:sldMkLst>
        <pc:spChg chg="mod">
          <ac:chgData name="Ajit" userId="6a131b07-bd5f-4090-aa67-4890daa2af4b" providerId="ADAL" clId="{F99BFB15-1683-41BC-AF7D-F276BD37AFA8}" dt="2020-01-30T12:19:03.483" v="6"/>
          <ac:spMkLst>
            <pc:docMk/>
            <pc:sldMk cId="1009060645" sldId="288"/>
            <ac:spMk id="2" creationId="{219DF7E4-B9B8-4B91-88ED-88A03A9B2893}"/>
          </ac:spMkLst>
        </pc:spChg>
        <pc:spChg chg="add mod">
          <ac:chgData name="Ajit" userId="6a131b07-bd5f-4090-aa67-4890daa2af4b" providerId="ADAL" clId="{F99BFB15-1683-41BC-AF7D-F276BD37AFA8}" dt="2020-01-30T13:36:53.613" v="14" actId="207"/>
          <ac:spMkLst>
            <pc:docMk/>
            <pc:sldMk cId="1009060645" sldId="288"/>
            <ac:spMk id="8" creationId="{2FC21710-A5AF-4213-ADAB-D64FDB49DFE7}"/>
          </ac:spMkLst>
        </pc:spChg>
        <pc:spChg chg="add">
          <ac:chgData name="Ajit" userId="6a131b07-bd5f-4090-aa67-4890daa2af4b" providerId="ADAL" clId="{F99BFB15-1683-41BC-AF7D-F276BD37AFA8}" dt="2020-01-30T13:37:11.226" v="15"/>
          <ac:spMkLst>
            <pc:docMk/>
            <pc:sldMk cId="1009060645" sldId="288"/>
            <ac:spMk id="9" creationId="{15D937CC-58FB-456E-808B-1A73C3AB2938}"/>
          </ac:spMkLst>
        </pc:spChg>
        <pc:picChg chg="add mod">
          <ac:chgData name="Ajit" userId="6a131b07-bd5f-4090-aa67-4890daa2af4b" providerId="ADAL" clId="{F99BFB15-1683-41BC-AF7D-F276BD37AFA8}" dt="2020-01-30T13:35:12.277" v="11"/>
          <ac:picMkLst>
            <pc:docMk/>
            <pc:sldMk cId="1009060645" sldId="288"/>
            <ac:picMk id="5" creationId="{73336ACE-7105-43E2-AF08-7AB0CA176B1A}"/>
          </ac:picMkLst>
        </pc:picChg>
        <pc:picChg chg="add mod">
          <ac:chgData name="Ajit" userId="6a131b07-bd5f-4090-aa67-4890daa2af4b" providerId="ADAL" clId="{F99BFB15-1683-41BC-AF7D-F276BD37AFA8}" dt="2020-01-30T13:35:29.808" v="12"/>
          <ac:picMkLst>
            <pc:docMk/>
            <pc:sldMk cId="1009060645" sldId="288"/>
            <ac:picMk id="7" creationId="{31877A2A-E7AE-4F9B-9791-510B40CF1453}"/>
          </ac:picMkLst>
        </pc:picChg>
      </pc:sldChg>
      <pc:sldChg chg="modSp add">
        <pc:chgData name="Ajit" userId="6a131b07-bd5f-4090-aa67-4890daa2af4b" providerId="ADAL" clId="{F99BFB15-1683-41BC-AF7D-F276BD37AFA8}" dt="2020-01-30T19:00:54.423" v="75"/>
        <pc:sldMkLst>
          <pc:docMk/>
          <pc:sldMk cId="433633004" sldId="289"/>
        </pc:sldMkLst>
        <pc:spChg chg="mod">
          <ac:chgData name="Ajit" userId="6a131b07-bd5f-4090-aa67-4890daa2af4b" providerId="ADAL" clId="{F99BFB15-1683-41BC-AF7D-F276BD37AFA8}" dt="2020-01-30T19:00:54.423" v="75"/>
          <ac:spMkLst>
            <pc:docMk/>
            <pc:sldMk cId="433633004" sldId="289"/>
            <ac:spMk id="2" creationId="{4FF502A4-A6A2-42E3-BC37-C1372A3C4B6E}"/>
          </ac:spMkLst>
        </pc:spChg>
      </pc:sldChg>
      <pc:sldChg chg="modSp add">
        <pc:chgData name="Ajit" userId="6a131b07-bd5f-4090-aa67-4890daa2af4b" providerId="ADAL" clId="{F99BFB15-1683-41BC-AF7D-F276BD37AFA8}" dt="2020-01-30T14:07:20.725" v="16"/>
        <pc:sldMkLst>
          <pc:docMk/>
          <pc:sldMk cId="2828194656" sldId="289"/>
        </pc:sldMkLst>
        <pc:spChg chg="mod">
          <ac:chgData name="Ajit" userId="6a131b07-bd5f-4090-aa67-4890daa2af4b" providerId="ADAL" clId="{F99BFB15-1683-41BC-AF7D-F276BD37AFA8}" dt="2020-01-30T14:07:20.725" v="16"/>
          <ac:spMkLst>
            <pc:docMk/>
            <pc:sldMk cId="2828194656" sldId="289"/>
            <ac:spMk id="2" creationId="{4FF502A4-A6A2-42E3-BC37-C1372A3C4B6E}"/>
          </ac:spMkLst>
        </pc:spChg>
      </pc:sldChg>
      <pc:sldChg chg="addSp add">
        <pc:chgData name="Ajit" userId="6a131b07-bd5f-4090-aa67-4890daa2af4b" providerId="ADAL" clId="{F99BFB15-1683-41BC-AF7D-F276BD37AFA8}" dt="2020-01-30T12:34:03.828" v="10"/>
        <pc:sldMkLst>
          <pc:docMk/>
          <pc:sldMk cId="13210011" sldId="290"/>
        </pc:sldMkLst>
        <pc:picChg chg="add">
          <ac:chgData name="Ajit" userId="6a131b07-bd5f-4090-aa67-4890daa2af4b" providerId="ADAL" clId="{F99BFB15-1683-41BC-AF7D-F276BD37AFA8}" dt="2020-01-30T12:34:03.828" v="10"/>
          <ac:picMkLst>
            <pc:docMk/>
            <pc:sldMk cId="13210011" sldId="290"/>
            <ac:picMk id="4" creationId="{4AD5A7E4-0F8E-454C-97EA-490E7DA2B6C6}"/>
          </ac:picMkLst>
        </pc:picChg>
      </pc:sldChg>
      <pc:sldChg chg="add">
        <pc:chgData name="Ajit" userId="6a131b07-bd5f-4090-aa67-4890daa2af4b" providerId="ADAL" clId="{F99BFB15-1683-41BC-AF7D-F276BD37AFA8}" dt="2020-01-30T12:33:18.157" v="9"/>
        <pc:sldMkLst>
          <pc:docMk/>
          <pc:sldMk cId="1896393823" sldId="291"/>
        </pc:sldMkLst>
      </pc:sldChg>
      <pc:sldChg chg="add">
        <pc:chgData name="Ajit" userId="6a131b07-bd5f-4090-aa67-4890daa2af4b" providerId="ADAL" clId="{F99BFB15-1683-41BC-AF7D-F276BD37AFA8}" dt="2020-01-30T18:59:55.433" v="73"/>
        <pc:sldMkLst>
          <pc:docMk/>
          <pc:sldMk cId="1981555558" sldId="292"/>
        </pc:sldMkLst>
      </pc:sldChg>
      <pc:sldChg chg="addSp modSp add">
        <pc:chgData name="Ajit" userId="6a131b07-bd5f-4090-aa67-4890daa2af4b" providerId="ADAL" clId="{F99BFB15-1683-41BC-AF7D-F276BD37AFA8}" dt="2020-01-30T14:17:58.576" v="21"/>
        <pc:sldMkLst>
          <pc:docMk/>
          <pc:sldMk cId="2976367548" sldId="292"/>
        </pc:sldMkLst>
        <pc:spChg chg="mod">
          <ac:chgData name="Ajit" userId="6a131b07-bd5f-4090-aa67-4890daa2af4b" providerId="ADAL" clId="{F99BFB15-1683-41BC-AF7D-F276BD37AFA8}" dt="2020-01-30T14:07:40.904" v="18"/>
          <ac:spMkLst>
            <pc:docMk/>
            <pc:sldMk cId="2976367548" sldId="292"/>
            <ac:spMk id="2" creationId="{D94A126A-68EE-48B6-93E1-2B2B518FC724}"/>
          </ac:spMkLst>
        </pc:spChg>
        <pc:spChg chg="mod">
          <ac:chgData name="Ajit" userId="6a131b07-bd5f-4090-aa67-4890daa2af4b" providerId="ADAL" clId="{F99BFB15-1683-41BC-AF7D-F276BD37AFA8}" dt="2020-01-30T14:07:48.316" v="19"/>
          <ac:spMkLst>
            <pc:docMk/>
            <pc:sldMk cId="2976367548" sldId="292"/>
            <ac:spMk id="3" creationId="{8F18E045-C567-4F26-83DC-2C3CC4A662EF}"/>
          </ac:spMkLst>
        </pc:spChg>
        <pc:picChg chg="add">
          <ac:chgData name="Ajit" userId="6a131b07-bd5f-4090-aa67-4890daa2af4b" providerId="ADAL" clId="{F99BFB15-1683-41BC-AF7D-F276BD37AFA8}" dt="2020-01-30T14:16:36.933" v="20"/>
          <ac:picMkLst>
            <pc:docMk/>
            <pc:sldMk cId="2976367548" sldId="292"/>
            <ac:picMk id="4" creationId="{6BB1102D-B11C-4167-9166-EDF660A5F046}"/>
          </ac:picMkLst>
        </pc:picChg>
        <pc:picChg chg="add">
          <ac:chgData name="Ajit" userId="6a131b07-bd5f-4090-aa67-4890daa2af4b" providerId="ADAL" clId="{F99BFB15-1683-41BC-AF7D-F276BD37AFA8}" dt="2020-01-30T14:17:58.576" v="21"/>
          <ac:picMkLst>
            <pc:docMk/>
            <pc:sldMk cId="2976367548" sldId="292"/>
            <ac:picMk id="5" creationId="{78B455DA-54C9-4CED-A016-380D7E3C6F88}"/>
          </ac:picMkLst>
        </pc:picChg>
      </pc:sldChg>
      <pc:sldChg chg="modSp add ord">
        <pc:chgData name="Ajit" userId="6a131b07-bd5f-4090-aa67-4890daa2af4b" providerId="ADAL" clId="{F99BFB15-1683-41BC-AF7D-F276BD37AFA8}" dt="2020-01-30T14:56:51.342" v="26"/>
        <pc:sldMkLst>
          <pc:docMk/>
          <pc:sldMk cId="2767692241" sldId="293"/>
        </pc:sldMkLst>
        <pc:picChg chg="mod">
          <ac:chgData name="Ajit" userId="6a131b07-bd5f-4090-aa67-4890daa2af4b" providerId="ADAL" clId="{F99BFB15-1683-41BC-AF7D-F276BD37AFA8}" dt="2020-01-30T14:22:04.938" v="24" actId="14100"/>
          <ac:picMkLst>
            <pc:docMk/>
            <pc:sldMk cId="2767692241" sldId="293"/>
            <ac:picMk id="1026" creationId="{AAEBE3B8-0162-4301-A9A9-D76BCBBA124D}"/>
          </ac:picMkLst>
        </pc:picChg>
      </pc:sldChg>
      <pc:sldChg chg="addSp delSp modSp add">
        <pc:chgData name="Ajit" userId="6a131b07-bd5f-4090-aa67-4890daa2af4b" providerId="ADAL" clId="{F99BFB15-1683-41BC-AF7D-F276BD37AFA8}" dt="2020-01-30T22:24:05.332" v="90"/>
        <pc:sldMkLst>
          <pc:docMk/>
          <pc:sldMk cId="1007111475" sldId="294"/>
        </pc:sldMkLst>
        <pc:spChg chg="del">
          <ac:chgData name="Ajit" userId="6a131b07-bd5f-4090-aa67-4890daa2af4b" providerId="ADAL" clId="{F99BFB15-1683-41BC-AF7D-F276BD37AFA8}" dt="2020-01-30T14:57:51.137" v="30"/>
          <ac:spMkLst>
            <pc:docMk/>
            <pc:sldMk cId="1007111475" sldId="294"/>
            <ac:spMk id="2" creationId="{7A652698-13BB-4FE7-9946-B1E65BB566A5}"/>
          </ac:spMkLst>
        </pc:spChg>
        <pc:spChg chg="del">
          <ac:chgData name="Ajit" userId="6a131b07-bd5f-4090-aa67-4890daa2af4b" providerId="ADAL" clId="{F99BFB15-1683-41BC-AF7D-F276BD37AFA8}" dt="2020-01-30T14:57:51.137" v="30"/>
          <ac:spMkLst>
            <pc:docMk/>
            <pc:sldMk cId="1007111475" sldId="294"/>
            <ac:spMk id="3" creationId="{BBE94778-0CF2-4415-92C2-D649ADB00C1F}"/>
          </ac:spMkLst>
        </pc:spChg>
        <pc:spChg chg="add mod">
          <ac:chgData name="Ajit" userId="6a131b07-bd5f-4090-aa67-4890daa2af4b" providerId="ADAL" clId="{F99BFB15-1683-41BC-AF7D-F276BD37AFA8}" dt="2020-01-30T14:57:51.137" v="30"/>
          <ac:spMkLst>
            <pc:docMk/>
            <pc:sldMk cId="1007111475" sldId="294"/>
            <ac:spMk id="4" creationId="{2AB407D3-2AF2-4E4D-9254-B37F17FA153A}"/>
          </ac:spMkLst>
        </pc:spChg>
        <pc:spChg chg="add del">
          <ac:chgData name="Ajit" userId="6a131b07-bd5f-4090-aa67-4890daa2af4b" providerId="ADAL" clId="{F99BFB15-1683-41BC-AF7D-F276BD37AFA8}" dt="2020-01-30T22:18:27.066" v="88"/>
          <ac:spMkLst>
            <pc:docMk/>
            <pc:sldMk cId="1007111475" sldId="294"/>
            <ac:spMk id="8" creationId="{E3EE3151-BB89-42F3-875B-6A7D6B80D033}"/>
          </ac:spMkLst>
        </pc:spChg>
        <pc:spChg chg="add mod">
          <ac:chgData name="Ajit" userId="6a131b07-bd5f-4090-aa67-4890daa2af4b" providerId="ADAL" clId="{F99BFB15-1683-41BC-AF7D-F276BD37AFA8}" dt="2020-01-30T22:18:33.597" v="89"/>
          <ac:spMkLst>
            <pc:docMk/>
            <pc:sldMk cId="1007111475" sldId="294"/>
            <ac:spMk id="9" creationId="{8BBE334B-3127-4632-962A-D65E18866A1E}"/>
          </ac:spMkLst>
        </pc:spChg>
        <pc:picChg chg="add">
          <ac:chgData name="Ajit" userId="6a131b07-bd5f-4090-aa67-4890daa2af4b" providerId="ADAL" clId="{F99BFB15-1683-41BC-AF7D-F276BD37AFA8}" dt="2020-01-30T14:58:44.152" v="31"/>
          <ac:picMkLst>
            <pc:docMk/>
            <pc:sldMk cId="1007111475" sldId="294"/>
            <ac:picMk id="5" creationId="{C13763FD-3844-49BC-B2FF-9BCF114ED5C9}"/>
          </ac:picMkLst>
        </pc:picChg>
        <pc:picChg chg="add">
          <ac:chgData name="Ajit" userId="6a131b07-bd5f-4090-aa67-4890daa2af4b" providerId="ADAL" clId="{F99BFB15-1683-41BC-AF7D-F276BD37AFA8}" dt="2020-01-30T15:06:47.405" v="40"/>
          <ac:picMkLst>
            <pc:docMk/>
            <pc:sldMk cId="1007111475" sldId="294"/>
            <ac:picMk id="6" creationId="{08488C8D-1595-46FF-BEE8-72EE66B0308B}"/>
          </ac:picMkLst>
        </pc:picChg>
        <pc:picChg chg="add">
          <ac:chgData name="Ajit" userId="6a131b07-bd5f-4090-aa67-4890daa2af4b" providerId="ADAL" clId="{F99BFB15-1683-41BC-AF7D-F276BD37AFA8}" dt="2020-01-30T15:08:10.930" v="41"/>
          <ac:picMkLst>
            <pc:docMk/>
            <pc:sldMk cId="1007111475" sldId="294"/>
            <ac:picMk id="7" creationId="{1D7D441D-C272-4972-A521-DE4F25C5BA7E}"/>
          </ac:picMkLst>
        </pc:picChg>
        <pc:picChg chg="add">
          <ac:chgData name="Ajit" userId="6a131b07-bd5f-4090-aa67-4890daa2af4b" providerId="ADAL" clId="{F99BFB15-1683-41BC-AF7D-F276BD37AFA8}" dt="2020-01-30T22:24:05.332" v="90"/>
          <ac:picMkLst>
            <pc:docMk/>
            <pc:sldMk cId="1007111475" sldId="294"/>
            <ac:picMk id="10" creationId="{61EC04EB-9A00-4B33-83B1-534F5716D498}"/>
          </ac:picMkLst>
        </pc:picChg>
      </pc:sldChg>
      <pc:sldChg chg="addSp delSp modSp add">
        <pc:chgData name="Ajit" userId="6a131b07-bd5f-4090-aa67-4890daa2af4b" providerId="ADAL" clId="{F99BFB15-1683-41BC-AF7D-F276BD37AFA8}" dt="2020-01-30T21:29:34.042" v="85"/>
        <pc:sldMkLst>
          <pc:docMk/>
          <pc:sldMk cId="2955418554" sldId="295"/>
        </pc:sldMkLst>
        <pc:spChg chg="mod">
          <ac:chgData name="Ajit" userId="6a131b07-bd5f-4090-aa67-4890daa2af4b" providerId="ADAL" clId="{F99BFB15-1683-41BC-AF7D-F276BD37AFA8}" dt="2020-01-30T21:29:34.042" v="85"/>
          <ac:spMkLst>
            <pc:docMk/>
            <pc:sldMk cId="2955418554" sldId="295"/>
            <ac:spMk id="4" creationId="{2AB407D3-2AF2-4E4D-9254-B37F17FA153A}"/>
          </ac:spMkLst>
        </pc:spChg>
        <pc:spChg chg="add del">
          <ac:chgData name="Ajit" userId="6a131b07-bd5f-4090-aa67-4890daa2af4b" providerId="ADAL" clId="{F99BFB15-1683-41BC-AF7D-F276BD37AFA8}" dt="2020-01-30T21:29:31.355" v="84"/>
          <ac:spMkLst>
            <pc:docMk/>
            <pc:sldMk cId="2955418554" sldId="295"/>
            <ac:spMk id="6" creationId="{8913C49C-3BBE-4C40-B417-99AA7D7DC30B}"/>
          </ac:spMkLst>
        </pc:spChg>
        <pc:picChg chg="add">
          <ac:chgData name="Ajit" userId="6a131b07-bd5f-4090-aa67-4890daa2af4b" providerId="ADAL" clId="{F99BFB15-1683-41BC-AF7D-F276BD37AFA8}" dt="2020-01-30T15:01:58.463" v="36"/>
          <ac:picMkLst>
            <pc:docMk/>
            <pc:sldMk cId="2955418554" sldId="295"/>
            <ac:picMk id="2" creationId="{ADA6F60A-DC10-4966-93C0-6565C4F1A986}"/>
          </ac:picMkLst>
        </pc:picChg>
        <pc:picChg chg="add">
          <ac:chgData name="Ajit" userId="6a131b07-bd5f-4090-aa67-4890daa2af4b" providerId="ADAL" clId="{F99BFB15-1683-41BC-AF7D-F276BD37AFA8}" dt="2020-01-30T15:11:37.366" v="42"/>
          <ac:picMkLst>
            <pc:docMk/>
            <pc:sldMk cId="2955418554" sldId="295"/>
            <ac:picMk id="3" creationId="{E059C418-9ED6-4A15-9563-CEB40243E7B1}"/>
          </ac:picMkLst>
        </pc:picChg>
      </pc:sldChg>
      <pc:sldChg chg="add del">
        <pc:chgData name="Ajit" userId="6a131b07-bd5f-4090-aa67-4890daa2af4b" providerId="ADAL" clId="{F99BFB15-1683-41BC-AF7D-F276BD37AFA8}" dt="2020-01-30T14:59:11.279" v="34"/>
        <pc:sldMkLst>
          <pc:docMk/>
          <pc:sldMk cId="699858534" sldId="296"/>
        </pc:sldMkLst>
      </pc:sldChg>
      <pc:sldChg chg="addSp add">
        <pc:chgData name="Ajit" userId="6a131b07-bd5f-4090-aa67-4890daa2af4b" providerId="ADAL" clId="{F99BFB15-1683-41BC-AF7D-F276BD37AFA8}" dt="2020-01-30T15:03:03.421" v="37"/>
        <pc:sldMkLst>
          <pc:docMk/>
          <pc:sldMk cId="1077400495" sldId="296"/>
        </pc:sldMkLst>
        <pc:picChg chg="add">
          <ac:chgData name="Ajit" userId="6a131b07-bd5f-4090-aa67-4890daa2af4b" providerId="ADAL" clId="{F99BFB15-1683-41BC-AF7D-F276BD37AFA8}" dt="2020-01-30T15:03:03.421" v="37"/>
          <ac:picMkLst>
            <pc:docMk/>
            <pc:sldMk cId="1077400495" sldId="296"/>
            <ac:picMk id="2" creationId="{BEACE22D-FFAB-471F-8488-F7D1898083CD}"/>
          </ac:picMkLst>
        </pc:picChg>
      </pc:sldChg>
      <pc:sldChg chg="modSp add">
        <pc:chgData name="Ajit" userId="6a131b07-bd5f-4090-aa67-4890daa2af4b" providerId="ADAL" clId="{F99BFB15-1683-41BC-AF7D-F276BD37AFA8}" dt="2020-01-30T15:28:01.119" v="63"/>
        <pc:sldMkLst>
          <pc:docMk/>
          <pc:sldMk cId="3387337006" sldId="296"/>
        </pc:sldMkLst>
        <pc:spChg chg="mod">
          <ac:chgData name="Ajit" userId="6a131b07-bd5f-4090-aa67-4890daa2af4b" providerId="ADAL" clId="{F99BFB15-1683-41BC-AF7D-F276BD37AFA8}" dt="2020-01-30T15:28:01.119" v="63"/>
          <ac:spMkLst>
            <pc:docMk/>
            <pc:sldMk cId="3387337006" sldId="296"/>
            <ac:spMk id="2" creationId="{1DD6F218-C013-4FBF-A212-1D9F4E9641D3}"/>
          </ac:spMkLst>
        </pc:spChg>
      </pc:sldChg>
      <pc:sldChg chg="addSp add">
        <pc:chgData name="Ajit" userId="6a131b07-bd5f-4090-aa67-4890daa2af4b" providerId="ADAL" clId="{F99BFB15-1683-41BC-AF7D-F276BD37AFA8}" dt="2020-01-30T15:03:45.222" v="39"/>
        <pc:sldMkLst>
          <pc:docMk/>
          <pc:sldMk cId="684762450" sldId="297"/>
        </pc:sldMkLst>
        <pc:picChg chg="add">
          <ac:chgData name="Ajit" userId="6a131b07-bd5f-4090-aa67-4890daa2af4b" providerId="ADAL" clId="{F99BFB15-1683-41BC-AF7D-F276BD37AFA8}" dt="2020-01-30T15:03:45.222" v="39"/>
          <ac:picMkLst>
            <pc:docMk/>
            <pc:sldMk cId="684762450" sldId="297"/>
            <ac:picMk id="3" creationId="{DA1DA71A-91BC-44B7-A247-D52FE003D7BC}"/>
          </ac:picMkLst>
        </pc:picChg>
      </pc:sldChg>
      <pc:sldChg chg="add">
        <pc:chgData name="Ajit" userId="6a131b07-bd5f-4090-aa67-4890daa2af4b" providerId="ADAL" clId="{F99BFB15-1683-41BC-AF7D-F276BD37AFA8}" dt="2020-01-30T15:28:54.622" v="64"/>
        <pc:sldMkLst>
          <pc:docMk/>
          <pc:sldMk cId="3047877417" sldId="297"/>
        </pc:sldMkLst>
      </pc:sldChg>
      <pc:sldChg chg="modSp add">
        <pc:chgData name="Ajit" userId="6a131b07-bd5f-4090-aa67-4890daa2af4b" providerId="ADAL" clId="{F99BFB15-1683-41BC-AF7D-F276BD37AFA8}" dt="2020-01-30T18:55:45.588" v="68"/>
        <pc:sldMkLst>
          <pc:docMk/>
          <pc:sldMk cId="3668290959" sldId="298"/>
        </pc:sldMkLst>
        <pc:spChg chg="mod">
          <ac:chgData name="Ajit" userId="6a131b07-bd5f-4090-aa67-4890daa2af4b" providerId="ADAL" clId="{F99BFB15-1683-41BC-AF7D-F276BD37AFA8}" dt="2020-01-30T18:55:45.588" v="68"/>
          <ac:spMkLst>
            <pc:docMk/>
            <pc:sldMk cId="3668290959" sldId="298"/>
            <ac:spMk id="2" creationId="{A791C119-E9CD-4C2C-899C-1C9C178EC4E8}"/>
          </ac:spMkLst>
        </pc:spChg>
      </pc:sldChg>
      <pc:sldChg chg="addSp delSp add">
        <pc:chgData name="Ajit" userId="6a131b07-bd5f-4090-aa67-4890daa2af4b" providerId="ADAL" clId="{F99BFB15-1683-41BC-AF7D-F276BD37AFA8}" dt="2020-01-30T19:56:52.011" v="80"/>
        <pc:sldMkLst>
          <pc:docMk/>
          <pc:sldMk cId="1974015174" sldId="299"/>
        </pc:sldMkLst>
        <pc:spChg chg="del">
          <ac:chgData name="Ajit" userId="6a131b07-bd5f-4090-aa67-4890daa2af4b" providerId="ADAL" clId="{F99BFB15-1683-41BC-AF7D-F276BD37AFA8}" dt="2020-01-30T19:46:54.995" v="76"/>
          <ac:spMkLst>
            <pc:docMk/>
            <pc:sldMk cId="1974015174" sldId="299"/>
            <ac:spMk id="2" creationId="{B5412482-03E2-44A7-AAB9-7F99A6156C60}"/>
          </ac:spMkLst>
        </pc:spChg>
        <pc:spChg chg="add">
          <ac:chgData name="Ajit" userId="6a131b07-bd5f-4090-aa67-4890daa2af4b" providerId="ADAL" clId="{F99BFB15-1683-41BC-AF7D-F276BD37AFA8}" dt="2020-01-30T19:48:10.625" v="78"/>
          <ac:spMkLst>
            <pc:docMk/>
            <pc:sldMk cId="1974015174" sldId="299"/>
            <ac:spMk id="5" creationId="{3A51B083-379A-461A-97A5-BA9F20941E41}"/>
          </ac:spMkLst>
        </pc:spChg>
        <pc:spChg chg="add">
          <ac:chgData name="Ajit" userId="6a131b07-bd5f-4090-aa67-4890daa2af4b" providerId="ADAL" clId="{F99BFB15-1683-41BC-AF7D-F276BD37AFA8}" dt="2020-01-30T19:56:52.011" v="80"/>
          <ac:spMkLst>
            <pc:docMk/>
            <pc:sldMk cId="1974015174" sldId="299"/>
            <ac:spMk id="7" creationId="{2C34BDDF-64A2-407A-8102-074A32AFE9E1}"/>
          </ac:spMkLst>
        </pc:spChg>
        <pc:picChg chg="add">
          <ac:chgData name="Ajit" userId="6a131b07-bd5f-4090-aa67-4890daa2af4b" providerId="ADAL" clId="{F99BFB15-1683-41BC-AF7D-F276BD37AFA8}" dt="2020-01-30T19:46:56.160" v="77"/>
          <ac:picMkLst>
            <pc:docMk/>
            <pc:sldMk cId="1974015174" sldId="299"/>
            <ac:picMk id="4" creationId="{D3C33822-E6FE-4708-829F-24A6E0718416}"/>
          </ac:picMkLst>
        </pc:picChg>
        <pc:picChg chg="add">
          <ac:chgData name="Ajit" userId="6a131b07-bd5f-4090-aa67-4890daa2af4b" providerId="ADAL" clId="{F99BFB15-1683-41BC-AF7D-F276BD37AFA8}" dt="2020-01-30T19:55:21.478" v="79"/>
          <ac:picMkLst>
            <pc:docMk/>
            <pc:sldMk cId="1974015174" sldId="299"/>
            <ac:picMk id="6" creationId="{0AA0EE9D-6F6C-49D2-AB7F-9E3C3360FF59}"/>
          </ac:picMkLst>
        </pc:picChg>
      </pc:sldChg>
      <pc:sldChg chg="addSp add">
        <pc:chgData name="Ajit" userId="6a131b07-bd5f-4090-aa67-4890daa2af4b" providerId="ADAL" clId="{F99BFB15-1683-41BC-AF7D-F276BD37AFA8}" dt="2020-01-30T20:23:35.277" v="82"/>
        <pc:sldMkLst>
          <pc:docMk/>
          <pc:sldMk cId="4126372238" sldId="300"/>
        </pc:sldMkLst>
        <pc:picChg chg="add">
          <ac:chgData name="Ajit" userId="6a131b07-bd5f-4090-aa67-4890daa2af4b" providerId="ADAL" clId="{F99BFB15-1683-41BC-AF7D-F276BD37AFA8}" dt="2020-01-30T20:23:35.277" v="82"/>
          <ac:picMkLst>
            <pc:docMk/>
            <pc:sldMk cId="4126372238" sldId="300"/>
            <ac:picMk id="2" creationId="{B4B4F393-3AC3-48AA-A2AC-1CE1917CBDC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1780674"/>
            <a:ext cx="9047747" cy="3319964"/>
          </a:xfrm>
          <a:prstGeom prst="rect">
            <a:avLst/>
          </a:prstGeom>
        </p:spPr>
        <p:txBody>
          <a:bodyPr/>
          <a:lstStyle>
            <a:lvl1pPr marL="0" indent="0" algn="ctr">
              <a:buNone/>
              <a:defRPr sz="7200">
                <a:solidFill>
                  <a:srgbClr val="0062AC"/>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solidFill>
                  <a:srgbClr val="0062AC"/>
                </a:solidFill>
              </a:defRPr>
            </a:lvl1pPr>
            <a:lvl2pPr>
              <a:buClr>
                <a:srgbClr val="FF7F3F"/>
              </a:buClr>
              <a:defRPr>
                <a:solidFill>
                  <a:srgbClr val="0062AC"/>
                </a:solidFill>
              </a:defRPr>
            </a:lvl2pPr>
            <a:lvl3pPr>
              <a:buClr>
                <a:srgbClr val="FF7F3F"/>
              </a:buClr>
              <a:defRPr>
                <a:solidFill>
                  <a:srgbClr val="0062AC"/>
                </a:solidFill>
              </a:defRPr>
            </a:lvl3pPr>
            <a:lvl4pPr>
              <a:buClr>
                <a:srgbClr val="FF7F3F"/>
              </a:buClr>
              <a:defRPr>
                <a:solidFill>
                  <a:srgbClr val="0062AC"/>
                </a:solidFill>
              </a:defRPr>
            </a:lvl4pPr>
            <a:lvl5pPr>
              <a:buClr>
                <a:srgbClr val="FF7F3F"/>
              </a:buClr>
              <a:defRPr>
                <a:solidFill>
                  <a:srgbClr val="0062A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308314"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0062AC"/>
                </a:solidFill>
                <a:latin typeface="+mj-lt"/>
              </a:rPr>
              <a:t>Page</a:t>
            </a:r>
            <a:r>
              <a:rPr lang="en-GB" sz="1800" b="1" dirty="0">
                <a:solidFill>
                  <a:srgbClr val="0062AC"/>
                </a:solidFill>
                <a:latin typeface="+mj-lt"/>
              </a:rPr>
              <a:t> </a:t>
            </a:r>
            <a:fld id="{6A8C8EF0-AE2C-43AB-BE17-B921CDDA06A1}" type="slidenum">
              <a:rPr lang="en-GB" sz="1400" b="1">
                <a:solidFill>
                  <a:srgbClr val="0062AC"/>
                </a:solidFill>
                <a:latin typeface="+mj-lt"/>
              </a:rPr>
              <a:pPr>
                <a:spcBef>
                  <a:spcPct val="50000"/>
                </a:spcBef>
              </a:pPr>
              <a:t>‹#›</a:t>
            </a:fld>
            <a:endParaRPr lang="en-GB" sz="1400" b="1" dirty="0">
              <a:solidFill>
                <a:srgbClr val="0062AC"/>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TextBox 1"/>
          <p:cNvSpPr txBox="1"/>
          <p:nvPr userDrawn="1"/>
        </p:nvSpPr>
        <p:spPr>
          <a:xfrm>
            <a:off x="2562045" y="6557159"/>
            <a:ext cx="5218980" cy="307777"/>
          </a:xfrm>
          <a:prstGeom prst="rect">
            <a:avLst/>
          </a:prstGeom>
          <a:noFill/>
        </p:spPr>
        <p:txBody>
          <a:bodyPr wrap="square" rtlCol="0">
            <a:spAutoFit/>
          </a:bodyPr>
          <a:lstStyle/>
          <a:p>
            <a:pPr algn="ctr"/>
            <a:r>
              <a:rPr kumimoji="0" lang="en-GB" sz="1400" b="0" i="0" u="none" strike="noStrike" kern="1200" cap="none" spc="0" normalizeH="0" baseline="0" noProof="0" dirty="0" err="1">
                <a:ln>
                  <a:noFill/>
                </a:ln>
                <a:solidFill>
                  <a:srgbClr val="0062AC"/>
                </a:solidFill>
                <a:effectLst/>
                <a:uLnTx/>
                <a:uFillTx/>
                <a:latin typeface="+mj-lt"/>
                <a:ea typeface="+mn-ea"/>
                <a:cs typeface="+mn-cs"/>
              </a:rPr>
              <a:t>LhARA</a:t>
            </a:r>
            <a:r>
              <a:rPr kumimoji="0" lang="en-GB" sz="1400" b="0" i="0" u="none" strike="noStrike" kern="1200" cap="none" spc="0" normalizeH="0" baseline="0" noProof="0" dirty="0">
                <a:ln>
                  <a:noFill/>
                </a:ln>
                <a:solidFill>
                  <a:srgbClr val="0062AC"/>
                </a:solidFill>
                <a:effectLst/>
                <a:uLnTx/>
                <a:uFillTx/>
                <a:latin typeface="+mj-lt"/>
                <a:ea typeface="+mn-ea"/>
                <a:cs typeface="+mn-cs"/>
              </a:rPr>
              <a:t> Steering Group Meeting 31</a:t>
            </a:r>
            <a:r>
              <a:rPr kumimoji="0" lang="en-GB" sz="1400" b="0" i="0" u="none" strike="noStrike" kern="1200" cap="none" spc="0" normalizeH="0" baseline="30000" noProof="0" dirty="0">
                <a:ln>
                  <a:noFill/>
                </a:ln>
                <a:solidFill>
                  <a:srgbClr val="0062AC"/>
                </a:solidFill>
                <a:effectLst/>
                <a:uLnTx/>
                <a:uFillTx/>
                <a:latin typeface="+mj-lt"/>
                <a:ea typeface="+mn-ea"/>
                <a:cs typeface="+mn-cs"/>
              </a:rPr>
              <a:t>st</a:t>
            </a:r>
            <a:r>
              <a:rPr kumimoji="0" lang="en-GB" sz="1400" b="0" i="0" u="none" strike="noStrike" kern="1200" cap="none" spc="0" normalizeH="0" baseline="0" noProof="0" dirty="0">
                <a:ln>
                  <a:noFill/>
                </a:ln>
                <a:solidFill>
                  <a:srgbClr val="0062AC"/>
                </a:solidFill>
                <a:effectLst/>
                <a:uLnTx/>
                <a:uFillTx/>
                <a:latin typeface="+mj-lt"/>
                <a:ea typeface="+mn-ea"/>
                <a:cs typeface="+mn-cs"/>
              </a:rPr>
              <a:t> January 2020</a:t>
            </a:r>
            <a:endParaRPr lang="en-GB" sz="1400" dirty="0">
              <a:solidFill>
                <a:srgbClr val="0062AC"/>
              </a:solidFill>
              <a:latin typeface="+mj-lt"/>
            </a:endParaRPr>
          </a:p>
        </p:txBody>
      </p:sp>
      <p:sp>
        <p:nvSpPr>
          <p:cNvPr id="8" name="TextBox 7"/>
          <p:cNvSpPr txBox="1"/>
          <p:nvPr userDrawn="1"/>
        </p:nvSpPr>
        <p:spPr>
          <a:xfrm>
            <a:off x="512498"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0062AC"/>
                </a:solidFill>
                <a:effectLst/>
                <a:uLnTx/>
                <a:uFillTx/>
                <a:latin typeface="+mj-lt"/>
                <a:ea typeface="+mn-ea"/>
                <a:cs typeface="+mn-cs"/>
              </a:rPr>
              <a:t>Ajit Kurup</a:t>
            </a:r>
            <a:endParaRPr lang="en-GB" sz="1400" dirty="0">
              <a:solidFill>
                <a:srgbClr val="0062AC"/>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rgbClr val="0062AC"/>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ccap.hep.ph.ic.ac.uk/trac/wiki/Research/DesignStudy/PreCDR#RDPlan"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ccap.hep.ph.ic.ac.uk/trac/wiki/Research/DesignStudy/PreCDR#Keydates"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ccap.hep.ph.ic.ac.uk/trac/wiki/Research/DesignStudy/PreCDR"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94" name="Picture 46"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3190" y="5776150"/>
            <a:ext cx="2207073" cy="727456"/>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172525" y="1644247"/>
            <a:ext cx="9506625" cy="584775"/>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3200" dirty="0">
                <a:solidFill>
                  <a:srgbClr val="0062AC"/>
                </a:solidFill>
                <a:uFill>
                  <a:solidFill>
                    <a:srgbClr val="990099"/>
                  </a:solidFill>
                </a:uFill>
                <a:latin typeface="Arial Black" pitchFamily="34" charset="0"/>
              </a:rPr>
              <a:t>Status of the development of the pre-CDR</a:t>
            </a:r>
          </a:p>
        </p:txBody>
      </p:sp>
      <p:sp>
        <p:nvSpPr>
          <p:cNvPr id="2057" name="Text Box 9"/>
          <p:cNvSpPr txBox="1">
            <a:spLocks noChangeArrowheads="1"/>
          </p:cNvSpPr>
          <p:nvPr/>
        </p:nvSpPr>
        <p:spPr bwMode="auto">
          <a:xfrm>
            <a:off x="277454" y="2839291"/>
            <a:ext cx="6550065" cy="212365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rgbClr val="0062AC"/>
              </a:solidFill>
              <a:latin typeface="Arial Black" pitchFamily="34" charset="0"/>
            </a:endParaRPr>
          </a:p>
          <a:p>
            <a:r>
              <a:rPr lang="en-GB" sz="2800" dirty="0" err="1">
                <a:solidFill>
                  <a:srgbClr val="0062AC"/>
                </a:solidFill>
                <a:latin typeface="Arial Black" pitchFamily="34" charset="0"/>
              </a:rPr>
              <a:t>LhARA</a:t>
            </a:r>
            <a:r>
              <a:rPr lang="en-GB" sz="2800" dirty="0">
                <a:solidFill>
                  <a:srgbClr val="0062AC"/>
                </a:solidFill>
                <a:latin typeface="Arial Black" pitchFamily="34" charset="0"/>
              </a:rPr>
              <a:t> Steering Group Meeting</a:t>
            </a: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0062AC"/>
                </a:solidFill>
                <a:latin typeface="Arial Black" pitchFamily="34" charset="0"/>
              </a:rPr>
              <a:t>Ajit Kurup</a:t>
            </a:r>
          </a:p>
          <a:p>
            <a:pPr lvl="0"/>
            <a:endParaRPr lang="en-GB" sz="2000" dirty="0">
              <a:solidFill>
                <a:srgbClr val="0062AC"/>
              </a:solidFill>
              <a:latin typeface="Arial Black" pitchFamily="34" charset="0"/>
            </a:endParaRPr>
          </a:p>
          <a:p>
            <a:pPr lvl="0"/>
            <a:r>
              <a:rPr lang="en-GB" sz="2000" dirty="0">
                <a:solidFill>
                  <a:srgbClr val="0062AC"/>
                </a:solidFill>
                <a:latin typeface="Arial Black" pitchFamily="34" charset="0"/>
              </a:rPr>
              <a:t>31</a:t>
            </a:r>
            <a:r>
              <a:rPr lang="en-GB" sz="2000" baseline="30000" dirty="0">
                <a:solidFill>
                  <a:srgbClr val="0062AC"/>
                </a:solidFill>
                <a:latin typeface="Arial Black" pitchFamily="34" charset="0"/>
              </a:rPr>
              <a:t>st</a:t>
            </a:r>
            <a:r>
              <a:rPr lang="en-GB" sz="2000" dirty="0">
                <a:solidFill>
                  <a:srgbClr val="0062AC"/>
                </a:solidFill>
                <a:latin typeface="Arial Black" pitchFamily="34" charset="0"/>
              </a:rPr>
              <a:t> January 2020</a:t>
            </a:r>
          </a:p>
        </p:txBody>
      </p:sp>
      <p:pic>
        <p:nvPicPr>
          <p:cNvPr id="4" name="Picture 3" descr="A picture containing drawing&#10;&#10;Description automatically generated">
            <a:extLst>
              <a:ext uri="{FF2B5EF4-FFF2-40B4-BE49-F238E27FC236}">
                <a16:creationId xmlns:a16="http://schemas.microsoft.com/office/drawing/2014/main" id="{5F5D763D-E3E5-449A-AE36-AEDBF2A638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9182" y="4932712"/>
            <a:ext cx="3502545" cy="16678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9DF7E4-B9B8-4B91-88ED-88A03A9B2893}"/>
              </a:ext>
            </a:extLst>
          </p:cNvPr>
          <p:cNvSpPr>
            <a:spLocks noGrp="1"/>
          </p:cNvSpPr>
          <p:nvPr>
            <p:ph type="body" sz="quarter" idx="12"/>
          </p:nvPr>
        </p:nvSpPr>
        <p:spPr>
          <a:xfrm>
            <a:off x="166688" y="682389"/>
            <a:ext cx="9621889" cy="548322"/>
          </a:xfrm>
        </p:spPr>
        <p:txBody>
          <a:bodyPr>
            <a:normAutofit fontScale="85000" lnSpcReduction="10000"/>
          </a:bodyPr>
          <a:lstStyle/>
          <a:p>
            <a:r>
              <a:rPr lang="en-GB" dirty="0"/>
              <a:t>Initial design of the Stage 2 high-momentum vertical arc done by HT Lau.</a:t>
            </a:r>
          </a:p>
          <a:p>
            <a:endParaRPr lang="en-GB" dirty="0"/>
          </a:p>
        </p:txBody>
      </p:sp>
      <p:sp>
        <p:nvSpPr>
          <p:cNvPr id="3" name="Title 2">
            <a:extLst>
              <a:ext uri="{FF2B5EF4-FFF2-40B4-BE49-F238E27FC236}">
                <a16:creationId xmlns:a16="http://schemas.microsoft.com/office/drawing/2014/main" id="{AB4EA3DE-3735-4201-8F41-7BE54DEDA497}"/>
              </a:ext>
            </a:extLst>
          </p:cNvPr>
          <p:cNvSpPr>
            <a:spLocks noGrp="1"/>
          </p:cNvSpPr>
          <p:nvPr>
            <p:ph type="title"/>
          </p:nvPr>
        </p:nvSpPr>
        <p:spPr/>
        <p:txBody>
          <a:bodyPr>
            <a:normAutofit fontScale="90000"/>
          </a:bodyPr>
          <a:lstStyle/>
          <a:p>
            <a:r>
              <a:rPr lang="en-GB" dirty="0"/>
              <a:t>Simulations – Current status</a:t>
            </a:r>
          </a:p>
        </p:txBody>
      </p:sp>
      <p:pic>
        <p:nvPicPr>
          <p:cNvPr id="4" name="Picture 3">
            <a:extLst>
              <a:ext uri="{FF2B5EF4-FFF2-40B4-BE49-F238E27FC236}">
                <a16:creationId xmlns:a16="http://schemas.microsoft.com/office/drawing/2014/main" id="{4AD5A7E4-0F8E-454C-97EA-490E7DA2B6C6}"/>
              </a:ext>
            </a:extLst>
          </p:cNvPr>
          <p:cNvPicPr>
            <a:picLocks noChangeAspect="1"/>
          </p:cNvPicPr>
          <p:nvPr/>
        </p:nvPicPr>
        <p:blipFill>
          <a:blip r:embed="rId2"/>
          <a:stretch>
            <a:fillRect/>
          </a:stretch>
        </p:blipFill>
        <p:spPr>
          <a:xfrm>
            <a:off x="1603644" y="1135672"/>
            <a:ext cx="6698712" cy="5186303"/>
          </a:xfrm>
          <a:prstGeom prst="rect">
            <a:avLst/>
          </a:prstGeom>
        </p:spPr>
      </p:pic>
    </p:spTree>
    <p:extLst>
      <p:ext uri="{BB962C8B-B14F-4D97-AF65-F5344CB8AC3E}">
        <p14:creationId xmlns:p14="http://schemas.microsoft.com/office/powerpoint/2010/main" val="1321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9DF7E4-B9B8-4B91-88ED-88A03A9B2893}"/>
              </a:ext>
            </a:extLst>
          </p:cNvPr>
          <p:cNvSpPr>
            <a:spLocks noGrp="1"/>
          </p:cNvSpPr>
          <p:nvPr>
            <p:ph type="body" sz="quarter" idx="12"/>
          </p:nvPr>
        </p:nvSpPr>
        <p:spPr/>
        <p:txBody>
          <a:bodyPr/>
          <a:lstStyle/>
          <a:p>
            <a:r>
              <a:rPr lang="en-GB" dirty="0"/>
              <a:t>Remaining tasks.</a:t>
            </a:r>
          </a:p>
          <a:p>
            <a:pPr lvl="1"/>
            <a:r>
              <a:rPr lang="en-GB" dirty="0"/>
              <a:t>Injection line into the FFA ring is being designed. </a:t>
            </a:r>
          </a:p>
          <a:p>
            <a:pPr lvl="2"/>
            <a:r>
              <a:rPr lang="en-GB" dirty="0"/>
              <a:t>The mirror of this will be used for the extraction line.</a:t>
            </a:r>
          </a:p>
          <a:p>
            <a:pPr marL="400050" lvl="1" indent="0">
              <a:buNone/>
            </a:pPr>
            <a:endParaRPr lang="en-GB" dirty="0"/>
          </a:p>
          <a:p>
            <a:pPr lvl="1"/>
            <a:r>
              <a:rPr lang="en-GB" dirty="0"/>
              <a:t>Design the beam transport to the in vivo end station.</a:t>
            </a:r>
          </a:p>
          <a:p>
            <a:pPr lvl="1"/>
            <a:endParaRPr lang="en-GB" dirty="0"/>
          </a:p>
          <a:p>
            <a:pPr lvl="1"/>
            <a:r>
              <a:rPr lang="en-GB" dirty="0"/>
              <a:t>Design of the FFA ring.</a:t>
            </a:r>
          </a:p>
        </p:txBody>
      </p:sp>
      <p:sp>
        <p:nvSpPr>
          <p:cNvPr id="3" name="Title 2">
            <a:extLst>
              <a:ext uri="{FF2B5EF4-FFF2-40B4-BE49-F238E27FC236}">
                <a16:creationId xmlns:a16="http://schemas.microsoft.com/office/drawing/2014/main" id="{AB4EA3DE-3735-4201-8F41-7BE54DEDA497}"/>
              </a:ext>
            </a:extLst>
          </p:cNvPr>
          <p:cNvSpPr>
            <a:spLocks noGrp="1"/>
          </p:cNvSpPr>
          <p:nvPr>
            <p:ph type="title"/>
          </p:nvPr>
        </p:nvSpPr>
        <p:spPr/>
        <p:txBody>
          <a:bodyPr>
            <a:normAutofit fontScale="90000"/>
          </a:bodyPr>
          <a:lstStyle/>
          <a:p>
            <a:r>
              <a:rPr lang="en-GB" dirty="0"/>
              <a:t>Simulations – Current status</a:t>
            </a:r>
          </a:p>
        </p:txBody>
      </p:sp>
    </p:spTree>
    <p:extLst>
      <p:ext uri="{BB962C8B-B14F-4D97-AF65-F5344CB8AC3E}">
        <p14:creationId xmlns:p14="http://schemas.microsoft.com/office/powerpoint/2010/main" val="1896393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02F6E7-A2D7-458B-A894-1AB9BEFBB242}"/>
              </a:ext>
            </a:extLst>
          </p:cNvPr>
          <p:cNvSpPr>
            <a:spLocks noGrp="1"/>
          </p:cNvSpPr>
          <p:nvPr>
            <p:ph type="body" sz="quarter" idx="12"/>
          </p:nvPr>
        </p:nvSpPr>
        <p:spPr/>
        <p:txBody>
          <a:bodyPr/>
          <a:lstStyle/>
          <a:p>
            <a:r>
              <a:rPr lang="en-GB" dirty="0"/>
              <a:t>Simeon Greenwood from RAL is working on updating the floor plan.</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Number of details to be addressed.</a:t>
            </a:r>
          </a:p>
          <a:p>
            <a:pPr lvl="1"/>
            <a:r>
              <a:rPr lang="en-GB" dirty="0"/>
              <a:t>Will be finalised when the design is fixed.</a:t>
            </a:r>
          </a:p>
        </p:txBody>
      </p:sp>
      <p:sp>
        <p:nvSpPr>
          <p:cNvPr id="3" name="Title 2">
            <a:extLst>
              <a:ext uri="{FF2B5EF4-FFF2-40B4-BE49-F238E27FC236}">
                <a16:creationId xmlns:a16="http://schemas.microsoft.com/office/drawing/2014/main" id="{8F1B54F8-1D5A-4A6C-B522-E1353BE2F4A7}"/>
              </a:ext>
            </a:extLst>
          </p:cNvPr>
          <p:cNvSpPr>
            <a:spLocks noGrp="1"/>
          </p:cNvSpPr>
          <p:nvPr>
            <p:ph type="title"/>
          </p:nvPr>
        </p:nvSpPr>
        <p:spPr/>
        <p:txBody>
          <a:bodyPr>
            <a:normAutofit fontScale="90000"/>
          </a:bodyPr>
          <a:lstStyle/>
          <a:p>
            <a:r>
              <a:rPr lang="en-GB" dirty="0"/>
              <a:t>Floor plan update</a:t>
            </a:r>
          </a:p>
        </p:txBody>
      </p:sp>
      <p:pic>
        <p:nvPicPr>
          <p:cNvPr id="1026" name="Picture 1">
            <a:extLst>
              <a:ext uri="{FF2B5EF4-FFF2-40B4-BE49-F238E27FC236}">
                <a16:creationId xmlns:a16="http://schemas.microsoft.com/office/drawing/2014/main" id="{AAEBE3B8-0162-4301-A9A9-D76BCBBA12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166" t="43802" r="18936" b="15286"/>
          <a:stretch>
            <a:fillRect/>
          </a:stretch>
        </p:blipFill>
        <p:spPr bwMode="auto">
          <a:xfrm>
            <a:off x="898707" y="1723166"/>
            <a:ext cx="8305253" cy="3374009"/>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7692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BBE334B-3127-4632-962A-D65E18866A1E}"/>
              </a:ext>
            </a:extLst>
          </p:cNvPr>
          <p:cNvSpPr>
            <a:spLocks noGrp="1"/>
          </p:cNvSpPr>
          <p:nvPr>
            <p:ph type="body" sz="quarter" idx="12"/>
          </p:nvPr>
        </p:nvSpPr>
        <p:spPr>
          <a:xfrm>
            <a:off x="166688" y="682388"/>
            <a:ext cx="9621889" cy="1296314"/>
          </a:xfrm>
        </p:spPr>
        <p:txBody>
          <a:bodyPr/>
          <a:lstStyle/>
          <a:p>
            <a:r>
              <a:rPr lang="en-GB" dirty="0"/>
              <a:t>Ken prepared an outline project schedule.</a:t>
            </a:r>
          </a:p>
        </p:txBody>
      </p:sp>
      <p:sp>
        <p:nvSpPr>
          <p:cNvPr id="4" name="Title 3">
            <a:extLst>
              <a:ext uri="{FF2B5EF4-FFF2-40B4-BE49-F238E27FC236}">
                <a16:creationId xmlns:a16="http://schemas.microsoft.com/office/drawing/2014/main" id="{2AB407D3-2AF2-4E4D-9254-B37F17FA153A}"/>
              </a:ext>
            </a:extLst>
          </p:cNvPr>
          <p:cNvSpPr>
            <a:spLocks noGrp="1"/>
          </p:cNvSpPr>
          <p:nvPr>
            <p:ph type="title"/>
          </p:nvPr>
        </p:nvSpPr>
        <p:spPr/>
        <p:txBody>
          <a:bodyPr>
            <a:normAutofit fontScale="90000"/>
          </a:bodyPr>
          <a:lstStyle/>
          <a:p>
            <a:r>
              <a:rPr lang="en-GB" dirty="0" err="1"/>
              <a:t>LhARA</a:t>
            </a:r>
            <a:r>
              <a:rPr lang="en-GB" dirty="0"/>
              <a:t> project schedule</a:t>
            </a:r>
          </a:p>
        </p:txBody>
      </p:sp>
      <p:pic>
        <p:nvPicPr>
          <p:cNvPr id="10" name="Picture 9">
            <a:extLst>
              <a:ext uri="{FF2B5EF4-FFF2-40B4-BE49-F238E27FC236}">
                <a16:creationId xmlns:a16="http://schemas.microsoft.com/office/drawing/2014/main" id="{61EC04EB-9A00-4B33-83B1-534F5716D498}"/>
              </a:ext>
            </a:extLst>
          </p:cNvPr>
          <p:cNvPicPr>
            <a:picLocks noChangeAspect="1"/>
          </p:cNvPicPr>
          <p:nvPr/>
        </p:nvPicPr>
        <p:blipFill>
          <a:blip r:embed="rId2"/>
          <a:stretch>
            <a:fillRect/>
          </a:stretch>
        </p:blipFill>
        <p:spPr>
          <a:xfrm>
            <a:off x="136708" y="1612885"/>
            <a:ext cx="9621889" cy="4148266"/>
          </a:xfrm>
          <a:prstGeom prst="rect">
            <a:avLst/>
          </a:prstGeom>
        </p:spPr>
      </p:pic>
    </p:spTree>
    <p:extLst>
      <p:ext uri="{BB962C8B-B14F-4D97-AF65-F5344CB8AC3E}">
        <p14:creationId xmlns:p14="http://schemas.microsoft.com/office/powerpoint/2010/main" val="1007111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B407D3-2AF2-4E4D-9254-B37F17FA153A}"/>
              </a:ext>
            </a:extLst>
          </p:cNvPr>
          <p:cNvSpPr>
            <a:spLocks noGrp="1"/>
          </p:cNvSpPr>
          <p:nvPr>
            <p:ph type="title"/>
          </p:nvPr>
        </p:nvSpPr>
        <p:spPr/>
        <p:txBody>
          <a:bodyPr>
            <a:normAutofit fontScale="90000"/>
          </a:bodyPr>
          <a:lstStyle/>
          <a:p>
            <a:r>
              <a:rPr lang="en-GB" dirty="0" err="1"/>
              <a:t>LhARA</a:t>
            </a:r>
            <a:r>
              <a:rPr lang="en-GB" dirty="0"/>
              <a:t> project schedule</a:t>
            </a:r>
          </a:p>
        </p:txBody>
      </p:sp>
      <p:pic>
        <p:nvPicPr>
          <p:cNvPr id="3" name="Picture 2">
            <a:extLst>
              <a:ext uri="{FF2B5EF4-FFF2-40B4-BE49-F238E27FC236}">
                <a16:creationId xmlns:a16="http://schemas.microsoft.com/office/drawing/2014/main" id="{E059C418-9ED6-4A15-9563-CEB40243E7B1}"/>
              </a:ext>
            </a:extLst>
          </p:cNvPr>
          <p:cNvPicPr>
            <a:picLocks noChangeAspect="1"/>
          </p:cNvPicPr>
          <p:nvPr/>
        </p:nvPicPr>
        <p:blipFill>
          <a:blip r:embed="rId2"/>
          <a:stretch>
            <a:fillRect/>
          </a:stretch>
        </p:blipFill>
        <p:spPr>
          <a:xfrm>
            <a:off x="1199214" y="678629"/>
            <a:ext cx="7146671" cy="5894558"/>
          </a:xfrm>
          <a:prstGeom prst="rect">
            <a:avLst/>
          </a:prstGeom>
        </p:spPr>
      </p:pic>
    </p:spTree>
    <p:extLst>
      <p:ext uri="{BB962C8B-B14F-4D97-AF65-F5344CB8AC3E}">
        <p14:creationId xmlns:p14="http://schemas.microsoft.com/office/powerpoint/2010/main" val="2955418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3760E-C548-4183-8F40-51C0E7A12100}"/>
              </a:ext>
            </a:extLst>
          </p:cNvPr>
          <p:cNvSpPr>
            <a:spLocks noGrp="1"/>
          </p:cNvSpPr>
          <p:nvPr>
            <p:ph type="body" sz="quarter" idx="12"/>
          </p:nvPr>
        </p:nvSpPr>
        <p:spPr/>
        <p:txBody>
          <a:bodyPr>
            <a:normAutofit fontScale="77500" lnSpcReduction="20000"/>
          </a:bodyPr>
          <a:lstStyle/>
          <a:p>
            <a:r>
              <a:rPr lang="en-GB" dirty="0">
                <a:hlinkClick r:id="rId2"/>
              </a:rPr>
              <a:t>https://ccap.hep.ph.ic.ac.uk/trac/wiki/Research/DesignStudy/PreCDR#RDPlan</a:t>
            </a:r>
            <a:r>
              <a:rPr lang="en-GB" dirty="0"/>
              <a:t> </a:t>
            </a:r>
          </a:p>
          <a:p>
            <a:r>
              <a:rPr lang="en-GB" dirty="0"/>
              <a:t>Laser </a:t>
            </a:r>
          </a:p>
          <a:p>
            <a:pPr lvl="1"/>
            <a:r>
              <a:rPr lang="en-GB" dirty="0"/>
              <a:t>No major R&amp;D needed for the laser since it will be a commercial system. </a:t>
            </a:r>
          </a:p>
          <a:p>
            <a:pPr lvl="1"/>
            <a:r>
              <a:rPr lang="en-GB" dirty="0"/>
              <a:t>Target particle production and diagnostics.</a:t>
            </a:r>
          </a:p>
          <a:p>
            <a:r>
              <a:rPr lang="en-GB" dirty="0"/>
              <a:t>Proton and ion capture. </a:t>
            </a:r>
          </a:p>
          <a:p>
            <a:pPr lvl="1"/>
            <a:r>
              <a:rPr lang="en-GB" dirty="0"/>
              <a:t>Gabor lens prototype development and performance verification. </a:t>
            </a:r>
          </a:p>
          <a:p>
            <a:r>
              <a:rPr lang="en-GB" dirty="0"/>
              <a:t>Stage 1 beam transport. </a:t>
            </a:r>
          </a:p>
          <a:p>
            <a:pPr lvl="1"/>
            <a:r>
              <a:rPr lang="en-GB" dirty="0"/>
              <a:t>No major R&amp;D needed. </a:t>
            </a:r>
          </a:p>
          <a:p>
            <a:r>
              <a:rPr lang="en-GB" dirty="0"/>
              <a:t>Stage 2 beam transport. </a:t>
            </a:r>
          </a:p>
          <a:p>
            <a:pPr lvl="1"/>
            <a:r>
              <a:rPr lang="en-GB" dirty="0"/>
              <a:t>FFA: Magnet design and prototyping. </a:t>
            </a:r>
          </a:p>
          <a:p>
            <a:pPr lvl="1"/>
            <a:r>
              <a:rPr lang="en-GB" dirty="0"/>
              <a:t>FFA: RF cavity performance verification.</a:t>
            </a:r>
          </a:p>
          <a:p>
            <a:r>
              <a:rPr lang="en-GB" dirty="0"/>
              <a:t>End station </a:t>
            </a:r>
          </a:p>
          <a:p>
            <a:pPr lvl="1"/>
            <a:r>
              <a:rPr lang="en-GB" dirty="0"/>
              <a:t>Automation.</a:t>
            </a:r>
          </a:p>
          <a:p>
            <a:r>
              <a:rPr lang="en-GB" dirty="0"/>
              <a:t>Instrumentation. </a:t>
            </a:r>
          </a:p>
          <a:p>
            <a:pPr lvl="1"/>
            <a:r>
              <a:rPr lang="en-GB" dirty="0"/>
              <a:t>Dose calibration for high-intensity beams. </a:t>
            </a:r>
          </a:p>
          <a:p>
            <a:pPr lvl="1"/>
            <a:r>
              <a:rPr lang="en-GB" dirty="0"/>
              <a:t>Online dose monitor. </a:t>
            </a:r>
          </a:p>
          <a:p>
            <a:pPr lvl="1"/>
            <a:r>
              <a:rPr lang="en-GB" dirty="0"/>
              <a:t>Online beam monitor for low energy beam. </a:t>
            </a:r>
          </a:p>
          <a:p>
            <a:pPr lvl="1"/>
            <a:r>
              <a:rPr lang="en-GB" dirty="0"/>
              <a:t>Fast feedback monitoring and control.</a:t>
            </a:r>
          </a:p>
          <a:p>
            <a:endParaRPr lang="en-GB" dirty="0"/>
          </a:p>
        </p:txBody>
      </p:sp>
      <p:sp>
        <p:nvSpPr>
          <p:cNvPr id="2" name="Title 1">
            <a:extLst>
              <a:ext uri="{FF2B5EF4-FFF2-40B4-BE49-F238E27FC236}">
                <a16:creationId xmlns:a16="http://schemas.microsoft.com/office/drawing/2014/main" id="{D5ED7598-8BCE-4BF1-97F3-4EEA413869DE}"/>
              </a:ext>
            </a:extLst>
          </p:cNvPr>
          <p:cNvSpPr>
            <a:spLocks noGrp="1"/>
          </p:cNvSpPr>
          <p:nvPr>
            <p:ph type="title"/>
          </p:nvPr>
        </p:nvSpPr>
        <p:spPr/>
        <p:txBody>
          <a:bodyPr>
            <a:normAutofit fontScale="90000"/>
          </a:bodyPr>
          <a:lstStyle/>
          <a:p>
            <a:r>
              <a:rPr lang="en-GB" dirty="0"/>
              <a:t>R&amp;D plan</a:t>
            </a:r>
          </a:p>
        </p:txBody>
      </p:sp>
    </p:spTree>
    <p:extLst>
      <p:ext uri="{BB962C8B-B14F-4D97-AF65-F5344CB8AC3E}">
        <p14:creationId xmlns:p14="http://schemas.microsoft.com/office/powerpoint/2010/main" val="13808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D6F218-C013-4FBF-A212-1D9F4E9641D3}"/>
              </a:ext>
            </a:extLst>
          </p:cNvPr>
          <p:cNvSpPr>
            <a:spLocks noGrp="1"/>
          </p:cNvSpPr>
          <p:nvPr>
            <p:ph type="body" sz="quarter" idx="12"/>
          </p:nvPr>
        </p:nvSpPr>
        <p:spPr/>
        <p:txBody>
          <a:bodyPr>
            <a:normAutofit/>
          </a:bodyPr>
          <a:lstStyle/>
          <a:p>
            <a:r>
              <a:rPr lang="en-GB" dirty="0"/>
              <a:t>Ken prepared an outline of the pre-CDR.</a:t>
            </a:r>
          </a:p>
          <a:p>
            <a:r>
              <a:rPr lang="en-GB" dirty="0"/>
              <a:t>Main sections.</a:t>
            </a:r>
          </a:p>
          <a:p>
            <a:pPr lvl="1"/>
            <a:r>
              <a:rPr lang="en-GB" dirty="0"/>
              <a:t>Executive summary.</a:t>
            </a:r>
          </a:p>
          <a:p>
            <a:pPr lvl="1"/>
            <a:r>
              <a:rPr lang="en-GB" dirty="0"/>
              <a:t>Lay summary.</a:t>
            </a:r>
          </a:p>
          <a:p>
            <a:pPr lvl="1"/>
            <a:r>
              <a:rPr lang="en-GB" dirty="0"/>
              <a:t>Introduction.</a:t>
            </a:r>
          </a:p>
          <a:p>
            <a:pPr lvl="1"/>
            <a:r>
              <a:rPr lang="en-GB" dirty="0"/>
              <a:t>Motivation.</a:t>
            </a:r>
          </a:p>
          <a:p>
            <a:pPr lvl="1"/>
            <a:r>
              <a:rPr lang="en-GB" dirty="0" err="1"/>
              <a:t>LhARA</a:t>
            </a:r>
            <a:r>
              <a:rPr lang="en-GB" dirty="0"/>
              <a:t> facility.</a:t>
            </a:r>
          </a:p>
          <a:p>
            <a:pPr lvl="1"/>
            <a:r>
              <a:rPr lang="en-GB" dirty="0"/>
              <a:t>Infrastructure and integration</a:t>
            </a:r>
          </a:p>
          <a:p>
            <a:pPr lvl="1"/>
            <a:r>
              <a:rPr lang="en-GB" dirty="0"/>
              <a:t>Conclusions.</a:t>
            </a:r>
          </a:p>
          <a:p>
            <a:r>
              <a:rPr lang="en-GB" dirty="0"/>
              <a:t>Appendices.</a:t>
            </a:r>
          </a:p>
          <a:p>
            <a:pPr lvl="1"/>
            <a:r>
              <a:rPr lang="en-GB" dirty="0"/>
              <a:t>Timeline.</a:t>
            </a:r>
          </a:p>
          <a:p>
            <a:pPr lvl="1"/>
            <a:r>
              <a:rPr lang="en-GB" dirty="0"/>
              <a:t>Costs.</a:t>
            </a:r>
          </a:p>
          <a:p>
            <a:pPr lvl="1"/>
            <a:r>
              <a:rPr lang="en-GB" dirty="0"/>
              <a:t>Risk analysis.</a:t>
            </a:r>
          </a:p>
          <a:p>
            <a:pPr lvl="2"/>
            <a:endParaRPr lang="en-GB" dirty="0"/>
          </a:p>
        </p:txBody>
      </p:sp>
      <p:sp>
        <p:nvSpPr>
          <p:cNvPr id="3" name="Title 2">
            <a:extLst>
              <a:ext uri="{FF2B5EF4-FFF2-40B4-BE49-F238E27FC236}">
                <a16:creationId xmlns:a16="http://schemas.microsoft.com/office/drawing/2014/main" id="{E1E34B62-FB77-426D-B918-269C7B36B767}"/>
              </a:ext>
            </a:extLst>
          </p:cNvPr>
          <p:cNvSpPr>
            <a:spLocks noGrp="1"/>
          </p:cNvSpPr>
          <p:nvPr>
            <p:ph type="title"/>
          </p:nvPr>
        </p:nvSpPr>
        <p:spPr/>
        <p:txBody>
          <a:bodyPr>
            <a:normAutofit fontScale="90000"/>
          </a:bodyPr>
          <a:lstStyle/>
          <a:p>
            <a:r>
              <a:rPr lang="en-GB" dirty="0"/>
              <a:t>Preparations for writing up</a:t>
            </a:r>
          </a:p>
        </p:txBody>
      </p:sp>
    </p:spTree>
    <p:extLst>
      <p:ext uri="{BB962C8B-B14F-4D97-AF65-F5344CB8AC3E}">
        <p14:creationId xmlns:p14="http://schemas.microsoft.com/office/powerpoint/2010/main" val="3387337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D6F218-C013-4FBF-A212-1D9F4E9641D3}"/>
              </a:ext>
            </a:extLst>
          </p:cNvPr>
          <p:cNvSpPr>
            <a:spLocks noGrp="1"/>
          </p:cNvSpPr>
          <p:nvPr>
            <p:ph type="body" sz="quarter" idx="12"/>
          </p:nvPr>
        </p:nvSpPr>
        <p:spPr/>
        <p:txBody>
          <a:bodyPr>
            <a:normAutofit fontScale="77500" lnSpcReduction="20000"/>
          </a:bodyPr>
          <a:lstStyle/>
          <a:p>
            <a:r>
              <a:rPr lang="en-GB" dirty="0" err="1"/>
              <a:t>LhARA</a:t>
            </a:r>
            <a:r>
              <a:rPr lang="en-GB" dirty="0"/>
              <a:t> facility.</a:t>
            </a:r>
          </a:p>
          <a:p>
            <a:pPr lvl="1"/>
            <a:r>
              <a:rPr lang="en-GB" dirty="0"/>
              <a:t>Overview.</a:t>
            </a:r>
          </a:p>
          <a:p>
            <a:pPr lvl="1"/>
            <a:r>
              <a:rPr lang="en-GB" dirty="0"/>
              <a:t>Laser-driven proton and ion source.</a:t>
            </a:r>
          </a:p>
          <a:p>
            <a:pPr lvl="2"/>
            <a:r>
              <a:rPr lang="en-GB" dirty="0"/>
              <a:t>Technical challenges and R&amp;D programme.</a:t>
            </a:r>
          </a:p>
          <a:p>
            <a:pPr lvl="1"/>
            <a:r>
              <a:rPr lang="en-GB" dirty="0"/>
              <a:t>Proton and ion capture.</a:t>
            </a:r>
          </a:p>
          <a:p>
            <a:pPr lvl="2"/>
            <a:r>
              <a:rPr lang="en-GB" dirty="0"/>
              <a:t>Technical challenges and R&amp;D programme.</a:t>
            </a:r>
          </a:p>
          <a:p>
            <a:pPr lvl="1"/>
            <a:r>
              <a:rPr lang="en-GB" dirty="0"/>
              <a:t>Beam transport and delivery to the in-vitro end station.</a:t>
            </a:r>
          </a:p>
          <a:p>
            <a:pPr lvl="2"/>
            <a:r>
              <a:rPr lang="en-GB" dirty="0"/>
              <a:t>Technical challenges and R&amp;D programme.</a:t>
            </a:r>
          </a:p>
          <a:p>
            <a:pPr lvl="1"/>
            <a:r>
              <a:rPr lang="en-GB" dirty="0"/>
              <a:t>Post-acceleration and beam delivery to in-vitro and in-vivo end stations.</a:t>
            </a:r>
          </a:p>
          <a:p>
            <a:pPr lvl="2"/>
            <a:r>
              <a:rPr lang="en-GB" dirty="0"/>
              <a:t>Technical challenges and R&amp;D programme.</a:t>
            </a:r>
          </a:p>
          <a:p>
            <a:pPr lvl="1"/>
            <a:r>
              <a:rPr lang="en-GB" dirty="0"/>
              <a:t>Instrumentation.</a:t>
            </a:r>
          </a:p>
          <a:p>
            <a:pPr lvl="2"/>
            <a:r>
              <a:rPr lang="en-GB" dirty="0"/>
              <a:t>Technical challenges and R&amp;D programme.</a:t>
            </a:r>
          </a:p>
          <a:p>
            <a:pPr lvl="1"/>
            <a:r>
              <a:rPr lang="en-GB" dirty="0"/>
              <a:t>Software and computing.</a:t>
            </a:r>
          </a:p>
          <a:p>
            <a:pPr lvl="2"/>
            <a:r>
              <a:rPr lang="en-GB" dirty="0"/>
              <a:t>Technical challenges and R&amp;D programme.</a:t>
            </a:r>
          </a:p>
          <a:p>
            <a:pPr lvl="1"/>
            <a:r>
              <a:rPr lang="en-GB" dirty="0"/>
              <a:t>Staging considerations.</a:t>
            </a:r>
          </a:p>
          <a:p>
            <a:pPr lvl="2"/>
            <a:r>
              <a:rPr lang="en-GB" dirty="0"/>
              <a:t>Technical challenges and R&amp;D programme.</a:t>
            </a:r>
          </a:p>
          <a:p>
            <a:pPr lvl="1"/>
            <a:r>
              <a:rPr lang="en-GB" dirty="0"/>
              <a:t>Biological end stations.</a:t>
            </a:r>
          </a:p>
          <a:p>
            <a:pPr lvl="2"/>
            <a:r>
              <a:rPr lang="en-GB" dirty="0"/>
              <a:t>In-vitro end station.</a:t>
            </a:r>
          </a:p>
          <a:p>
            <a:pPr lvl="2"/>
            <a:r>
              <a:rPr lang="en-GB" dirty="0"/>
              <a:t>In-vivo end station.</a:t>
            </a:r>
          </a:p>
          <a:p>
            <a:pPr lvl="2"/>
            <a:r>
              <a:rPr lang="en-GB" dirty="0"/>
              <a:t>Development of radiobiological capability.</a:t>
            </a:r>
          </a:p>
        </p:txBody>
      </p:sp>
      <p:sp>
        <p:nvSpPr>
          <p:cNvPr id="3" name="Title 2">
            <a:extLst>
              <a:ext uri="{FF2B5EF4-FFF2-40B4-BE49-F238E27FC236}">
                <a16:creationId xmlns:a16="http://schemas.microsoft.com/office/drawing/2014/main" id="{E1E34B62-FB77-426D-B918-269C7B36B767}"/>
              </a:ext>
            </a:extLst>
          </p:cNvPr>
          <p:cNvSpPr>
            <a:spLocks noGrp="1"/>
          </p:cNvSpPr>
          <p:nvPr>
            <p:ph type="title"/>
          </p:nvPr>
        </p:nvSpPr>
        <p:spPr/>
        <p:txBody>
          <a:bodyPr>
            <a:normAutofit fontScale="90000"/>
          </a:bodyPr>
          <a:lstStyle/>
          <a:p>
            <a:r>
              <a:rPr lang="en-GB" dirty="0"/>
              <a:t>Preparations for writing up</a:t>
            </a:r>
          </a:p>
        </p:txBody>
      </p:sp>
    </p:spTree>
    <p:extLst>
      <p:ext uri="{BB962C8B-B14F-4D97-AF65-F5344CB8AC3E}">
        <p14:creationId xmlns:p14="http://schemas.microsoft.com/office/powerpoint/2010/main" val="3047877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761FB0-3220-49B2-A139-E81ECA798B9B}"/>
              </a:ext>
            </a:extLst>
          </p:cNvPr>
          <p:cNvSpPr>
            <a:spLocks noGrp="1"/>
          </p:cNvSpPr>
          <p:nvPr>
            <p:ph type="body" sz="quarter" idx="12"/>
          </p:nvPr>
        </p:nvSpPr>
        <p:spPr/>
        <p:txBody>
          <a:bodyPr>
            <a:normAutofit fontScale="92500"/>
          </a:bodyPr>
          <a:lstStyle/>
          <a:p>
            <a:r>
              <a:rPr lang="en-GB" dirty="0">
                <a:hlinkClick r:id="rId2"/>
              </a:rPr>
              <a:t>https://ccap.hep.ph.ic.ac.uk/trac/wiki/Research/DesignStudy/PreCDR#Keydates</a:t>
            </a:r>
            <a:r>
              <a:rPr lang="en-GB" dirty="0"/>
              <a:t> </a:t>
            </a:r>
          </a:p>
          <a:p>
            <a:pPr>
              <a:buClr>
                <a:srgbClr val="339966"/>
              </a:buClr>
              <a:buFont typeface="Wingdings" panose="05000000000000000000" pitchFamily="2" charset="2"/>
              <a:buChar char="ü"/>
            </a:pPr>
            <a:r>
              <a:rPr lang="en-GB" b="1" dirty="0"/>
              <a:t>29 Nov 2019</a:t>
            </a:r>
            <a:r>
              <a:rPr lang="en-GB" dirty="0"/>
              <a:t>: First issue of the baseline. This will include lists from the various systems of what needs to be updated on the existing floor layout, WBS, interfaces document and the parameter table. </a:t>
            </a:r>
          </a:p>
          <a:p>
            <a:pPr>
              <a:buSzPct val="120000"/>
              <a:buFont typeface="Arial" panose="020B0604020202020204" pitchFamily="34" charset="0"/>
              <a:buChar char="×"/>
            </a:pPr>
            <a:r>
              <a:rPr lang="en-GB" b="1" dirty="0"/>
              <a:t>31 Dec 2019</a:t>
            </a:r>
            <a:r>
              <a:rPr lang="en-GB" dirty="0"/>
              <a:t>: First end-to-end simulation. </a:t>
            </a:r>
          </a:p>
          <a:p>
            <a:pPr>
              <a:buSzPct val="120000"/>
              <a:buFont typeface="Arial" panose="020B0604020202020204" pitchFamily="34" charset="0"/>
              <a:buChar char="×"/>
            </a:pPr>
            <a:r>
              <a:rPr lang="en-GB" b="1" dirty="0"/>
              <a:t>31 Jan 2020</a:t>
            </a:r>
            <a:r>
              <a:rPr lang="en-GB" dirty="0"/>
              <a:t>: </a:t>
            </a:r>
          </a:p>
          <a:p>
            <a:pPr lvl="1"/>
            <a:r>
              <a:rPr lang="en-GB" dirty="0"/>
              <a:t>Design of the facility will be frozen. </a:t>
            </a:r>
          </a:p>
          <a:p>
            <a:pPr lvl="1"/>
            <a:r>
              <a:rPr lang="en-GB" dirty="0"/>
              <a:t>First view of the costs. </a:t>
            </a:r>
          </a:p>
          <a:p>
            <a:pPr lvl="1"/>
            <a:r>
              <a:rPr lang="en-GB" dirty="0"/>
              <a:t>R&amp;D programme needed to realise </a:t>
            </a:r>
            <a:r>
              <a:rPr lang="en-GB" dirty="0" err="1"/>
              <a:t>LhARA</a:t>
            </a:r>
            <a:r>
              <a:rPr lang="en-GB" dirty="0"/>
              <a:t> and be able to write a technical design report will be defined. </a:t>
            </a:r>
          </a:p>
          <a:p>
            <a:r>
              <a:rPr lang="en-GB" b="1" dirty="0"/>
              <a:t>28 Feb 2020</a:t>
            </a:r>
            <a:r>
              <a:rPr lang="en-GB" dirty="0"/>
              <a:t>: Complete the write-up of the pre-CDR. </a:t>
            </a:r>
          </a:p>
          <a:p>
            <a:r>
              <a:rPr lang="en-GB" b="1" dirty="0"/>
              <a:t>Mar 2020</a:t>
            </a:r>
            <a:r>
              <a:rPr lang="en-GB" dirty="0"/>
              <a:t>: External review of pre-CDR in advance of publication. </a:t>
            </a:r>
          </a:p>
          <a:p>
            <a:endParaRPr lang="en-GB" dirty="0"/>
          </a:p>
        </p:txBody>
      </p:sp>
      <p:sp>
        <p:nvSpPr>
          <p:cNvPr id="3" name="Title 2">
            <a:extLst>
              <a:ext uri="{FF2B5EF4-FFF2-40B4-BE49-F238E27FC236}">
                <a16:creationId xmlns:a16="http://schemas.microsoft.com/office/drawing/2014/main" id="{875A99CB-F06C-43B5-827C-EA568B881F53}"/>
              </a:ext>
            </a:extLst>
          </p:cNvPr>
          <p:cNvSpPr>
            <a:spLocks noGrp="1"/>
          </p:cNvSpPr>
          <p:nvPr>
            <p:ph type="title"/>
          </p:nvPr>
        </p:nvSpPr>
        <p:spPr/>
        <p:txBody>
          <a:bodyPr>
            <a:normAutofit fontScale="90000"/>
          </a:bodyPr>
          <a:lstStyle/>
          <a:p>
            <a:r>
              <a:rPr lang="en-GB" dirty="0"/>
              <a:t>Deadlines</a:t>
            </a:r>
          </a:p>
        </p:txBody>
      </p:sp>
    </p:spTree>
    <p:extLst>
      <p:ext uri="{BB962C8B-B14F-4D97-AF65-F5344CB8AC3E}">
        <p14:creationId xmlns:p14="http://schemas.microsoft.com/office/powerpoint/2010/main" val="425192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3CFC43A-0BFD-4395-974B-E8F7BAD9A685}"/>
              </a:ext>
            </a:extLst>
          </p:cNvPr>
          <p:cNvSpPr>
            <a:spLocks noGrp="1"/>
          </p:cNvSpPr>
          <p:nvPr>
            <p:ph type="body" sz="quarter" idx="12"/>
          </p:nvPr>
        </p:nvSpPr>
        <p:spPr>
          <a:xfrm>
            <a:off x="166688" y="682387"/>
            <a:ext cx="9621889" cy="5613481"/>
          </a:xfrm>
        </p:spPr>
        <p:txBody>
          <a:bodyPr>
            <a:normAutofit lnSpcReduction="10000"/>
          </a:bodyPr>
          <a:lstStyle/>
          <a:p>
            <a:r>
              <a:rPr lang="en-GB" dirty="0"/>
              <a:t>Overview of the preparations for the </a:t>
            </a:r>
            <a:r>
              <a:rPr lang="en-GB" dirty="0" err="1"/>
              <a:t>LhARA</a:t>
            </a:r>
            <a:r>
              <a:rPr lang="en-GB" dirty="0"/>
              <a:t> pre-CDR.</a:t>
            </a:r>
          </a:p>
          <a:p>
            <a:pPr lvl="1"/>
            <a:r>
              <a:rPr lang="en-GB" dirty="0">
                <a:hlinkClick r:id="rId2"/>
              </a:rPr>
              <a:t>https://ccap.hep.ph.ic.ac.uk/trac/wiki/Research/DesignStudy/PreCDR</a:t>
            </a:r>
            <a:r>
              <a:rPr lang="en-GB" dirty="0"/>
              <a:t> </a:t>
            </a:r>
          </a:p>
          <a:p>
            <a:endParaRPr lang="en-GB" dirty="0"/>
          </a:p>
          <a:p>
            <a:r>
              <a:rPr lang="en-GB" dirty="0"/>
              <a:t>Interface between the laser and the proton and ion capture.</a:t>
            </a:r>
          </a:p>
          <a:p>
            <a:endParaRPr lang="en-GB" dirty="0"/>
          </a:p>
          <a:p>
            <a:r>
              <a:rPr lang="en-GB" dirty="0"/>
              <a:t>Progress on the end-to-end simulation.</a:t>
            </a:r>
          </a:p>
          <a:p>
            <a:endParaRPr lang="en-GB" dirty="0"/>
          </a:p>
          <a:p>
            <a:r>
              <a:rPr lang="en-GB" dirty="0"/>
              <a:t>Floor plan update.</a:t>
            </a:r>
          </a:p>
          <a:p>
            <a:endParaRPr lang="en-GB" dirty="0"/>
          </a:p>
          <a:p>
            <a:r>
              <a:rPr lang="en-GB" dirty="0" err="1"/>
              <a:t>LhARA</a:t>
            </a:r>
            <a:r>
              <a:rPr lang="en-GB" dirty="0"/>
              <a:t> project schedule and R&amp;D plan.</a:t>
            </a:r>
          </a:p>
          <a:p>
            <a:endParaRPr lang="en-GB" dirty="0"/>
          </a:p>
          <a:p>
            <a:r>
              <a:rPr lang="en-GB" dirty="0"/>
              <a:t>Preparations for writing up.</a:t>
            </a:r>
          </a:p>
        </p:txBody>
      </p:sp>
      <p:sp>
        <p:nvSpPr>
          <p:cNvPr id="3" name="Title 2">
            <a:extLst>
              <a:ext uri="{FF2B5EF4-FFF2-40B4-BE49-F238E27FC236}">
                <a16:creationId xmlns:a16="http://schemas.microsoft.com/office/drawing/2014/main" id="{0F74C221-E2D2-4996-B693-29F9784C3E40}"/>
              </a:ext>
            </a:extLst>
          </p:cNvPr>
          <p:cNvSpPr>
            <a:spLocks noGrp="1"/>
          </p:cNvSpPr>
          <p:nvPr>
            <p:ph type="title"/>
          </p:nvPr>
        </p:nvSpPr>
        <p:spPr/>
        <p:txBody>
          <a:bodyPr>
            <a:normAutofit fontScale="90000"/>
          </a:bodyPr>
          <a:lstStyle/>
          <a:p>
            <a:r>
              <a:rPr lang="en-GB" dirty="0"/>
              <a:t>Introduction</a:t>
            </a:r>
          </a:p>
        </p:txBody>
      </p:sp>
    </p:spTree>
    <p:extLst>
      <p:ext uri="{BB962C8B-B14F-4D97-AF65-F5344CB8AC3E}">
        <p14:creationId xmlns:p14="http://schemas.microsoft.com/office/powerpoint/2010/main" val="1211932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F502A4-A6A2-42E3-BC37-C1372A3C4B6E}"/>
              </a:ext>
            </a:extLst>
          </p:cNvPr>
          <p:cNvSpPr>
            <a:spLocks noGrp="1"/>
          </p:cNvSpPr>
          <p:nvPr>
            <p:ph type="body" sz="quarter" idx="12"/>
          </p:nvPr>
        </p:nvSpPr>
        <p:spPr/>
        <p:txBody>
          <a:bodyPr/>
          <a:lstStyle/>
          <a:p>
            <a:r>
              <a:rPr lang="en-GB" dirty="0"/>
              <a:t>Critical interface between the laser target vessel and the first Gabor lens of the proton and ion capture.</a:t>
            </a:r>
          </a:p>
          <a:p>
            <a:endParaRPr lang="en-GB" dirty="0"/>
          </a:p>
          <a:p>
            <a:r>
              <a:rPr lang="en-GB" dirty="0"/>
              <a:t>Meeting on 20</a:t>
            </a:r>
            <a:r>
              <a:rPr lang="en-GB" baseline="30000" dirty="0"/>
              <a:t>th</a:t>
            </a:r>
            <a:r>
              <a:rPr lang="en-GB" dirty="0"/>
              <a:t> December 2019 to discuss issues.</a:t>
            </a:r>
          </a:p>
          <a:p>
            <a:pPr lvl="1"/>
            <a:r>
              <a:rPr lang="en-GB" dirty="0"/>
              <a:t>Space needed after the target for laser diagnostics.</a:t>
            </a:r>
          </a:p>
          <a:p>
            <a:pPr lvl="1"/>
            <a:r>
              <a:rPr lang="en-GB" dirty="0"/>
              <a:t>First lens needs to be relatively close to capture the beam.</a:t>
            </a:r>
          </a:p>
          <a:p>
            <a:pPr lvl="1"/>
            <a:r>
              <a:rPr lang="en-GB" dirty="0"/>
              <a:t>Aperture needs to be large enough to allow the beam through.</a:t>
            </a:r>
          </a:p>
          <a:p>
            <a:pPr lvl="1"/>
            <a:r>
              <a:rPr lang="en-GB" dirty="0"/>
              <a:t>Pressure in the laser target vessel may be three orders of magnitude higher than the vacuum needed for the Gabor lens. </a:t>
            </a:r>
          </a:p>
          <a:p>
            <a:pPr lvl="1"/>
            <a:r>
              <a:rPr lang="en-GB" dirty="0"/>
              <a:t>Agreed on 10cm distance from target to front face of the first Gabor lens. </a:t>
            </a:r>
          </a:p>
          <a:p>
            <a:pPr lvl="2"/>
            <a:r>
              <a:rPr lang="en-GB" dirty="0"/>
              <a:t>This requires an 8mm diameter hole in the interface plate.</a:t>
            </a:r>
          </a:p>
          <a:p>
            <a:pPr lvl="1"/>
            <a:r>
              <a:rPr lang="en-GB" dirty="0"/>
              <a:t>Re-entrant shape for the interface.</a:t>
            </a:r>
          </a:p>
        </p:txBody>
      </p:sp>
      <p:sp>
        <p:nvSpPr>
          <p:cNvPr id="3" name="Title 2">
            <a:extLst>
              <a:ext uri="{FF2B5EF4-FFF2-40B4-BE49-F238E27FC236}">
                <a16:creationId xmlns:a16="http://schemas.microsoft.com/office/drawing/2014/main" id="{86A9E9E3-966A-4CB3-BF99-15954EDCC5E8}"/>
              </a:ext>
            </a:extLst>
          </p:cNvPr>
          <p:cNvSpPr>
            <a:spLocks noGrp="1"/>
          </p:cNvSpPr>
          <p:nvPr>
            <p:ph type="title"/>
          </p:nvPr>
        </p:nvSpPr>
        <p:spPr>
          <a:xfrm>
            <a:off x="166687" y="0"/>
            <a:ext cx="9397037" cy="548322"/>
          </a:xfrm>
        </p:spPr>
        <p:txBody>
          <a:bodyPr>
            <a:normAutofit fontScale="90000"/>
          </a:bodyPr>
          <a:lstStyle/>
          <a:p>
            <a:r>
              <a:rPr lang="en-GB" dirty="0"/>
              <a:t>Interface between the laser and capture</a:t>
            </a:r>
          </a:p>
        </p:txBody>
      </p:sp>
    </p:spTree>
    <p:extLst>
      <p:ext uri="{BB962C8B-B14F-4D97-AF65-F5344CB8AC3E}">
        <p14:creationId xmlns:p14="http://schemas.microsoft.com/office/powerpoint/2010/main" val="433633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4A126A-68EE-48B6-93E1-2B2B518FC724}"/>
              </a:ext>
            </a:extLst>
          </p:cNvPr>
          <p:cNvSpPr>
            <a:spLocks noGrp="1"/>
          </p:cNvSpPr>
          <p:nvPr>
            <p:ph type="body" sz="quarter" idx="12"/>
          </p:nvPr>
        </p:nvSpPr>
        <p:spPr/>
        <p:txBody>
          <a:bodyPr/>
          <a:lstStyle/>
          <a:p>
            <a:r>
              <a:rPr lang="en-GB" dirty="0"/>
              <a:t>Details from Colin Whyte.</a:t>
            </a:r>
          </a:p>
          <a:p>
            <a:pPr lvl="1"/>
            <a:r>
              <a:rPr lang="en-GB" dirty="0"/>
              <a:t>Rough calculations of differential pumping capability showed can achieve three orders of magnitude.</a:t>
            </a:r>
          </a:p>
          <a:p>
            <a:pPr lvl="1"/>
            <a:r>
              <a:rPr lang="en-GB" dirty="0"/>
              <a:t>Sketch of the interface.</a:t>
            </a:r>
          </a:p>
          <a:p>
            <a:pPr lvl="1"/>
            <a:endParaRPr lang="en-GB" dirty="0"/>
          </a:p>
          <a:p>
            <a:pPr lvl="1"/>
            <a:endParaRPr lang="en-GB" dirty="0"/>
          </a:p>
          <a:p>
            <a:pPr lvl="1"/>
            <a:endParaRPr lang="en-GB" dirty="0"/>
          </a:p>
          <a:p>
            <a:pPr lvl="1"/>
            <a:r>
              <a:rPr lang="en-GB" dirty="0"/>
              <a:t>Preliminary designs of pumping in the Gabor lens.</a:t>
            </a:r>
          </a:p>
          <a:p>
            <a:endParaRPr lang="en-GB" dirty="0"/>
          </a:p>
        </p:txBody>
      </p:sp>
      <p:sp>
        <p:nvSpPr>
          <p:cNvPr id="3" name="Title 2">
            <a:extLst>
              <a:ext uri="{FF2B5EF4-FFF2-40B4-BE49-F238E27FC236}">
                <a16:creationId xmlns:a16="http://schemas.microsoft.com/office/drawing/2014/main" id="{8F18E045-C567-4F26-83DC-2C3CC4A662EF}"/>
              </a:ext>
            </a:extLst>
          </p:cNvPr>
          <p:cNvSpPr>
            <a:spLocks noGrp="1"/>
          </p:cNvSpPr>
          <p:nvPr>
            <p:ph type="title"/>
          </p:nvPr>
        </p:nvSpPr>
        <p:spPr>
          <a:xfrm>
            <a:off x="166688" y="0"/>
            <a:ext cx="9337076" cy="548322"/>
          </a:xfrm>
        </p:spPr>
        <p:txBody>
          <a:bodyPr>
            <a:normAutofit fontScale="90000"/>
          </a:bodyPr>
          <a:lstStyle/>
          <a:p>
            <a:r>
              <a:rPr lang="en-GB" dirty="0"/>
              <a:t>Interface between the laser and capture</a:t>
            </a:r>
          </a:p>
        </p:txBody>
      </p:sp>
      <p:pic>
        <p:nvPicPr>
          <p:cNvPr id="4" name="Picture 3">
            <a:extLst>
              <a:ext uri="{FF2B5EF4-FFF2-40B4-BE49-F238E27FC236}">
                <a16:creationId xmlns:a16="http://schemas.microsoft.com/office/drawing/2014/main" id="{6BB1102D-B11C-4167-9166-EDF660A5F046}"/>
              </a:ext>
            </a:extLst>
          </p:cNvPr>
          <p:cNvPicPr>
            <a:picLocks noChangeAspect="1"/>
          </p:cNvPicPr>
          <p:nvPr/>
        </p:nvPicPr>
        <p:blipFill>
          <a:blip r:embed="rId2"/>
          <a:stretch>
            <a:fillRect/>
          </a:stretch>
        </p:blipFill>
        <p:spPr>
          <a:xfrm>
            <a:off x="4407108" y="1997095"/>
            <a:ext cx="3193294" cy="1800334"/>
          </a:xfrm>
          <a:prstGeom prst="rect">
            <a:avLst/>
          </a:prstGeom>
        </p:spPr>
      </p:pic>
      <p:pic>
        <p:nvPicPr>
          <p:cNvPr id="5" name="Picture 4">
            <a:extLst>
              <a:ext uri="{FF2B5EF4-FFF2-40B4-BE49-F238E27FC236}">
                <a16:creationId xmlns:a16="http://schemas.microsoft.com/office/drawing/2014/main" id="{78B455DA-54C9-4CED-A016-380D7E3C6F88}"/>
              </a:ext>
            </a:extLst>
          </p:cNvPr>
          <p:cNvPicPr>
            <a:picLocks noChangeAspect="1"/>
          </p:cNvPicPr>
          <p:nvPr/>
        </p:nvPicPr>
        <p:blipFill>
          <a:blip r:embed="rId3"/>
          <a:stretch>
            <a:fillRect/>
          </a:stretch>
        </p:blipFill>
        <p:spPr>
          <a:xfrm>
            <a:off x="2611010" y="4161261"/>
            <a:ext cx="4239495" cy="2244438"/>
          </a:xfrm>
          <a:prstGeom prst="rect">
            <a:avLst/>
          </a:prstGeom>
        </p:spPr>
      </p:pic>
    </p:spTree>
    <p:extLst>
      <p:ext uri="{BB962C8B-B14F-4D97-AF65-F5344CB8AC3E}">
        <p14:creationId xmlns:p14="http://schemas.microsoft.com/office/powerpoint/2010/main" val="1981555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CF2A70-B287-48B2-84EB-DB7F3B229890}"/>
              </a:ext>
            </a:extLst>
          </p:cNvPr>
          <p:cNvSpPr>
            <a:spLocks noGrp="1"/>
          </p:cNvSpPr>
          <p:nvPr>
            <p:ph type="body" sz="quarter" idx="12"/>
          </p:nvPr>
        </p:nvSpPr>
        <p:spPr/>
        <p:txBody>
          <a:bodyPr>
            <a:normAutofit fontScale="92500" lnSpcReduction="20000"/>
          </a:bodyPr>
          <a:lstStyle/>
          <a:p>
            <a:r>
              <a:rPr lang="en-GB" dirty="0"/>
              <a:t>Five codes are used for the simulation.</a:t>
            </a:r>
          </a:p>
          <a:p>
            <a:pPr lvl="1"/>
            <a:r>
              <a:rPr lang="en-GB" dirty="0" err="1"/>
              <a:t>BeamOptics</a:t>
            </a:r>
            <a:endParaRPr lang="en-GB" dirty="0"/>
          </a:p>
          <a:p>
            <a:pPr lvl="2"/>
            <a:r>
              <a:rPr lang="en-GB" dirty="0"/>
              <a:t>Used to do the beam optics design the accelerator (except the FFA ring).</a:t>
            </a:r>
          </a:p>
          <a:p>
            <a:pPr lvl="2"/>
            <a:r>
              <a:rPr lang="en-GB" dirty="0"/>
              <a:t>Input parameters taken from the simulation of the laser target interaction.</a:t>
            </a:r>
          </a:p>
          <a:p>
            <a:pPr lvl="1"/>
            <a:r>
              <a:rPr lang="en-GB" dirty="0"/>
              <a:t>MADX</a:t>
            </a:r>
          </a:p>
          <a:p>
            <a:pPr lvl="2"/>
            <a:r>
              <a:rPr lang="en-GB" dirty="0"/>
              <a:t>Verify </a:t>
            </a:r>
            <a:r>
              <a:rPr lang="en-GB" dirty="0" err="1"/>
              <a:t>BeamOptics</a:t>
            </a:r>
            <a:r>
              <a:rPr lang="en-GB" dirty="0"/>
              <a:t> calculations.</a:t>
            </a:r>
          </a:p>
          <a:p>
            <a:pPr lvl="2"/>
            <a:r>
              <a:rPr lang="en-GB" dirty="0"/>
              <a:t>Match optics to design the vertical bends.</a:t>
            </a:r>
          </a:p>
          <a:p>
            <a:pPr lvl="1"/>
            <a:r>
              <a:rPr lang="en-GB" dirty="0"/>
              <a:t>BDSIM</a:t>
            </a:r>
          </a:p>
          <a:p>
            <a:pPr lvl="2"/>
            <a:r>
              <a:rPr lang="en-GB" dirty="0"/>
              <a:t>Geant4 based single particle tracking toolkit.</a:t>
            </a:r>
          </a:p>
          <a:p>
            <a:pPr lvl="2"/>
            <a:r>
              <a:rPr lang="en-GB" dirty="0"/>
              <a:t>Visualisation.</a:t>
            </a:r>
          </a:p>
          <a:p>
            <a:pPr lvl="2"/>
            <a:r>
              <a:rPr lang="en-GB" dirty="0"/>
              <a:t>Energy deposition in the end stations.</a:t>
            </a:r>
          </a:p>
          <a:p>
            <a:pPr lvl="2"/>
            <a:r>
              <a:rPr lang="en-GB" dirty="0"/>
              <a:t>Compare optics parameters.</a:t>
            </a:r>
          </a:p>
          <a:p>
            <a:pPr lvl="1"/>
            <a:r>
              <a:rPr lang="en-GB" dirty="0"/>
              <a:t>GPT</a:t>
            </a:r>
          </a:p>
          <a:p>
            <a:pPr lvl="2"/>
            <a:r>
              <a:rPr lang="en-GB" dirty="0"/>
              <a:t>Verify design including space charge effects.</a:t>
            </a:r>
          </a:p>
          <a:p>
            <a:pPr lvl="2"/>
            <a:r>
              <a:rPr lang="en-GB" dirty="0"/>
              <a:t>Compare optics parameters.</a:t>
            </a:r>
          </a:p>
          <a:p>
            <a:pPr lvl="1"/>
            <a:r>
              <a:rPr lang="en-GB" dirty="0" err="1"/>
              <a:t>pyZygoubi</a:t>
            </a:r>
            <a:endParaRPr lang="en-GB" dirty="0"/>
          </a:p>
          <a:p>
            <a:pPr lvl="2"/>
            <a:r>
              <a:rPr lang="en-GB" dirty="0"/>
              <a:t>FFA ring design.</a:t>
            </a:r>
          </a:p>
          <a:p>
            <a:endParaRPr lang="en-GB" dirty="0"/>
          </a:p>
          <a:p>
            <a:endParaRPr lang="en-GB" dirty="0"/>
          </a:p>
        </p:txBody>
      </p:sp>
      <p:sp>
        <p:nvSpPr>
          <p:cNvPr id="3" name="Title 2">
            <a:extLst>
              <a:ext uri="{FF2B5EF4-FFF2-40B4-BE49-F238E27FC236}">
                <a16:creationId xmlns:a16="http://schemas.microsoft.com/office/drawing/2014/main" id="{1B0291BE-FC78-4B4F-A691-0D9564DC5923}"/>
              </a:ext>
            </a:extLst>
          </p:cNvPr>
          <p:cNvSpPr>
            <a:spLocks noGrp="1"/>
          </p:cNvSpPr>
          <p:nvPr>
            <p:ph type="title"/>
          </p:nvPr>
        </p:nvSpPr>
        <p:spPr/>
        <p:txBody>
          <a:bodyPr>
            <a:normAutofit fontScale="90000"/>
          </a:bodyPr>
          <a:lstStyle/>
          <a:p>
            <a:r>
              <a:rPr lang="en-GB" dirty="0"/>
              <a:t>Simulations</a:t>
            </a:r>
          </a:p>
        </p:txBody>
      </p:sp>
    </p:spTree>
    <p:extLst>
      <p:ext uri="{BB962C8B-B14F-4D97-AF65-F5344CB8AC3E}">
        <p14:creationId xmlns:p14="http://schemas.microsoft.com/office/powerpoint/2010/main" val="1261862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9DF7E4-B9B8-4B91-88ED-88A03A9B2893}"/>
              </a:ext>
            </a:extLst>
          </p:cNvPr>
          <p:cNvSpPr>
            <a:spLocks noGrp="1"/>
          </p:cNvSpPr>
          <p:nvPr>
            <p:ph type="body" sz="quarter" idx="12"/>
          </p:nvPr>
        </p:nvSpPr>
        <p:spPr/>
        <p:txBody>
          <a:bodyPr/>
          <a:lstStyle/>
          <a:p>
            <a:r>
              <a:rPr lang="en-GB" dirty="0"/>
              <a:t>Main progress on Stage 1 design.</a:t>
            </a:r>
          </a:p>
          <a:p>
            <a:pPr lvl="1"/>
            <a:r>
              <a:rPr lang="en-GB" dirty="0"/>
              <a:t>Optics design has been done.</a:t>
            </a:r>
          </a:p>
          <a:p>
            <a:pPr lvl="1"/>
            <a:r>
              <a:rPr lang="en-GB" dirty="0"/>
              <a:t>Performance being evaluated using BDSIM and GPT.</a:t>
            </a:r>
          </a:p>
          <a:p>
            <a:r>
              <a:rPr lang="en-GB" dirty="0"/>
              <a:t>Gabor lenses are simulated as equivalent solenoids.</a:t>
            </a:r>
          </a:p>
        </p:txBody>
      </p:sp>
      <p:sp>
        <p:nvSpPr>
          <p:cNvPr id="3" name="Title 2">
            <a:extLst>
              <a:ext uri="{FF2B5EF4-FFF2-40B4-BE49-F238E27FC236}">
                <a16:creationId xmlns:a16="http://schemas.microsoft.com/office/drawing/2014/main" id="{AB4EA3DE-3735-4201-8F41-7BE54DEDA497}"/>
              </a:ext>
            </a:extLst>
          </p:cNvPr>
          <p:cNvSpPr>
            <a:spLocks noGrp="1"/>
          </p:cNvSpPr>
          <p:nvPr>
            <p:ph type="title"/>
          </p:nvPr>
        </p:nvSpPr>
        <p:spPr/>
        <p:txBody>
          <a:bodyPr>
            <a:normAutofit fontScale="90000"/>
          </a:bodyPr>
          <a:lstStyle/>
          <a:p>
            <a:r>
              <a:rPr lang="en-GB" dirty="0"/>
              <a:t>Simulations</a:t>
            </a:r>
          </a:p>
        </p:txBody>
      </p:sp>
      <p:pic>
        <p:nvPicPr>
          <p:cNvPr id="5" name="Picture 4" descr="A picture containing table, toy, light, white&#10;&#10;Description automatically generated">
            <a:extLst>
              <a:ext uri="{FF2B5EF4-FFF2-40B4-BE49-F238E27FC236}">
                <a16:creationId xmlns:a16="http://schemas.microsoft.com/office/drawing/2014/main" id="{73336ACE-7105-43E2-AF08-7AB0CA176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79" y="2713217"/>
            <a:ext cx="4873384" cy="2982144"/>
          </a:xfrm>
          <a:prstGeom prst="rect">
            <a:avLst/>
          </a:prstGeom>
        </p:spPr>
      </p:pic>
      <p:pic>
        <p:nvPicPr>
          <p:cNvPr id="7" name="Picture 6" descr="A picture containing table, man&#10;&#10;Description automatically generated">
            <a:extLst>
              <a:ext uri="{FF2B5EF4-FFF2-40B4-BE49-F238E27FC236}">
                <a16:creationId xmlns:a16="http://schemas.microsoft.com/office/drawing/2014/main" id="{31877A2A-E7AE-4F9B-9791-510B40CF14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5604" y="2501126"/>
            <a:ext cx="4729109" cy="2982144"/>
          </a:xfrm>
          <a:prstGeom prst="rect">
            <a:avLst/>
          </a:prstGeom>
        </p:spPr>
      </p:pic>
      <p:sp>
        <p:nvSpPr>
          <p:cNvPr id="8" name="TextBox 7">
            <a:extLst>
              <a:ext uri="{FF2B5EF4-FFF2-40B4-BE49-F238E27FC236}">
                <a16:creationId xmlns:a16="http://schemas.microsoft.com/office/drawing/2014/main" id="{2FC21710-A5AF-4213-ADAB-D64FDB49DFE7}"/>
              </a:ext>
            </a:extLst>
          </p:cNvPr>
          <p:cNvSpPr txBox="1"/>
          <p:nvPr/>
        </p:nvSpPr>
        <p:spPr>
          <a:xfrm>
            <a:off x="799289" y="5775502"/>
            <a:ext cx="3515963" cy="400110"/>
          </a:xfrm>
          <a:prstGeom prst="rect">
            <a:avLst/>
          </a:prstGeom>
          <a:noFill/>
        </p:spPr>
        <p:txBody>
          <a:bodyPr wrap="none" rtlCol="0">
            <a:spAutoFit/>
          </a:bodyPr>
          <a:lstStyle/>
          <a:p>
            <a:r>
              <a:rPr lang="en-GB" sz="2000" dirty="0">
                <a:solidFill>
                  <a:srgbClr val="0062AC"/>
                </a:solidFill>
              </a:rPr>
              <a:t>Version 4.2 of the accelerator</a:t>
            </a:r>
          </a:p>
        </p:txBody>
      </p:sp>
      <p:sp>
        <p:nvSpPr>
          <p:cNvPr id="9" name="TextBox 8">
            <a:extLst>
              <a:ext uri="{FF2B5EF4-FFF2-40B4-BE49-F238E27FC236}">
                <a16:creationId xmlns:a16="http://schemas.microsoft.com/office/drawing/2014/main" id="{15D937CC-58FB-456E-808B-1A73C3AB2938}"/>
              </a:ext>
            </a:extLst>
          </p:cNvPr>
          <p:cNvSpPr txBox="1"/>
          <p:nvPr/>
        </p:nvSpPr>
        <p:spPr>
          <a:xfrm>
            <a:off x="5662176" y="5695361"/>
            <a:ext cx="3515963" cy="400110"/>
          </a:xfrm>
          <a:prstGeom prst="rect">
            <a:avLst/>
          </a:prstGeom>
          <a:noFill/>
        </p:spPr>
        <p:txBody>
          <a:bodyPr wrap="none" rtlCol="0">
            <a:spAutoFit/>
          </a:bodyPr>
          <a:lstStyle/>
          <a:p>
            <a:r>
              <a:rPr lang="en-GB" sz="2000" dirty="0">
                <a:solidFill>
                  <a:srgbClr val="0062AC"/>
                </a:solidFill>
              </a:rPr>
              <a:t>Version 5.0 of the accelerator</a:t>
            </a:r>
          </a:p>
        </p:txBody>
      </p:sp>
    </p:spTree>
    <p:extLst>
      <p:ext uri="{BB962C8B-B14F-4D97-AF65-F5344CB8AC3E}">
        <p14:creationId xmlns:p14="http://schemas.microsoft.com/office/powerpoint/2010/main" val="1009060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91C119-E9CD-4C2C-899C-1C9C178EC4E8}"/>
              </a:ext>
            </a:extLst>
          </p:cNvPr>
          <p:cNvSpPr>
            <a:spLocks noGrp="1"/>
          </p:cNvSpPr>
          <p:nvPr>
            <p:ph type="body" sz="quarter" idx="12"/>
          </p:nvPr>
        </p:nvSpPr>
        <p:spPr/>
        <p:txBody>
          <a:bodyPr>
            <a:normAutofit fontScale="92500" lnSpcReduction="10000"/>
          </a:bodyPr>
          <a:lstStyle/>
          <a:p>
            <a:r>
              <a:rPr lang="en-GB" dirty="0"/>
              <a:t>Input beams</a:t>
            </a:r>
          </a:p>
          <a:p>
            <a:pPr lvl="1"/>
            <a:r>
              <a:rPr lang="en-GB" dirty="0"/>
              <a:t>An idealised Gaussian beam generated from Twiss parameters.</a:t>
            </a:r>
          </a:p>
          <a:p>
            <a:pPr lvl="1"/>
            <a:r>
              <a:rPr lang="en-GB" dirty="0"/>
              <a:t>Based on a 2D EPOCH simulation where the results (histogram of energy and theta) have been extrapolated to 3D assuming a Gaussian distribution for phi.</a:t>
            </a:r>
          </a:p>
          <a:p>
            <a:pPr lvl="2"/>
            <a:r>
              <a:rPr lang="en-GB" dirty="0"/>
              <a:t>Peak of the energy-theta distribution not centred at 0 degrees.</a:t>
            </a:r>
          </a:p>
          <a:p>
            <a:pPr lvl="2"/>
            <a:r>
              <a:rPr lang="en-GB" dirty="0"/>
              <a:t>Peak of the energy-theta distribution centred at 0 degrees.</a:t>
            </a:r>
          </a:p>
          <a:p>
            <a:pPr lvl="1"/>
            <a:r>
              <a:rPr lang="en-GB" dirty="0"/>
              <a:t>3D beam from a </a:t>
            </a:r>
            <a:r>
              <a:rPr lang="en-GB" dirty="0" err="1"/>
              <a:t>Smilei</a:t>
            </a:r>
            <a:r>
              <a:rPr lang="en-GB" dirty="0"/>
              <a:t> simulation beyond timescale for the pre-CDR.</a:t>
            </a:r>
          </a:p>
          <a:p>
            <a:r>
              <a:rPr lang="en-GB" dirty="0"/>
              <a:t>Simulation of the 10cm drift before the first Gabor lens. </a:t>
            </a:r>
          </a:p>
          <a:p>
            <a:pPr lvl="1"/>
            <a:r>
              <a:rPr lang="en-GB" dirty="0"/>
              <a:t>Drift of 5cm where the beam is assumed to be space charge neutralised.</a:t>
            </a:r>
          </a:p>
          <a:p>
            <a:pPr lvl="1"/>
            <a:r>
              <a:rPr lang="en-GB" dirty="0"/>
              <a:t>Further 5cm drift with space charge (using GPT).</a:t>
            </a:r>
          </a:p>
          <a:p>
            <a:pPr lvl="1"/>
            <a:r>
              <a:rPr lang="en-GB" dirty="0"/>
              <a:t>Then run parallel simulations in BDSIM and GPT (with and without space charge).</a:t>
            </a:r>
          </a:p>
          <a:p>
            <a:r>
              <a:rPr lang="en-GB" dirty="0"/>
              <a:t>For comparison with </a:t>
            </a:r>
            <a:r>
              <a:rPr lang="en-GB" dirty="0" err="1"/>
              <a:t>BeamOptics</a:t>
            </a:r>
            <a:r>
              <a:rPr lang="en-GB" dirty="0"/>
              <a:t> an idealised beam is generated at the target and tracked though.</a:t>
            </a:r>
          </a:p>
        </p:txBody>
      </p:sp>
      <p:sp>
        <p:nvSpPr>
          <p:cNvPr id="3" name="Title 2">
            <a:extLst>
              <a:ext uri="{FF2B5EF4-FFF2-40B4-BE49-F238E27FC236}">
                <a16:creationId xmlns:a16="http://schemas.microsoft.com/office/drawing/2014/main" id="{A3EB642F-F0AD-47CB-B9FF-53EBB6F95645}"/>
              </a:ext>
            </a:extLst>
          </p:cNvPr>
          <p:cNvSpPr>
            <a:spLocks noGrp="1"/>
          </p:cNvSpPr>
          <p:nvPr>
            <p:ph type="title"/>
          </p:nvPr>
        </p:nvSpPr>
        <p:spPr/>
        <p:txBody>
          <a:bodyPr>
            <a:normAutofit fontScale="90000"/>
          </a:bodyPr>
          <a:lstStyle/>
          <a:p>
            <a:r>
              <a:rPr lang="en-GB" dirty="0"/>
              <a:t>Simulation of version 5</a:t>
            </a:r>
          </a:p>
        </p:txBody>
      </p:sp>
    </p:spTree>
    <p:extLst>
      <p:ext uri="{BB962C8B-B14F-4D97-AF65-F5344CB8AC3E}">
        <p14:creationId xmlns:p14="http://schemas.microsoft.com/office/powerpoint/2010/main" val="366829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EA2CD4-5A3E-4D1C-BEDD-6BBDE5985F6D}"/>
              </a:ext>
            </a:extLst>
          </p:cNvPr>
          <p:cNvSpPr>
            <a:spLocks noGrp="1"/>
          </p:cNvSpPr>
          <p:nvPr>
            <p:ph type="title"/>
          </p:nvPr>
        </p:nvSpPr>
        <p:spPr>
          <a:xfrm>
            <a:off x="166687" y="0"/>
            <a:ext cx="9325655" cy="548322"/>
          </a:xfrm>
        </p:spPr>
        <p:txBody>
          <a:bodyPr>
            <a:noAutofit/>
          </a:bodyPr>
          <a:lstStyle/>
          <a:p>
            <a:r>
              <a:rPr lang="en-GB" sz="2000" dirty="0"/>
              <a:t>Version 5 very preliminary simulation results from Will Shields</a:t>
            </a:r>
          </a:p>
        </p:txBody>
      </p:sp>
      <p:pic>
        <p:nvPicPr>
          <p:cNvPr id="4" name="Picture 3">
            <a:extLst>
              <a:ext uri="{FF2B5EF4-FFF2-40B4-BE49-F238E27FC236}">
                <a16:creationId xmlns:a16="http://schemas.microsoft.com/office/drawing/2014/main" id="{D3C33822-E6FE-4708-829F-24A6E0718416}"/>
              </a:ext>
            </a:extLst>
          </p:cNvPr>
          <p:cNvPicPr>
            <a:picLocks noChangeAspect="1"/>
          </p:cNvPicPr>
          <p:nvPr/>
        </p:nvPicPr>
        <p:blipFill>
          <a:blip r:embed="rId2"/>
          <a:stretch>
            <a:fillRect/>
          </a:stretch>
        </p:blipFill>
        <p:spPr>
          <a:xfrm>
            <a:off x="104508" y="780352"/>
            <a:ext cx="5515736" cy="3008881"/>
          </a:xfrm>
          <a:prstGeom prst="rect">
            <a:avLst/>
          </a:prstGeom>
        </p:spPr>
      </p:pic>
      <p:sp>
        <p:nvSpPr>
          <p:cNvPr id="5" name="TextBox 4">
            <a:extLst>
              <a:ext uri="{FF2B5EF4-FFF2-40B4-BE49-F238E27FC236}">
                <a16:creationId xmlns:a16="http://schemas.microsoft.com/office/drawing/2014/main" id="{3A51B083-379A-461A-97A5-BA9F20941E41}"/>
              </a:ext>
            </a:extLst>
          </p:cNvPr>
          <p:cNvSpPr txBox="1"/>
          <p:nvPr/>
        </p:nvSpPr>
        <p:spPr>
          <a:xfrm>
            <a:off x="5801512" y="1140778"/>
            <a:ext cx="3891127" cy="2246769"/>
          </a:xfrm>
          <a:prstGeom prst="rect">
            <a:avLst/>
          </a:prstGeom>
          <a:noFill/>
        </p:spPr>
        <p:txBody>
          <a:bodyPr wrap="square" rtlCol="0">
            <a:spAutoFit/>
          </a:bodyPr>
          <a:lstStyle/>
          <a:p>
            <a:r>
              <a:rPr lang="en-GB" sz="2000" dirty="0">
                <a:solidFill>
                  <a:srgbClr val="0062AC"/>
                </a:solidFill>
              </a:rPr>
              <a:t>Comparison of the beta functions for the idealised beam (includes the 5cm drift with space charge) and Twiss beam (no space charge effects).</a:t>
            </a:r>
          </a:p>
          <a:p>
            <a:r>
              <a:rPr lang="en-GB" sz="2000" dirty="0">
                <a:solidFill>
                  <a:srgbClr val="0062AC"/>
                </a:solidFill>
              </a:rPr>
              <a:t>The Twiss beam gives similar results to MADX.</a:t>
            </a:r>
          </a:p>
        </p:txBody>
      </p:sp>
      <p:pic>
        <p:nvPicPr>
          <p:cNvPr id="6" name="Picture 5">
            <a:extLst>
              <a:ext uri="{FF2B5EF4-FFF2-40B4-BE49-F238E27FC236}">
                <a16:creationId xmlns:a16="http://schemas.microsoft.com/office/drawing/2014/main" id="{0AA0EE9D-6F6C-49D2-AB7F-9E3C3360FF59}"/>
              </a:ext>
            </a:extLst>
          </p:cNvPr>
          <p:cNvPicPr>
            <a:picLocks noChangeAspect="1"/>
          </p:cNvPicPr>
          <p:nvPr/>
        </p:nvPicPr>
        <p:blipFill rotWithShape="1">
          <a:blip r:embed="rId3"/>
          <a:srcRect t="9869"/>
          <a:stretch/>
        </p:blipFill>
        <p:spPr>
          <a:xfrm>
            <a:off x="151697" y="3816211"/>
            <a:ext cx="5453557" cy="2703577"/>
          </a:xfrm>
          <a:prstGeom prst="rect">
            <a:avLst/>
          </a:prstGeom>
        </p:spPr>
      </p:pic>
      <p:sp>
        <p:nvSpPr>
          <p:cNvPr id="7" name="TextBox 6">
            <a:extLst>
              <a:ext uri="{FF2B5EF4-FFF2-40B4-BE49-F238E27FC236}">
                <a16:creationId xmlns:a16="http://schemas.microsoft.com/office/drawing/2014/main" id="{2C34BDDF-64A2-407A-8102-074A32AFE9E1}"/>
              </a:ext>
            </a:extLst>
          </p:cNvPr>
          <p:cNvSpPr txBox="1"/>
          <p:nvPr/>
        </p:nvSpPr>
        <p:spPr>
          <a:xfrm>
            <a:off x="5723135" y="4660942"/>
            <a:ext cx="3891127" cy="707886"/>
          </a:xfrm>
          <a:prstGeom prst="rect">
            <a:avLst/>
          </a:prstGeom>
          <a:noFill/>
        </p:spPr>
        <p:txBody>
          <a:bodyPr wrap="square" rtlCol="0">
            <a:spAutoFit/>
          </a:bodyPr>
          <a:lstStyle/>
          <a:p>
            <a:r>
              <a:rPr lang="en-GB" sz="2000" dirty="0">
                <a:solidFill>
                  <a:srgbClr val="0062AC"/>
                </a:solidFill>
              </a:rPr>
              <a:t>Beta functions for the shifted EPOCH beam.</a:t>
            </a:r>
          </a:p>
        </p:txBody>
      </p:sp>
    </p:spTree>
    <p:extLst>
      <p:ext uri="{BB962C8B-B14F-4D97-AF65-F5344CB8AC3E}">
        <p14:creationId xmlns:p14="http://schemas.microsoft.com/office/powerpoint/2010/main" val="1974015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EA2CD4-5A3E-4D1C-BEDD-6BBDE5985F6D}"/>
              </a:ext>
            </a:extLst>
          </p:cNvPr>
          <p:cNvSpPr>
            <a:spLocks noGrp="1"/>
          </p:cNvSpPr>
          <p:nvPr>
            <p:ph type="title"/>
          </p:nvPr>
        </p:nvSpPr>
        <p:spPr>
          <a:xfrm>
            <a:off x="166687" y="0"/>
            <a:ext cx="9325655" cy="548322"/>
          </a:xfrm>
        </p:spPr>
        <p:txBody>
          <a:bodyPr>
            <a:noAutofit/>
          </a:bodyPr>
          <a:lstStyle/>
          <a:p>
            <a:r>
              <a:rPr lang="en-GB" sz="2000" dirty="0"/>
              <a:t>Version 5 very preliminary simulation results from Will Shields</a:t>
            </a:r>
          </a:p>
        </p:txBody>
      </p:sp>
      <p:sp>
        <p:nvSpPr>
          <p:cNvPr id="5" name="TextBox 4">
            <a:extLst>
              <a:ext uri="{FF2B5EF4-FFF2-40B4-BE49-F238E27FC236}">
                <a16:creationId xmlns:a16="http://schemas.microsoft.com/office/drawing/2014/main" id="{3A51B083-379A-461A-97A5-BA9F20941E41}"/>
              </a:ext>
            </a:extLst>
          </p:cNvPr>
          <p:cNvSpPr txBox="1"/>
          <p:nvPr/>
        </p:nvSpPr>
        <p:spPr>
          <a:xfrm>
            <a:off x="6565692" y="3254003"/>
            <a:ext cx="3186908" cy="1015663"/>
          </a:xfrm>
          <a:prstGeom prst="rect">
            <a:avLst/>
          </a:prstGeom>
          <a:noFill/>
        </p:spPr>
        <p:txBody>
          <a:bodyPr wrap="square" rtlCol="0">
            <a:spAutoFit/>
          </a:bodyPr>
          <a:lstStyle/>
          <a:p>
            <a:r>
              <a:rPr lang="en-GB" sz="2000" dirty="0">
                <a:solidFill>
                  <a:srgbClr val="0062AC"/>
                </a:solidFill>
              </a:rPr>
              <a:t>Particle coordinates at the end station for the idealised beam.</a:t>
            </a:r>
          </a:p>
        </p:txBody>
      </p:sp>
      <p:pic>
        <p:nvPicPr>
          <p:cNvPr id="2" name="Picture 1">
            <a:extLst>
              <a:ext uri="{FF2B5EF4-FFF2-40B4-BE49-F238E27FC236}">
                <a16:creationId xmlns:a16="http://schemas.microsoft.com/office/drawing/2014/main" id="{B4B4F393-3AC3-48AA-A2AC-1CE1917CBDC8}"/>
              </a:ext>
            </a:extLst>
          </p:cNvPr>
          <p:cNvPicPr>
            <a:picLocks noChangeAspect="1"/>
          </p:cNvPicPr>
          <p:nvPr/>
        </p:nvPicPr>
        <p:blipFill>
          <a:blip r:embed="rId2"/>
          <a:stretch>
            <a:fillRect/>
          </a:stretch>
        </p:blipFill>
        <p:spPr>
          <a:xfrm>
            <a:off x="291738" y="764498"/>
            <a:ext cx="6094072" cy="5686896"/>
          </a:xfrm>
          <a:prstGeom prst="rect">
            <a:avLst/>
          </a:prstGeom>
        </p:spPr>
      </p:pic>
    </p:spTree>
    <p:extLst>
      <p:ext uri="{BB962C8B-B14F-4D97-AF65-F5344CB8AC3E}">
        <p14:creationId xmlns:p14="http://schemas.microsoft.com/office/powerpoint/2010/main" val="4126372238"/>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white.potx" id="{D284EC20-6863-47A6-BB84-5F85C0F1B5B3}" vid="{3229276C-367D-4D2F-ADCE-1F05A9A16F9F}"/>
    </a:ext>
  </a:extLst>
</a:theme>
</file>

<file path=docProps/app.xml><?xml version="1.0" encoding="utf-8"?>
<Properties xmlns="http://schemas.openxmlformats.org/officeDocument/2006/extended-properties" xmlns:vt="http://schemas.openxmlformats.org/officeDocument/2006/docPropsVTypes">
  <Template>TalkTemplate-white</Template>
  <TotalTime>2245</TotalTime>
  <Words>1122</Words>
  <Application>Microsoft Office PowerPoint</Application>
  <PresentationFormat>A4 Paper (210x297 mm)</PresentationFormat>
  <Paragraphs>171</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Arial Black</vt:lpstr>
      <vt:lpstr>Wingdings</vt:lpstr>
      <vt:lpstr>Custom Design</vt:lpstr>
      <vt:lpstr>PowerPoint Presentation</vt:lpstr>
      <vt:lpstr>Introduction</vt:lpstr>
      <vt:lpstr>Interface between the laser and capture</vt:lpstr>
      <vt:lpstr>Interface between the laser and capture</vt:lpstr>
      <vt:lpstr>Simulations</vt:lpstr>
      <vt:lpstr>Simulations</vt:lpstr>
      <vt:lpstr>Simulation of version 5</vt:lpstr>
      <vt:lpstr>Version 5 very preliminary simulation results from Will Shields</vt:lpstr>
      <vt:lpstr>Version 5 very preliminary simulation results from Will Shields</vt:lpstr>
      <vt:lpstr>Simulations – Current status</vt:lpstr>
      <vt:lpstr>Simulations – Current status</vt:lpstr>
      <vt:lpstr>Floor plan update</vt:lpstr>
      <vt:lpstr>LhARA project schedule</vt:lpstr>
      <vt:lpstr>LhARA project schedule</vt:lpstr>
      <vt:lpstr>R&amp;D plan</vt:lpstr>
      <vt:lpstr>Preparations for writing up</vt:lpstr>
      <vt:lpstr>Preparations for writing up</vt:lpstr>
      <vt:lpstr>Deadlines</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Kurup, Ajit</dc:creator>
  <cp:lastModifiedBy>Ajit</cp:lastModifiedBy>
  <cp:revision>35</cp:revision>
  <dcterms:created xsi:type="dcterms:W3CDTF">2019-11-27T22:27:46Z</dcterms:created>
  <dcterms:modified xsi:type="dcterms:W3CDTF">2020-01-30T22:24:55Z</dcterms:modified>
</cp:coreProperties>
</file>