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4" r:id="rId2"/>
    <p:sldId id="375" r:id="rId3"/>
    <p:sldId id="376" r:id="rId4"/>
    <p:sldId id="377" r:id="rId5"/>
    <p:sldId id="435" r:id="rId6"/>
    <p:sldId id="262" r:id="rId7"/>
    <p:sldId id="294" r:id="rId8"/>
    <p:sldId id="414" r:id="rId9"/>
    <p:sldId id="389" r:id="rId10"/>
    <p:sldId id="433" r:id="rId11"/>
    <p:sldId id="434" r:id="rId12"/>
    <p:sldId id="3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>
        <p:scale>
          <a:sx n="90" d="100"/>
          <a:sy n="90" d="100"/>
        </p:scale>
        <p:origin x="1251" y="3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A0F-4427-822B-D7D997C31769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0F-4427-822B-D7D997C31769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0F-4427-822B-D7D997C31769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0F-4427-822B-D7D997C31769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0F-4427-822B-D7D997C31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8521849953809"/>
          <c:y val="0"/>
          <c:w val="0.51964993666617321"/>
          <c:h val="0.2697220591131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47A-4D6B-8865-0762AA45F5CD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47A-4D6B-8865-0762AA45F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084740410035222E-2"/>
          <c:y val="7.2403514712167716E-2"/>
          <c:w val="0.91267048880824309"/>
          <c:h val="0.754806918410053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GB" sz="1050" dirty="0"/>
                  <a:t>Normalised surviving</a:t>
                </a:r>
                <a:r>
                  <a:rPr lang="en-GB" sz="1050" baseline="0" dirty="0"/>
                  <a:t> fraction</a:t>
                </a:r>
                <a:endParaRPr lang="en-GB" sz="105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>
                    <a:effectLst/>
                  </a:defRPr>
                </a:pPr>
                <a:r>
                  <a:rPr lang="en-GB" sz="1050" dirty="0">
                    <a:effectLst/>
                  </a:rPr>
                  <a:t>Normalised 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25/03/2020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BBCCD1BF-14BA-4026-AB6E-422FB1C09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2132856"/>
            <a:ext cx="89608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Radiobiological motivation for </a:t>
            </a:r>
            <a:r>
              <a:rPr lang="en-GB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LhARA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" name="Picture 1" descr="cid:E8F143A6-9CF7-4C86-BBA7-7E0F5CD15402">
            <a:extLst>
              <a:ext uri="{FF2B5EF4-FFF2-40B4-BE49-F238E27FC236}">
                <a16:creationId xmlns:a16="http://schemas.microsoft.com/office/drawing/2014/main" id="{4792BFFD-9DA8-4F27-9285-E2EBB1A26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528155" y="461963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C35BCAA1-8D5D-40E0-A693-15D100BE7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70920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Cancer Research Centre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Department of Molecular and Clinical Cancer Medicine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D6BBBD-03AD-4022-A0F3-D32ADC3858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0538"/>
            <a:ext cx="1924301" cy="1398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774D2-A215-4A2A-B9F5-E5DAE7303E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8C9B968-FB02-4C00-8B27-1443A77761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323528" y="5417187"/>
            <a:ext cx="2052054" cy="10666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69FF30-9326-4B19-B62A-1B6F8CE11B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431500"/>
            <a:ext cx="2721151" cy="105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32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>
            <a:extLst>
              <a:ext uri="{FF2B5EF4-FFF2-40B4-BE49-F238E27FC236}">
                <a16:creationId xmlns:a16="http://schemas.microsoft.com/office/drawing/2014/main" id="{F3664C18-81B2-4094-8550-32556B9D0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24" y="548680"/>
            <a:ext cx="8712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Using ultra high-dose rates (&gt;100 </a:t>
            </a:r>
            <a:r>
              <a:rPr lang="en-US" sz="2400" b="1" dirty="0" err="1">
                <a:latin typeface="Calibri" panose="020F0502020204030204" pitchFamily="34" charset="0"/>
              </a:rPr>
              <a:t>Gy</a:t>
            </a:r>
            <a:r>
              <a:rPr lang="en-US" sz="2400" b="1" dirty="0">
                <a:latin typeface="Calibri" panose="020F0502020204030204" pitchFamily="34" charset="0"/>
              </a:rPr>
              <a:t>/s).</a:t>
            </a:r>
            <a:endParaRPr lang="en-GB" sz="2400" b="1" dirty="0">
              <a:latin typeface="Calibri" panose="020F0502020204030204" pitchFamily="34" charset="0"/>
            </a:endParaRPr>
          </a:p>
        </p:txBody>
      </p:sp>
      <p:sp>
        <p:nvSpPr>
          <p:cNvPr id="5" name="Text Box 52">
            <a:extLst>
              <a:ext uri="{FF2B5EF4-FFF2-40B4-BE49-F238E27FC236}">
                <a16:creationId xmlns:a16="http://schemas.microsoft.com/office/drawing/2014/main" id="{EF2B758C-9EEC-4A15-B727-5DEA63078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73" y="-55945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FLASH radiotherapy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236" y="1238790"/>
            <a:ext cx="4229721" cy="12841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35" y="2634152"/>
            <a:ext cx="6293121" cy="1551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4247300"/>
            <a:ext cx="7444069" cy="1003437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:a16="http://schemas.microsoft.com/office/drawing/2014/main" id="{6A36ABBB-7F52-4B13-8CF5-1F2D957B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5266190"/>
            <a:ext cx="870138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However, the mechanism of the FLASH effect is unclear (role of oxygen?).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Impact of FLASH on specific tumour models not well defined.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Effect of FLASH photon vs protons (and impact of LET), not been demonstrated.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FLASH on appropriate </a:t>
            </a:r>
            <a:r>
              <a:rPr lang="en-GB" sz="2000" b="1" i="1" dirty="0">
                <a:latin typeface="+mj-lt"/>
              </a:rPr>
              <a:t>in vitro </a:t>
            </a:r>
            <a:r>
              <a:rPr lang="en-GB" sz="2000" b="1" dirty="0">
                <a:latin typeface="+mj-lt"/>
              </a:rPr>
              <a:t>and </a:t>
            </a:r>
            <a:r>
              <a:rPr lang="en-GB" sz="2000" b="1" i="1" dirty="0">
                <a:latin typeface="+mj-lt"/>
              </a:rPr>
              <a:t>in vivo </a:t>
            </a:r>
            <a:r>
              <a:rPr lang="en-GB" sz="2000" b="1" dirty="0">
                <a:latin typeface="+mj-lt"/>
              </a:rPr>
              <a:t>models is important for translation to the clinic.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0F60A1-3D06-405B-BB47-5895AD6357C1}"/>
              </a:ext>
            </a:extLst>
          </p:cNvPr>
          <p:cNvGrpSpPr/>
          <p:nvPr/>
        </p:nvGrpSpPr>
        <p:grpSpPr>
          <a:xfrm>
            <a:off x="5545406" y="576119"/>
            <a:ext cx="3384296" cy="1940878"/>
            <a:chOff x="5652120" y="651806"/>
            <a:chExt cx="3384296" cy="19408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76C931-DA4C-4C73-988A-E795DE3551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0170" y="693274"/>
              <a:ext cx="3376246" cy="189941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6F2DBE-493B-4CF1-8F8A-BC56CC70655D}"/>
                </a:ext>
              </a:extLst>
            </p:cNvPr>
            <p:cNvSpPr/>
            <p:nvPr/>
          </p:nvSpPr>
          <p:spPr>
            <a:xfrm>
              <a:off x="5652120" y="651806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ACAF40E-05AF-470B-8E1A-1774A84B6E2B}"/>
              </a:ext>
            </a:extLst>
          </p:cNvPr>
          <p:cNvGrpSpPr/>
          <p:nvPr/>
        </p:nvGrpSpPr>
        <p:grpSpPr>
          <a:xfrm>
            <a:off x="6372200" y="2578417"/>
            <a:ext cx="2153420" cy="1932252"/>
            <a:chOff x="6379020" y="2608137"/>
            <a:chExt cx="2153420" cy="19322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EA0920B-E87A-4342-8E29-FF2FEF78B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88224" y="2634152"/>
              <a:ext cx="1944216" cy="1906237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77365E-F6E0-4CF5-9E6B-88A60692B88C}"/>
                </a:ext>
              </a:extLst>
            </p:cNvPr>
            <p:cNvSpPr/>
            <p:nvPr/>
          </p:nvSpPr>
          <p:spPr>
            <a:xfrm>
              <a:off x="6379020" y="2608137"/>
              <a:ext cx="360040" cy="3585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7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2">
            <a:extLst>
              <a:ext uri="{FF2B5EF4-FFF2-40B4-BE49-F238E27FC236}">
                <a16:creationId xmlns:a16="http://schemas.microsoft.com/office/drawing/2014/main" id="{E56BEBCB-F3EE-490F-808C-C4F270463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673" y="-55945"/>
            <a:ext cx="9001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Radiobiology Research Facility at </a:t>
            </a:r>
            <a:r>
              <a:rPr lang="en-GB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LhARA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ABAAF9-DB7E-48BC-A841-B103ADD0B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749" y="3212976"/>
            <a:ext cx="7632848" cy="2840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50317C-ADC4-479F-951B-7993AB06C4D4}"/>
              </a:ext>
            </a:extLst>
          </p:cNvPr>
          <p:cNvSpPr txBox="1"/>
          <p:nvPr/>
        </p:nvSpPr>
        <p:spPr>
          <a:xfrm rot="16200000">
            <a:off x="-98568" y="1631713"/>
            <a:ext cx="207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EB97D0-5CAC-4549-9FD1-AF664C46F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76672"/>
            <a:ext cx="6400562" cy="30792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C58855-B38B-4732-9D23-96F8E6CD94A7}"/>
              </a:ext>
            </a:extLst>
          </p:cNvPr>
          <p:cNvSpPr txBox="1"/>
          <p:nvPr/>
        </p:nvSpPr>
        <p:spPr>
          <a:xfrm rot="16200000">
            <a:off x="-651296" y="4448650"/>
            <a:ext cx="262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vitro end-station level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D609D5ED-5CC4-43A7-9990-78E42BC72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16" y="5946209"/>
            <a:ext cx="91450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i="1" dirty="0">
                <a:latin typeface="+mn-lt"/>
              </a:rPr>
              <a:t>In vitro </a:t>
            </a:r>
            <a:r>
              <a:rPr lang="en-GB" sz="2000" dirty="0">
                <a:latin typeface="+mn-lt"/>
              </a:rPr>
              <a:t>end station with protons up to 15 MeV.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i="1" dirty="0">
                <a:latin typeface="+mn-lt"/>
              </a:rPr>
              <a:t>In vitro </a:t>
            </a:r>
            <a:r>
              <a:rPr lang="en-GB" sz="2000" dirty="0">
                <a:latin typeface="+mn-lt"/>
              </a:rPr>
              <a:t>and </a:t>
            </a:r>
            <a:r>
              <a:rPr lang="en-GB" sz="2000" i="1" dirty="0">
                <a:latin typeface="+mn-lt"/>
              </a:rPr>
              <a:t>in vivo </a:t>
            </a:r>
            <a:r>
              <a:rPr lang="en-GB" sz="2000" dirty="0">
                <a:latin typeface="+mn-lt"/>
              </a:rPr>
              <a:t>end station with protons (125 MeV) and carbons ions (30 MeV).</a:t>
            </a:r>
            <a:endParaRPr lang="en-GB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099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6400" y="116632"/>
            <a:ext cx="83881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Challenges and opportunities for PBT radiobiology research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07504" y="1316961"/>
            <a:ext cx="885698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Challenges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radiobiology of PBT at the molecular and cellular level is still not entirely understood.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Other factors that impact on RBE not well defined (e.g. hypoxia, tumour microenvironment, drug-IR combinations, fractionated doses, FLASH).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More research required using specific and validated cancer models, plus relevant normal tissue models,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(e.g. 3D spheroids/organoids) and </a:t>
            </a:r>
            <a:r>
              <a:rPr lang="en-GB" sz="2000" i="1" dirty="0">
                <a:latin typeface="+mj-lt"/>
              </a:rPr>
              <a:t>in vivo</a:t>
            </a:r>
            <a:r>
              <a:rPr lang="en-GB" sz="2000" dirty="0">
                <a:latin typeface="+mj-lt"/>
              </a:rPr>
              <a:t>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Lack of access to PBT facilities for research.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Current facilities not fully equipped for </a:t>
            </a:r>
            <a:r>
              <a:rPr lang="en-GB" sz="2000" i="1" dirty="0">
                <a:latin typeface="+mj-lt"/>
              </a:rPr>
              <a:t>in vitro</a:t>
            </a:r>
            <a:r>
              <a:rPr lang="en-GB" sz="2000" dirty="0">
                <a:latin typeface="+mj-lt"/>
              </a:rPr>
              <a:t>, but more so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experiments.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07504" y="4179283"/>
            <a:ext cx="90010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0" algn="just" eaLnBrk="1" hangingPunct="1"/>
            <a:r>
              <a:rPr lang="en-GB" sz="2000" b="1" i="1" dirty="0">
                <a:latin typeface="+mj-lt"/>
              </a:rPr>
              <a:t>Opportunities with </a:t>
            </a:r>
            <a:r>
              <a:rPr lang="en-GB" sz="2000" b="1" i="1" dirty="0" err="1">
                <a:latin typeface="+mj-lt"/>
              </a:rPr>
              <a:t>LhARA</a:t>
            </a:r>
            <a:endParaRPr lang="en-GB" sz="2000" b="1" i="1" dirty="0">
              <a:latin typeface="+mj-lt"/>
            </a:endParaRP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Highly accessible facility for </a:t>
            </a:r>
            <a:r>
              <a:rPr lang="en-GB" sz="2000" i="1" dirty="0">
                <a:latin typeface="+mj-lt"/>
              </a:rPr>
              <a:t>in vitro </a:t>
            </a:r>
            <a:r>
              <a:rPr lang="en-GB" sz="2000" dirty="0">
                <a:latin typeface="+mj-lt"/>
              </a:rPr>
              <a:t>and </a:t>
            </a:r>
            <a:r>
              <a:rPr lang="en-GB" sz="2000" i="1" dirty="0">
                <a:latin typeface="+mj-lt"/>
              </a:rPr>
              <a:t>in vivo </a:t>
            </a:r>
            <a:r>
              <a:rPr lang="en-GB" sz="2000" dirty="0">
                <a:latin typeface="+mj-lt"/>
              </a:rPr>
              <a:t>particle ion radiobiology research.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Enhance our understanding of the radiobiological effects of particle ions (protons and carbon ions), including delivery at FLASH dose rates.</a:t>
            </a:r>
          </a:p>
          <a:p>
            <a:pPr marL="3600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opportunity to develop research that will have a major Worldwide impact through the optimisation and personalisation of cancer treatments using PBT in the clinic.</a:t>
            </a:r>
          </a:p>
        </p:txBody>
      </p: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1AD88BA-F6A9-4AA0-B8C9-66B69515A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710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Radiotherapy in cancer treatment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3C211A49-8395-4E0F-B955-BA0345AD2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106" y="1268760"/>
            <a:ext cx="8701382" cy="385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~50 % of all cancer patients will receive radiotherapy.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Conventional (photon) radiotherapy is the still the most effective treatment for solid tumours (e.g. head and neck).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Dose rates of ~1-5 </a:t>
            </a:r>
            <a:r>
              <a:rPr lang="en-GB" sz="2400" dirty="0" err="1">
                <a:latin typeface="+mj-lt"/>
              </a:rPr>
              <a:t>Gy</a:t>
            </a:r>
            <a:r>
              <a:rPr lang="en-GB" sz="2400" dirty="0">
                <a:latin typeface="+mj-lt"/>
              </a:rPr>
              <a:t>/min utilised.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Significant irradiation of normal tissues and organs at risk in proximity to the tumour being treated.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Biological factors including oxygen (hypoxia) and inherent radioresistance of tumours (e.g. glioblastoma) are a barrier to effective treatment.</a:t>
            </a:r>
          </a:p>
        </p:txBody>
      </p:sp>
    </p:spTree>
    <p:extLst>
      <p:ext uri="{BB962C8B-B14F-4D97-AF65-F5344CB8AC3E}">
        <p14:creationId xmlns:p14="http://schemas.microsoft.com/office/powerpoint/2010/main" val="111330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3ED0A67-B400-45F4-A5B2-CFD7CFAC9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" y="301879"/>
            <a:ext cx="896085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beam therapy (PBT)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8AB7E6F1-34EE-40F1-B8B1-88B73A50B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34" y="909985"/>
            <a:ext cx="3787654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+mj-lt"/>
            </a:endParaRP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In contrast to conventional (x-ray) radiation, PBT can deliver energy within a finite region (termed the Bragg peak) which can directly target cancer cells.</a:t>
            </a:r>
          </a:p>
          <a:p>
            <a:pPr lvl="1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This limits radiation dose to proximal normal, healthy tissues and organs at risk.</a:t>
            </a:r>
            <a:endParaRPr lang="en-GB" sz="2400" b="1" dirty="0"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92B3D8C-DDCE-4EE1-BE67-8D38F155BEE2}"/>
              </a:ext>
            </a:extLst>
          </p:cNvPr>
          <p:cNvGrpSpPr/>
          <p:nvPr/>
        </p:nvGrpSpPr>
        <p:grpSpPr>
          <a:xfrm>
            <a:off x="4094373" y="1140759"/>
            <a:ext cx="4913392" cy="3957249"/>
            <a:chOff x="4094373" y="1346930"/>
            <a:chExt cx="4913392" cy="395724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9C52416-A675-4D61-AF75-9ED9719B9F3E}"/>
                </a:ext>
              </a:extLst>
            </p:cNvPr>
            <p:cNvCxnSpPr/>
            <p:nvPr/>
          </p:nvCxnSpPr>
          <p:spPr>
            <a:xfrm>
              <a:off x="4589916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7D6F8AB-3B33-4C9C-AD56-C757E8931EDB}"/>
                </a:ext>
              </a:extLst>
            </p:cNvPr>
            <p:cNvCxnSpPr/>
            <p:nvPr/>
          </p:nvCxnSpPr>
          <p:spPr>
            <a:xfrm>
              <a:off x="4589916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5DA16F5-DDBA-48D7-99FA-0A2E2794D2A5}"/>
                </a:ext>
              </a:extLst>
            </p:cNvPr>
            <p:cNvSpPr txBox="1"/>
            <p:nvPr/>
          </p:nvSpPr>
          <p:spPr>
            <a:xfrm>
              <a:off x="5585133" y="493484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453CC6-6A05-4263-B7B0-8BD486ADBD34}"/>
                </a:ext>
              </a:extLst>
            </p:cNvPr>
            <p:cNvSpPr txBox="1"/>
            <p:nvPr/>
          </p:nvSpPr>
          <p:spPr>
            <a:xfrm rot="16200000">
              <a:off x="3436571" y="3050577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C41F0D-29E9-4EE3-9BED-20159D196DAA}"/>
                </a:ext>
              </a:extLst>
            </p:cNvPr>
            <p:cNvCxnSpPr/>
            <p:nvPr/>
          </p:nvCxnSpPr>
          <p:spPr>
            <a:xfrm>
              <a:off x="458991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8AD8CD5-8994-4284-82AF-165E3BF5B946}"/>
                </a:ext>
              </a:extLst>
            </p:cNvPr>
            <p:cNvCxnSpPr/>
            <p:nvPr/>
          </p:nvCxnSpPr>
          <p:spPr>
            <a:xfrm>
              <a:off x="801600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577B4-B8B9-4C52-B7A4-BB8BF3C963A0}"/>
                </a:ext>
              </a:extLst>
            </p:cNvPr>
            <p:cNvCxnSpPr/>
            <p:nvPr/>
          </p:nvCxnSpPr>
          <p:spPr>
            <a:xfrm>
              <a:off x="631047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EF7825-BB22-41FE-A5E0-A76A76C27CBB}"/>
                </a:ext>
              </a:extLst>
            </p:cNvPr>
            <p:cNvCxnSpPr/>
            <p:nvPr/>
          </p:nvCxnSpPr>
          <p:spPr>
            <a:xfrm>
              <a:off x="7159482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FE8E25-2F9A-49D0-9CDA-0DA932AD3ED5}"/>
                </a:ext>
              </a:extLst>
            </p:cNvPr>
            <p:cNvCxnSpPr/>
            <p:nvPr/>
          </p:nvCxnSpPr>
          <p:spPr>
            <a:xfrm>
              <a:off x="5476491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07A99F-6E72-4207-9FB1-B36C7181E3E4}"/>
                </a:ext>
              </a:extLst>
            </p:cNvPr>
            <p:cNvCxnSpPr/>
            <p:nvPr/>
          </p:nvCxnSpPr>
          <p:spPr>
            <a:xfrm flipH="1">
              <a:off x="4499756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3BC9B0-2747-4C6C-B04F-F3FB79C5F4AB}"/>
                </a:ext>
              </a:extLst>
            </p:cNvPr>
            <p:cNvCxnSpPr/>
            <p:nvPr/>
          </p:nvCxnSpPr>
          <p:spPr>
            <a:xfrm flipH="1">
              <a:off x="4499756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190AD28-27FE-4B53-9F53-A11BE3A5CCBA}"/>
                </a:ext>
              </a:extLst>
            </p:cNvPr>
            <p:cNvCxnSpPr/>
            <p:nvPr/>
          </p:nvCxnSpPr>
          <p:spPr>
            <a:xfrm flipH="1">
              <a:off x="4499756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D128E2A-93B8-45B9-BD0C-B60E6BD59BDB}"/>
                </a:ext>
              </a:extLst>
            </p:cNvPr>
            <p:cNvCxnSpPr/>
            <p:nvPr/>
          </p:nvCxnSpPr>
          <p:spPr>
            <a:xfrm flipH="1">
              <a:off x="4499756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AD5F97-B6AA-42D2-AC13-D2AF3851FD8E}"/>
                </a:ext>
              </a:extLst>
            </p:cNvPr>
            <p:cNvCxnSpPr/>
            <p:nvPr/>
          </p:nvCxnSpPr>
          <p:spPr>
            <a:xfrm flipH="1">
              <a:off x="4499756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3FBDB490-4998-416B-A0D1-0F61E4F542BD}"/>
                </a:ext>
              </a:extLst>
            </p:cNvPr>
            <p:cNvSpPr/>
            <p:nvPr/>
          </p:nvSpPr>
          <p:spPr>
            <a:xfrm>
              <a:off x="4604943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7AB5F61-D33E-461B-83B0-25E9960895A3}"/>
                </a:ext>
              </a:extLst>
            </p:cNvPr>
            <p:cNvCxnSpPr/>
            <p:nvPr/>
          </p:nvCxnSpPr>
          <p:spPr>
            <a:xfrm flipV="1">
              <a:off x="7567433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9595609-2CEA-49F7-86A1-59ED242AECF5}"/>
                </a:ext>
              </a:extLst>
            </p:cNvPr>
            <p:cNvCxnSpPr/>
            <p:nvPr/>
          </p:nvCxnSpPr>
          <p:spPr>
            <a:xfrm flipV="1">
              <a:off x="7670389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5302E8D-D6E5-414E-8984-5E10CEE88B56}"/>
                </a:ext>
              </a:extLst>
            </p:cNvPr>
            <p:cNvSpPr txBox="1"/>
            <p:nvPr/>
          </p:nvSpPr>
          <p:spPr>
            <a:xfrm>
              <a:off x="8044579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756E87C-7F5B-4294-AE60-1B44F41F5548}"/>
                </a:ext>
              </a:extLst>
            </p:cNvPr>
            <p:cNvCxnSpPr/>
            <p:nvPr/>
          </p:nvCxnSpPr>
          <p:spPr>
            <a:xfrm>
              <a:off x="7114041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2834FCA-7E90-4EDD-809C-966AC55BB102}"/>
                </a:ext>
              </a:extLst>
            </p:cNvPr>
            <p:cNvCxnSpPr/>
            <p:nvPr/>
          </p:nvCxnSpPr>
          <p:spPr>
            <a:xfrm>
              <a:off x="7656966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D0744D7-055E-49E2-97F5-41A6277BE351}"/>
                </a:ext>
              </a:extLst>
            </p:cNvPr>
            <p:cNvCxnSpPr/>
            <p:nvPr/>
          </p:nvCxnSpPr>
          <p:spPr>
            <a:xfrm>
              <a:off x="7129053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A6BFEE-C456-485C-B19E-CC311072F914}"/>
                </a:ext>
              </a:extLst>
            </p:cNvPr>
            <p:cNvSpPr txBox="1"/>
            <p:nvPr/>
          </p:nvSpPr>
          <p:spPr>
            <a:xfrm>
              <a:off x="7005304" y="1346930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875BF24-008C-4C80-8090-C23C217DEB4D}"/>
                </a:ext>
              </a:extLst>
            </p:cNvPr>
            <p:cNvSpPr/>
            <p:nvPr/>
          </p:nvSpPr>
          <p:spPr>
            <a:xfrm>
              <a:off x="4589915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33A3EEF-A7FD-412D-8123-94D99A2F56F8}"/>
                </a:ext>
              </a:extLst>
            </p:cNvPr>
            <p:cNvCxnSpPr/>
            <p:nvPr/>
          </p:nvCxnSpPr>
          <p:spPr>
            <a:xfrm flipV="1">
              <a:off x="7452320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D2FC9D9-A3FD-4B4C-A270-06FF31432CC6}"/>
                </a:ext>
              </a:extLst>
            </p:cNvPr>
            <p:cNvSpPr txBox="1"/>
            <p:nvPr/>
          </p:nvSpPr>
          <p:spPr>
            <a:xfrm>
              <a:off x="7845103" y="3862789"/>
              <a:ext cx="9470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Particle energy</a:t>
              </a:r>
            </a:p>
          </p:txBody>
        </p:sp>
        <p:sp>
          <p:nvSpPr>
            <p:cNvPr id="33" name="Freeform 70">
              <a:extLst>
                <a:ext uri="{FF2B5EF4-FFF2-40B4-BE49-F238E27FC236}">
                  <a16:creationId xmlns:a16="http://schemas.microsoft.com/office/drawing/2014/main" id="{68B7E478-06F9-4529-9500-401581D7915F}"/>
                </a:ext>
              </a:extLst>
            </p:cNvPr>
            <p:cNvSpPr/>
            <p:nvPr/>
          </p:nvSpPr>
          <p:spPr>
            <a:xfrm flipV="1">
              <a:off x="4589915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D1163F4-E5A6-45D3-A11B-B209AB1F83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328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0468B1-296D-4D51-9823-FD38AB487347}"/>
                </a:ext>
              </a:extLst>
            </p:cNvPr>
            <p:cNvSpPr txBox="1"/>
            <p:nvPr/>
          </p:nvSpPr>
          <p:spPr>
            <a:xfrm>
              <a:off x="7917111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2AADA42-9094-4B20-8A50-6FD8D3608067}"/>
                </a:ext>
              </a:extLst>
            </p:cNvPr>
            <p:cNvSpPr txBox="1"/>
            <p:nvPr/>
          </p:nvSpPr>
          <p:spPr>
            <a:xfrm>
              <a:off x="8044579" y="140308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</p:grpSp>
      <p:sp>
        <p:nvSpPr>
          <p:cNvPr id="68" name="Text Box 10">
            <a:extLst>
              <a:ext uri="{FF2B5EF4-FFF2-40B4-BE49-F238E27FC236}">
                <a16:creationId xmlns:a16="http://schemas.microsoft.com/office/drawing/2014/main" id="{14C2DAF5-7AAD-4EC3-85A4-75299F9A2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96" y="5307263"/>
            <a:ext cx="8604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Currently, ~90 PBT centres worldwide and 40 in construction demonstrating the importance of this precision radiotherapy.</a:t>
            </a: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E2EF4255-4F49-4D3D-9B8E-6ACEA87F4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496" y="5008962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44416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6D8738A5-558C-439F-9470-64A5465A4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936" y="188640"/>
            <a:ext cx="7879842" cy="11978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4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Eye Proton Therapy Centre at Clatterbridge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11D3E454-DA70-4C56-B445-439CB3B1C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3" y="5471496"/>
            <a:ext cx="8964488" cy="91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Successfully treating patients (currently ~300/year) with cancers of the eye for &gt;25 years with 60 MeV proton beam.</a:t>
            </a:r>
          </a:p>
        </p:txBody>
      </p:sp>
      <p:pic>
        <p:nvPicPr>
          <p:cNvPr id="6" name="Picture 5" descr="A picture containing indoor, microscope, object, white&#10;&#10;Description automatically generated">
            <a:extLst>
              <a:ext uri="{FF2B5EF4-FFF2-40B4-BE49-F238E27FC236}">
                <a16:creationId xmlns:a16="http://schemas.microsoft.com/office/drawing/2014/main" id="{4351B380-9EDF-4BDF-BD27-A9939E2A8E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972" y="1772816"/>
            <a:ext cx="4924028" cy="3282686"/>
          </a:xfrm>
          <a:prstGeom prst="rect">
            <a:avLst/>
          </a:prstGeom>
        </p:spPr>
      </p:pic>
      <p:pic>
        <p:nvPicPr>
          <p:cNvPr id="7" name="Picture 2" descr="E:\Photos\CCC\DSC00135.JPG">
            <a:extLst>
              <a:ext uri="{FF2B5EF4-FFF2-40B4-BE49-F238E27FC236}">
                <a16:creationId xmlns:a16="http://schemas.microsoft.com/office/drawing/2014/main" id="{9229744B-8E26-4347-BD3E-926651B9C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41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590308-8D73-424E-A153-9DCBEA02EB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064883"/>
            <a:ext cx="2570384" cy="4569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5EFC95-D0D6-453D-97B4-F9EE5D0D1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467544" y="1801351"/>
            <a:ext cx="56276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DDE49AC8-240E-4268-82A1-9F599E304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936" y="116632"/>
            <a:ext cx="7879842" cy="11978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4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Radiobiology Research Facilities at Clatterbridge</a:t>
            </a: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742F1A98-B697-4573-A467-A8EE0CBC3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5634454"/>
            <a:ext cx="8964488" cy="91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Limited time and proton beam access due to patient treatments.</a:t>
            </a:r>
          </a:p>
          <a:p>
            <a:pPr marL="0" lvl="1" indent="-342900" algn="just" eaLnBrk="1" hangingPunct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+mj-lt"/>
              </a:rPr>
              <a:t>Limited </a:t>
            </a:r>
            <a:r>
              <a:rPr lang="en-GB" sz="2400" i="1" dirty="0">
                <a:latin typeface="+mj-lt"/>
              </a:rPr>
              <a:t>in vitro </a:t>
            </a:r>
            <a:r>
              <a:rPr lang="en-GB" sz="2400" dirty="0">
                <a:latin typeface="+mj-lt"/>
              </a:rPr>
              <a:t>capabilities and unable to perform </a:t>
            </a:r>
            <a:r>
              <a:rPr lang="en-GB" sz="2400" i="1" dirty="0">
                <a:latin typeface="+mj-lt"/>
              </a:rPr>
              <a:t>in vivo </a:t>
            </a:r>
            <a:r>
              <a:rPr lang="en-GB" sz="2400" dirty="0">
                <a:latin typeface="+mj-lt"/>
              </a:rPr>
              <a:t>research.</a:t>
            </a:r>
          </a:p>
        </p:txBody>
      </p:sp>
    </p:spTree>
    <p:extLst>
      <p:ext uri="{BB962C8B-B14F-4D97-AF65-F5344CB8AC3E}">
        <p14:creationId xmlns:p14="http://schemas.microsoft.com/office/powerpoint/2010/main" val="397957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75644" y="61027"/>
            <a:ext cx="89608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Biological uncertainties with particle radiotherapy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0559" y="549149"/>
            <a:ext cx="5056984" cy="3173383"/>
            <a:chOff x="61926" y="1277042"/>
            <a:chExt cx="5950234" cy="3951308"/>
          </a:xfrm>
        </p:grpSpPr>
        <p:sp>
          <p:nvSpPr>
            <p:cNvPr id="8" name="TextBox 7"/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52685" y="4859018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811960" y="2834493"/>
              <a:ext cx="2184768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>
              <a:endCxn id="8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2856" y="1277042"/>
              <a:ext cx="9602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9DCBD2A5-3BF7-41A7-B887-AEE7CE41AD9C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38ECB31-59D0-4FD9-B95A-7DDA0CC3B519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0FD964-8471-4C31-8867-BD6D4BF2CF64}"/>
                </a:ext>
              </a:extLst>
            </p:cNvPr>
            <p:cNvSpPr txBox="1"/>
            <p:nvPr/>
          </p:nvSpPr>
          <p:spPr>
            <a:xfrm>
              <a:off x="3812655" y="3862789"/>
              <a:ext cx="1386943" cy="752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id="{F67D7E62-164A-4480-B69D-66F7AA955AFB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175868-2971-4FA2-9218-EFAA9EA6CB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CE5E922-8A13-46C9-995F-4D0ED859A298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263106" y="3877605"/>
            <a:ext cx="8701382" cy="303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100" dirty="0">
              <a:latin typeface="Calibri" panose="020F0502020204030204" pitchFamily="34" charset="0"/>
            </a:endParaRPr>
          </a:p>
          <a:p>
            <a:pPr marL="0" lvl="1" indent="0" algn="just" eaLnBrk="1" hangingPunct="1"/>
            <a:r>
              <a:rPr lang="en-GB" sz="2000" dirty="0">
                <a:latin typeface="+mj-lt"/>
              </a:rPr>
              <a:t>A constant relative biological effectiveness (RBE) value of 1.1 is used in clinical practice for protons. However, there is a large uncertainty with using this approach as RBE is variable and dependent on many factors, including:-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Proton energy (therefore linear energy transfer, LET) and dose/dose rate.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Radiosensitivity/radiobiology of the specific tumour tissue (e.g. based on DNA repair capacity, hypoxia and tumour microenvironment).</a:t>
            </a:r>
          </a:p>
          <a:p>
            <a:pPr marL="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Biological end-point examined (e.g. clonogenic survival, tumour growth delay).</a:t>
            </a:r>
          </a:p>
          <a:p>
            <a:pPr marL="0" lvl="1" indent="0" algn="just" eaLnBrk="1" hangingPunct="1"/>
            <a:r>
              <a:rPr lang="en-GB" sz="2000" b="1" dirty="0">
                <a:latin typeface="+mj-lt"/>
              </a:rPr>
              <a:t>Further research exploiting the biological impact of particle ions is vital for investigating RBE, and thus improving clinical use of PBT.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78" y="626103"/>
            <a:ext cx="4065330" cy="2996375"/>
          </a:xfrm>
          <a:prstGeom prst="rect">
            <a:avLst/>
          </a:prstGeom>
        </p:spPr>
      </p:pic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4746754" y="3629546"/>
            <a:ext cx="43526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i="1" dirty="0">
                <a:latin typeface="+mj-lt"/>
              </a:rPr>
              <a:t>Taken from </a:t>
            </a:r>
            <a:r>
              <a:rPr lang="en-GB" sz="1400" i="1" dirty="0" err="1">
                <a:latin typeface="+mj-lt"/>
              </a:rPr>
              <a:t>Paganetti</a:t>
            </a:r>
            <a:r>
              <a:rPr lang="en-GB" sz="1400" i="1" dirty="0">
                <a:latin typeface="+mj-lt"/>
              </a:rPr>
              <a:t> and van </a:t>
            </a:r>
            <a:r>
              <a:rPr lang="en-GB" sz="1400" i="1" dirty="0" err="1">
                <a:latin typeface="+mj-lt"/>
              </a:rPr>
              <a:t>Luijk</a:t>
            </a:r>
            <a:r>
              <a:rPr lang="en-GB" sz="1400" i="1" dirty="0">
                <a:latin typeface="+mj-lt"/>
              </a:rPr>
              <a:t> (2013) </a:t>
            </a:r>
            <a:r>
              <a:rPr lang="en-GB" sz="1400" i="1" dirty="0" err="1">
                <a:latin typeface="+mj-lt"/>
              </a:rPr>
              <a:t>Sem</a:t>
            </a:r>
            <a:r>
              <a:rPr lang="en-GB" sz="1400" i="1" dirty="0">
                <a:latin typeface="+mj-lt"/>
              </a:rPr>
              <a:t> Rad </a:t>
            </a:r>
            <a:r>
              <a:rPr lang="en-GB" sz="1400" i="1" dirty="0" err="1">
                <a:latin typeface="+mj-lt"/>
              </a:rPr>
              <a:t>Oncol</a:t>
            </a:r>
            <a:endParaRPr lang="en-GB" sz="1400" i="1" dirty="0">
              <a:latin typeface="+mj-lt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822768" y="3751231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400" y="7937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DNA damage and relationship to LET</a:t>
            </a: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581800" y="557090"/>
            <a:ext cx="3226898" cy="385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-46594" y="4407294"/>
            <a:ext cx="548269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Low-LET radiation produces repairable DNA damage (e.g. single and double strand breaks).</a:t>
            </a:r>
          </a:p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High-LET radiation generates increased amounts of complex DNA damage (containing multiple DNA lesions) that are more difficult to repair, utilises multiple DNA repair pathways, and which can enhance cell death.</a:t>
            </a:r>
            <a:endParaRPr lang="en-US" sz="1100" dirty="0">
              <a:latin typeface="Calibri" panose="020F0502020204030204" pitchFamily="34" charset="0"/>
            </a:endParaRPr>
          </a:p>
        </p:txBody>
      </p:sp>
      <p:graphicFrame>
        <p:nvGraphicFramePr>
          <p:cNvPr id="47" name="Chart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291055"/>
              </p:ext>
            </p:extLst>
          </p:nvPr>
        </p:nvGraphicFramePr>
        <p:xfrm>
          <a:off x="4120691" y="600817"/>
          <a:ext cx="4619964" cy="321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5803163" y="606188"/>
            <a:ext cx="2919836" cy="2213526"/>
            <a:chOff x="5803163" y="606188"/>
            <a:chExt cx="2919836" cy="2213526"/>
          </a:xfrm>
        </p:grpSpPr>
        <p:cxnSp>
          <p:nvCxnSpPr>
            <p:cNvPr id="50" name="Straight Connector 49"/>
            <p:cNvCxnSpPr/>
            <p:nvPr/>
          </p:nvCxnSpPr>
          <p:spPr>
            <a:xfrm flipV="1">
              <a:off x="6166470" y="799285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6021413" y="800610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027760" y="799285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803163" y="606188"/>
              <a:ext cx="56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6959426" y="1655544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814369" y="1656868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6820716" y="1655544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646268" y="1462447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V="1">
              <a:off x="7758630" y="2041079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7613573" y="2042404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7619920" y="2041079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445472" y="1847982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8550718" y="2151890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8405661" y="2153214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8412008" y="2151890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237560" y="1958793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8951" y="1195207"/>
            <a:ext cx="654212" cy="494513"/>
            <a:chOff x="5148951" y="1195207"/>
            <a:chExt cx="654212" cy="494513"/>
          </a:xfrm>
        </p:grpSpPr>
        <p:sp>
          <p:nvSpPr>
            <p:cNvPr id="67" name="Left Brace 66"/>
            <p:cNvSpPr/>
            <p:nvPr/>
          </p:nvSpPr>
          <p:spPr>
            <a:xfrm>
              <a:off x="5695048" y="1195207"/>
              <a:ext cx="79682" cy="494513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 Box 30"/>
            <p:cNvSpPr txBox="1">
              <a:spLocks noChangeArrowheads="1"/>
            </p:cNvSpPr>
            <p:nvPr/>
          </p:nvSpPr>
          <p:spPr bwMode="auto">
            <a:xfrm>
              <a:off x="5148951" y="1273186"/>
              <a:ext cx="6542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600" b="1" i="1" dirty="0">
                  <a:latin typeface="+mj-lt"/>
                  <a:cs typeface="Arial" pitchFamily="34" charset="0"/>
                </a:rPr>
                <a:t>CDD</a:t>
              </a:r>
            </a:p>
          </p:txBody>
        </p:sp>
      </p:grpSp>
      <p:sp>
        <p:nvSpPr>
          <p:cNvPr id="70" name="Text Box 10"/>
          <p:cNvSpPr txBox="1">
            <a:spLocks noChangeArrowheads="1"/>
          </p:cNvSpPr>
          <p:nvPr/>
        </p:nvSpPr>
        <p:spPr bwMode="auto">
          <a:xfrm>
            <a:off x="5484017" y="6273225"/>
            <a:ext cx="36004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(2018) IJROBP</a:t>
            </a:r>
          </a:p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68290" y="3699121"/>
            <a:ext cx="3726833" cy="2562254"/>
            <a:chOff x="5268290" y="3814499"/>
            <a:chExt cx="3726833" cy="2562254"/>
          </a:xfrm>
        </p:grpSpPr>
        <p:graphicFrame>
          <p:nvGraphicFramePr>
            <p:cNvPr id="69" name="Chart 6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77964411"/>
                </p:ext>
              </p:extLst>
            </p:nvPr>
          </p:nvGraphicFramePr>
          <p:xfrm>
            <a:off x="5268290" y="3814499"/>
            <a:ext cx="3726833" cy="25622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6333627" y="5164629"/>
              <a:ext cx="10742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Low-LET</a:t>
              </a:r>
            </a:p>
            <a:p>
              <a:r>
                <a:rPr lang="en-GB" sz="1400" dirty="0"/>
                <a:t>High-LET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506681" y="557090"/>
            <a:ext cx="226119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Low-LET</a:t>
            </a:r>
          </a:p>
          <a:p>
            <a:r>
              <a:rPr lang="en-GB" sz="1400" dirty="0"/>
              <a:t>Low-LET (modified assay)</a:t>
            </a:r>
          </a:p>
          <a:p>
            <a:r>
              <a:rPr lang="en-GB" sz="1400" dirty="0"/>
              <a:t>High-LET</a:t>
            </a:r>
          </a:p>
          <a:p>
            <a:r>
              <a:rPr lang="en-GB" sz="1400" dirty="0"/>
              <a:t>High-LET (modified assay)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73770B0-41CD-4D4A-B069-42E08C197E45}"/>
              </a:ext>
            </a:extLst>
          </p:cNvPr>
          <p:cNvSpPr txBox="1"/>
          <p:nvPr/>
        </p:nvSpPr>
        <p:spPr>
          <a:xfrm>
            <a:off x="7930911" y="3864726"/>
            <a:ext cx="11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85D8A"/>
                </a:solidFill>
              </a:rPr>
              <a:t>RBE=~1.7</a:t>
            </a:r>
          </a:p>
        </p:txBody>
      </p:sp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Graphic spid="47" grpId="0">
        <p:bldAsOne/>
      </p:bldGraphic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Oval 142"/>
          <p:cNvSpPr/>
          <p:nvPr/>
        </p:nvSpPr>
        <p:spPr>
          <a:xfrm rot="5400000">
            <a:off x="3674011" y="4386043"/>
            <a:ext cx="250328" cy="353762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44" name="Oval 143"/>
          <p:cNvSpPr/>
          <p:nvPr/>
        </p:nvSpPr>
        <p:spPr>
          <a:xfrm rot="5400000">
            <a:off x="3425868" y="4282323"/>
            <a:ext cx="250328" cy="353762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20" name="Line 31"/>
          <p:cNvSpPr>
            <a:spLocks noChangeShapeType="1"/>
          </p:cNvSpPr>
          <p:nvPr/>
        </p:nvSpPr>
        <p:spPr bwMode="auto">
          <a:xfrm>
            <a:off x="833957" y="3892229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21" name="Line 32"/>
          <p:cNvSpPr>
            <a:spLocks noChangeShapeType="1"/>
          </p:cNvSpPr>
          <p:nvPr/>
        </p:nvSpPr>
        <p:spPr bwMode="auto">
          <a:xfrm>
            <a:off x="833957" y="3749342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pic>
        <p:nvPicPr>
          <p:cNvPr id="2" name="Picture 4" descr="dna_ge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83"/>
          <a:stretch/>
        </p:blipFill>
        <p:spPr bwMode="auto">
          <a:xfrm>
            <a:off x="3228516" y="452666"/>
            <a:ext cx="2800169" cy="82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3680251" y="9788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230779" y="2267825"/>
            <a:ext cx="8146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(A) BER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2234756" y="1405402"/>
            <a:ext cx="22947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400" dirty="0">
                <a:latin typeface="+mj-lt"/>
              </a:rPr>
              <a:t>Oxidative DNA base damage,</a:t>
            </a:r>
          </a:p>
          <a:p>
            <a:pPr algn="ctr"/>
            <a:r>
              <a:rPr lang="en-GB" altLang="en-US" sz="1400" dirty="0" err="1">
                <a:latin typeface="+mj-lt"/>
              </a:rPr>
              <a:t>abasic</a:t>
            </a:r>
            <a:r>
              <a:rPr lang="en-GB" altLang="en-US" sz="1400" dirty="0">
                <a:latin typeface="+mj-lt"/>
              </a:rPr>
              <a:t> sites, SSBs</a:t>
            </a:r>
            <a:endParaRPr lang="en-US" altLang="en-US" sz="1400" dirty="0">
              <a:latin typeface="+mj-lt"/>
            </a:endParaRPr>
          </a:p>
        </p:txBody>
      </p:sp>
      <p:sp useBgFill="1">
        <p:nvSpPr>
          <p:cNvPr id="6" name="Rectangle 6"/>
          <p:cNvSpPr>
            <a:spLocks noChangeArrowheads="1"/>
          </p:cNvSpPr>
          <p:nvPr/>
        </p:nvSpPr>
        <p:spPr bwMode="auto">
          <a:xfrm rot="16200000">
            <a:off x="5619235" y="526545"/>
            <a:ext cx="236509" cy="10004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 useBgFill="1">
        <p:nvSpPr>
          <p:cNvPr id="7" name="Rectangle 6"/>
          <p:cNvSpPr>
            <a:spLocks noChangeArrowheads="1"/>
          </p:cNvSpPr>
          <p:nvPr/>
        </p:nvSpPr>
        <p:spPr bwMode="auto">
          <a:xfrm rot="16200000">
            <a:off x="5619236" y="1168542"/>
            <a:ext cx="236509" cy="10004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5583615" y="1477955"/>
            <a:ext cx="5453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400" dirty="0">
                <a:latin typeface="+mj-lt"/>
              </a:rPr>
              <a:t>DSBs</a:t>
            </a:r>
            <a:endParaRPr lang="en-US" altLang="en-US" sz="1400" dirty="0"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03498" y="1883626"/>
            <a:ext cx="1" cy="35253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2428992" y="2267825"/>
            <a:ext cx="43705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(B) Classical-NHEJ or (C) alternative-NHEJ 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endParaRPr lang="en-US" sz="16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12" name="Right Brace 11"/>
          <p:cNvSpPr/>
          <p:nvPr/>
        </p:nvSpPr>
        <p:spPr>
          <a:xfrm rot="5400000">
            <a:off x="3644833" y="823000"/>
            <a:ext cx="146478" cy="1149972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" name="Right Brace 12"/>
          <p:cNvSpPr/>
          <p:nvPr/>
        </p:nvSpPr>
        <p:spPr>
          <a:xfrm rot="5400000">
            <a:off x="5738631" y="1158928"/>
            <a:ext cx="146478" cy="48998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 rot="2470337">
            <a:off x="4919913" y="44378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15" name="Right Brace 14"/>
          <p:cNvSpPr/>
          <p:nvPr/>
        </p:nvSpPr>
        <p:spPr>
          <a:xfrm rot="5400000">
            <a:off x="4862525" y="965099"/>
            <a:ext cx="146478" cy="865776"/>
          </a:xfrm>
          <a:prstGeom prst="rightBrace">
            <a:avLst>
              <a:gd name="adj1" fmla="val 18103"/>
              <a:gd name="adj2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 flipH="1">
            <a:off x="4378360" y="1405402"/>
            <a:ext cx="12737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altLang="en-US" sz="1400" b="1" dirty="0">
                <a:solidFill>
                  <a:srgbClr val="FF0000"/>
                </a:solidFill>
                <a:latin typeface="+mj-lt"/>
              </a:rPr>
              <a:t>Complex DNA Damage</a:t>
            </a:r>
            <a:endParaRPr lang="en-US" alt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 rot="2470337">
            <a:off x="5689698" y="46191"/>
            <a:ext cx="225929" cy="473056"/>
          </a:xfrm>
          <a:prstGeom prst="lightningBolt">
            <a:avLst/>
          </a:prstGeom>
          <a:solidFill>
            <a:srgbClr val="CC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>
              <a:latin typeface="+mj-lt"/>
            </a:endParaRPr>
          </a:p>
        </p:txBody>
      </p:sp>
      <p:sp>
        <p:nvSpPr>
          <p:cNvPr id="20" name="Explosion 1 19"/>
          <p:cNvSpPr/>
          <p:nvPr/>
        </p:nvSpPr>
        <p:spPr>
          <a:xfrm>
            <a:off x="3422859" y="467904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1" name="Explosion 1 20"/>
          <p:cNvSpPr/>
          <p:nvPr/>
        </p:nvSpPr>
        <p:spPr>
          <a:xfrm>
            <a:off x="4114276" y="769487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" name="Explosion 1 21"/>
          <p:cNvSpPr/>
          <p:nvPr/>
        </p:nvSpPr>
        <p:spPr>
          <a:xfrm>
            <a:off x="4885385" y="510019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" name="Explosion 1 22"/>
          <p:cNvSpPr/>
          <p:nvPr/>
        </p:nvSpPr>
        <p:spPr>
          <a:xfrm>
            <a:off x="4854577" y="804319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4" name="Explosion 1 23"/>
          <p:cNvSpPr/>
          <p:nvPr/>
        </p:nvSpPr>
        <p:spPr>
          <a:xfrm>
            <a:off x="4806147" y="1159706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5" name="Explosion 1 24"/>
          <p:cNvSpPr/>
          <p:nvPr/>
        </p:nvSpPr>
        <p:spPr>
          <a:xfrm>
            <a:off x="5658252" y="485502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6" name="Explosion 1 25"/>
          <p:cNvSpPr/>
          <p:nvPr/>
        </p:nvSpPr>
        <p:spPr>
          <a:xfrm>
            <a:off x="5658252" y="1095324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7" name="Explosion 1 26"/>
          <p:cNvSpPr/>
          <p:nvPr/>
        </p:nvSpPr>
        <p:spPr>
          <a:xfrm>
            <a:off x="4845572" y="908131"/>
            <a:ext cx="158476" cy="177111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" name="Line 3"/>
          <p:cNvSpPr>
            <a:spLocks noChangeShapeType="1"/>
          </p:cNvSpPr>
          <p:nvPr/>
        </p:nvSpPr>
        <p:spPr bwMode="auto">
          <a:xfrm flipV="1">
            <a:off x="827088" y="5972879"/>
            <a:ext cx="1512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833957" y="6123768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1" name="Line 11"/>
          <p:cNvSpPr>
            <a:spLocks noChangeShapeType="1"/>
          </p:cNvSpPr>
          <p:nvPr/>
        </p:nvSpPr>
        <p:spPr bwMode="auto">
          <a:xfrm>
            <a:off x="1657769" y="4022480"/>
            <a:ext cx="0" cy="2743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2" name="Line 12"/>
          <p:cNvSpPr>
            <a:spLocks noChangeShapeType="1"/>
          </p:cNvSpPr>
          <p:nvPr/>
        </p:nvSpPr>
        <p:spPr bwMode="auto">
          <a:xfrm>
            <a:off x="833957" y="4564582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3" name="Line 13"/>
          <p:cNvSpPr>
            <a:spLocks noChangeShapeType="1"/>
          </p:cNvSpPr>
          <p:nvPr/>
        </p:nvSpPr>
        <p:spPr bwMode="auto">
          <a:xfrm>
            <a:off x="833957" y="4429696"/>
            <a:ext cx="776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>
            <a:off x="1781571" y="4427410"/>
            <a:ext cx="55771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35" name="AutoShape 18"/>
          <p:cNvSpPr>
            <a:spLocks noChangeArrowheads="1"/>
          </p:cNvSpPr>
          <p:nvPr/>
        </p:nvSpPr>
        <p:spPr bwMode="auto">
          <a:xfrm>
            <a:off x="1737603" y="4356538"/>
            <a:ext cx="187435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>
              <a:latin typeface="+mj-lt"/>
            </a:endParaRP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667872" y="3382925"/>
            <a:ext cx="9585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 dirty="0" err="1">
                <a:latin typeface="+mj-lt"/>
              </a:rPr>
              <a:t>Abasic</a:t>
            </a:r>
            <a:r>
              <a:rPr lang="en-GB" altLang="en-US" sz="1400" dirty="0">
                <a:latin typeface="+mj-lt"/>
              </a:rPr>
              <a:t> site</a:t>
            </a:r>
            <a:endParaRPr lang="en-US" altLang="en-US" sz="1400" dirty="0">
              <a:latin typeface="+mj-lt"/>
            </a:endParaRPr>
          </a:p>
        </p:txBody>
      </p:sp>
      <p:sp>
        <p:nvSpPr>
          <p:cNvPr id="39" name="AutoShape 23"/>
          <p:cNvSpPr>
            <a:spLocks noChangeArrowheads="1"/>
          </p:cNvSpPr>
          <p:nvPr/>
        </p:nvSpPr>
        <p:spPr bwMode="auto">
          <a:xfrm>
            <a:off x="1483062" y="3702686"/>
            <a:ext cx="188592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>
              <a:latin typeface="+mj-lt"/>
            </a:endParaRPr>
          </a:p>
        </p:txBody>
      </p:sp>
      <p:sp>
        <p:nvSpPr>
          <p:cNvPr id="40" name="Line 31"/>
          <p:cNvSpPr>
            <a:spLocks noChangeShapeType="1"/>
          </p:cNvSpPr>
          <p:nvPr/>
        </p:nvSpPr>
        <p:spPr bwMode="auto">
          <a:xfrm>
            <a:off x="833957" y="3184863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>
            <a:off x="833957" y="3041976"/>
            <a:ext cx="150533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42" name="Line 33"/>
          <p:cNvSpPr>
            <a:spLocks noChangeShapeType="1"/>
          </p:cNvSpPr>
          <p:nvPr/>
        </p:nvSpPr>
        <p:spPr bwMode="auto">
          <a:xfrm>
            <a:off x="1646199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43" name="Oval 34"/>
          <p:cNvSpPr>
            <a:spLocks noChangeArrowheads="1"/>
          </p:cNvSpPr>
          <p:nvPr/>
        </p:nvSpPr>
        <p:spPr bwMode="auto">
          <a:xfrm>
            <a:off x="1646199" y="2822501"/>
            <a:ext cx="158511" cy="1200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sz="140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44" name="Text Box 35"/>
          <p:cNvSpPr txBox="1">
            <a:spLocks noChangeArrowheads="1"/>
          </p:cNvSpPr>
          <p:nvPr/>
        </p:nvSpPr>
        <p:spPr bwMode="auto">
          <a:xfrm>
            <a:off x="331552" y="2601728"/>
            <a:ext cx="1367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DNA glycosylase</a:t>
            </a: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>
            <a:off x="1299097" y="3587233"/>
            <a:ext cx="149254" cy="1085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469376" y="5452769"/>
            <a:ext cx="12025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XRCC1-Lig </a:t>
            </a:r>
            <a:r>
              <a:rPr lang="en-US" altLang="en-US" sz="1400" dirty="0" err="1">
                <a:latin typeface="+mj-lt"/>
              </a:rPr>
              <a:t>III</a:t>
            </a:r>
            <a:r>
              <a:rPr lang="en-US" altLang="en-US" sz="1400" dirty="0" err="1">
                <a:latin typeface="Symbol" panose="05050102010706020507" pitchFamily="18" charset="2"/>
              </a:rPr>
              <a:t>a</a:t>
            </a:r>
            <a:endParaRPr lang="en-US" altLang="en-US" sz="1400" dirty="0">
              <a:latin typeface="Symbol" panose="05050102010706020507" pitchFamily="18" charset="2"/>
            </a:endParaRPr>
          </a:p>
        </p:txBody>
      </p:sp>
      <p:sp>
        <p:nvSpPr>
          <p:cNvPr id="47" name="AutoShape 40"/>
          <p:cNvSpPr>
            <a:spLocks noChangeArrowheads="1"/>
          </p:cNvSpPr>
          <p:nvPr/>
        </p:nvSpPr>
        <p:spPr bwMode="auto">
          <a:xfrm>
            <a:off x="1520086" y="2987107"/>
            <a:ext cx="188592" cy="106308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>
              <a:latin typeface="+mj-lt"/>
            </a:endParaRPr>
          </a:p>
        </p:txBody>
      </p:sp>
      <p:sp>
        <p:nvSpPr>
          <p:cNvPr id="48" name="Line 41"/>
          <p:cNvSpPr>
            <a:spLocks noChangeShapeType="1"/>
          </p:cNvSpPr>
          <p:nvPr/>
        </p:nvSpPr>
        <p:spPr bwMode="auto">
          <a:xfrm flipH="1">
            <a:off x="1614960" y="2926522"/>
            <a:ext cx="62478" cy="651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49" name="Line 42"/>
          <p:cNvSpPr>
            <a:spLocks noChangeShapeType="1"/>
          </p:cNvSpPr>
          <p:nvPr/>
        </p:nvSpPr>
        <p:spPr bwMode="auto">
          <a:xfrm>
            <a:off x="1462235" y="2815642"/>
            <a:ext cx="149254" cy="1074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50" name="Text Box 43"/>
          <p:cNvSpPr txBox="1">
            <a:spLocks noChangeArrowheads="1"/>
          </p:cNvSpPr>
          <p:nvPr/>
        </p:nvSpPr>
        <p:spPr bwMode="auto">
          <a:xfrm>
            <a:off x="3753074" y="2602212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DSB</a:t>
            </a:r>
          </a:p>
        </p:txBody>
      </p:sp>
      <p:sp>
        <p:nvSpPr>
          <p:cNvPr id="51" name="Line 44"/>
          <p:cNvSpPr>
            <a:spLocks noChangeShapeType="1"/>
          </p:cNvSpPr>
          <p:nvPr/>
        </p:nvSpPr>
        <p:spPr bwMode="auto">
          <a:xfrm flipH="1">
            <a:off x="3672082" y="28469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669340" y="4689180"/>
            <a:ext cx="0" cy="3040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827088" y="5260729"/>
            <a:ext cx="1512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833957" y="5125843"/>
            <a:ext cx="776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55" name="Line 14"/>
          <p:cNvSpPr>
            <a:spLocks noChangeShapeType="1"/>
          </p:cNvSpPr>
          <p:nvPr/>
        </p:nvSpPr>
        <p:spPr bwMode="auto">
          <a:xfrm>
            <a:off x="1781570" y="5123557"/>
            <a:ext cx="55771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56" name="Text Box 39"/>
          <p:cNvSpPr txBox="1">
            <a:spLocks noChangeArrowheads="1"/>
          </p:cNvSpPr>
          <p:nvPr/>
        </p:nvSpPr>
        <p:spPr bwMode="auto">
          <a:xfrm>
            <a:off x="844908" y="4685389"/>
            <a:ext cx="5481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Pol </a:t>
            </a:r>
            <a:r>
              <a:rPr lang="en-US" altLang="en-US" sz="1400" dirty="0">
                <a:latin typeface="Symbol" panose="05050102010706020507" pitchFamily="18" charset="2"/>
              </a:rPr>
              <a:t>b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551325" y="5070974"/>
            <a:ext cx="174709" cy="112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latin typeface="+mj-lt"/>
            </a:endParaRPr>
          </a:p>
        </p:txBody>
      </p:sp>
      <p:sp>
        <p:nvSpPr>
          <p:cNvPr id="58" name="Line 33"/>
          <p:cNvSpPr>
            <a:spLocks noChangeShapeType="1"/>
          </p:cNvSpPr>
          <p:nvPr/>
        </p:nvSpPr>
        <p:spPr bwMode="auto">
          <a:xfrm>
            <a:off x="1657769" y="3391757"/>
            <a:ext cx="295038" cy="44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59" name="Oval 34"/>
          <p:cNvSpPr>
            <a:spLocks noChangeArrowheads="1"/>
          </p:cNvSpPr>
          <p:nvPr/>
        </p:nvSpPr>
        <p:spPr bwMode="auto">
          <a:xfrm>
            <a:off x="1995616" y="3376903"/>
            <a:ext cx="158511" cy="120026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 sz="140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60" name="Line 33"/>
          <p:cNvSpPr>
            <a:spLocks noChangeShapeType="1"/>
          </p:cNvSpPr>
          <p:nvPr/>
        </p:nvSpPr>
        <p:spPr bwMode="auto">
          <a:xfrm>
            <a:off x="1671654" y="4804633"/>
            <a:ext cx="314706" cy="3657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61" name="AutoShape 18"/>
          <p:cNvSpPr>
            <a:spLocks noChangeArrowheads="1"/>
          </p:cNvSpPr>
          <p:nvPr/>
        </p:nvSpPr>
        <p:spPr bwMode="auto">
          <a:xfrm>
            <a:off x="2004872" y="4804633"/>
            <a:ext cx="187435" cy="107451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>
              <a:latin typeface="+mj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559424" y="5916867"/>
            <a:ext cx="173551" cy="112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latin typeface="+mj-lt"/>
            </a:endParaRPr>
          </a:p>
        </p:txBody>
      </p:sp>
      <p:sp>
        <p:nvSpPr>
          <p:cNvPr id="63" name="Text Box 37"/>
          <p:cNvSpPr txBox="1">
            <a:spLocks noChangeArrowheads="1"/>
          </p:cNvSpPr>
          <p:nvPr/>
        </p:nvSpPr>
        <p:spPr bwMode="auto">
          <a:xfrm>
            <a:off x="518477" y="4014752"/>
            <a:ext cx="11663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APE1/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PARP-1</a:t>
            </a:r>
          </a:p>
        </p:txBody>
      </p:sp>
      <p:sp>
        <p:nvSpPr>
          <p:cNvPr id="64" name="Line 11"/>
          <p:cNvSpPr>
            <a:spLocks noChangeShapeType="1"/>
          </p:cNvSpPr>
          <p:nvPr/>
        </p:nvSpPr>
        <p:spPr bwMode="auto">
          <a:xfrm>
            <a:off x="1669340" y="5460771"/>
            <a:ext cx="0" cy="3040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65" name="Text Box 20"/>
          <p:cNvSpPr txBox="1">
            <a:spLocks noChangeArrowheads="1"/>
          </p:cNvSpPr>
          <p:nvPr/>
        </p:nvSpPr>
        <p:spPr bwMode="auto">
          <a:xfrm>
            <a:off x="1993302" y="4028469"/>
            <a:ext cx="470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>
                <a:latin typeface="+mj-lt"/>
              </a:rPr>
              <a:t>dRP</a:t>
            </a:r>
            <a:endParaRPr lang="en-US" altLang="en-US" sz="1400">
              <a:latin typeface="+mj-lt"/>
            </a:endParaRPr>
          </a:p>
        </p:txBody>
      </p:sp>
      <p:sp>
        <p:nvSpPr>
          <p:cNvPr id="66" name="Line 36"/>
          <p:cNvSpPr>
            <a:spLocks noChangeShapeType="1"/>
          </p:cNvSpPr>
          <p:nvPr/>
        </p:nvSpPr>
        <p:spPr bwMode="auto">
          <a:xfrm flipH="1">
            <a:off x="1882229" y="4205649"/>
            <a:ext cx="171237" cy="1497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6828467" y="2267825"/>
            <a:ext cx="12955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(D) HR (S/G</a:t>
            </a:r>
            <a:r>
              <a:rPr lang="en-US" sz="1600" b="1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)</a:t>
            </a:r>
          </a:p>
        </p:txBody>
      </p:sp>
      <p:sp>
        <p:nvSpPr>
          <p:cNvPr id="122" name="Line 31"/>
          <p:cNvSpPr>
            <a:spLocks noChangeShapeType="1"/>
          </p:cNvSpPr>
          <p:nvPr/>
        </p:nvSpPr>
        <p:spPr bwMode="auto">
          <a:xfrm>
            <a:off x="3062449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23" name="Line 32"/>
          <p:cNvSpPr>
            <a:spLocks noChangeShapeType="1"/>
          </p:cNvSpPr>
          <p:nvPr/>
        </p:nvSpPr>
        <p:spPr bwMode="auto">
          <a:xfrm>
            <a:off x="3062449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26" name="Line 31"/>
          <p:cNvSpPr>
            <a:spLocks noChangeShapeType="1"/>
          </p:cNvSpPr>
          <p:nvPr/>
        </p:nvSpPr>
        <p:spPr bwMode="auto">
          <a:xfrm>
            <a:off x="3726683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27" name="Line 32"/>
          <p:cNvSpPr>
            <a:spLocks noChangeShapeType="1"/>
          </p:cNvSpPr>
          <p:nvPr/>
        </p:nvSpPr>
        <p:spPr bwMode="auto">
          <a:xfrm>
            <a:off x="3726683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28" name="Line 33"/>
          <p:cNvSpPr>
            <a:spLocks noChangeShapeType="1"/>
          </p:cNvSpPr>
          <p:nvPr/>
        </p:nvSpPr>
        <p:spPr bwMode="auto">
          <a:xfrm>
            <a:off x="3684909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0" name="Line 31"/>
          <p:cNvSpPr>
            <a:spLocks noChangeShapeType="1"/>
          </p:cNvSpPr>
          <p:nvPr/>
        </p:nvSpPr>
        <p:spPr bwMode="auto">
          <a:xfrm>
            <a:off x="3062449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1" name="Line 32"/>
          <p:cNvSpPr>
            <a:spLocks noChangeShapeType="1"/>
          </p:cNvSpPr>
          <p:nvPr/>
        </p:nvSpPr>
        <p:spPr bwMode="auto">
          <a:xfrm>
            <a:off x="3062449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3" name="Line 32"/>
          <p:cNvSpPr>
            <a:spLocks noChangeShapeType="1"/>
          </p:cNvSpPr>
          <p:nvPr/>
        </p:nvSpPr>
        <p:spPr bwMode="auto">
          <a:xfrm>
            <a:off x="3726683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4" name="Text Box 37"/>
          <p:cNvSpPr txBox="1">
            <a:spLocks noChangeArrowheads="1"/>
          </p:cNvSpPr>
          <p:nvPr/>
        </p:nvSpPr>
        <p:spPr bwMode="auto">
          <a:xfrm>
            <a:off x="2925366" y="3307609"/>
            <a:ext cx="803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Ku70/80</a:t>
            </a:r>
          </a:p>
        </p:txBody>
      </p:sp>
      <p:sp>
        <p:nvSpPr>
          <p:cNvPr id="132" name="Line 31"/>
          <p:cNvSpPr>
            <a:spLocks noChangeShapeType="1"/>
          </p:cNvSpPr>
          <p:nvPr/>
        </p:nvSpPr>
        <p:spPr bwMode="auto">
          <a:xfrm>
            <a:off x="3726683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503630" y="366003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3710417" y="366003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35" name="Line 33"/>
          <p:cNvSpPr>
            <a:spLocks noChangeShapeType="1"/>
          </p:cNvSpPr>
          <p:nvPr/>
        </p:nvSpPr>
        <p:spPr bwMode="auto">
          <a:xfrm>
            <a:off x="3684909" y="3944598"/>
            <a:ext cx="0" cy="2155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6" name="Line 31"/>
          <p:cNvSpPr>
            <a:spLocks noChangeShapeType="1"/>
          </p:cNvSpPr>
          <p:nvPr/>
        </p:nvSpPr>
        <p:spPr bwMode="auto">
          <a:xfrm>
            <a:off x="3062449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7" name="Line 32"/>
          <p:cNvSpPr>
            <a:spLocks noChangeShapeType="1"/>
          </p:cNvSpPr>
          <p:nvPr/>
        </p:nvSpPr>
        <p:spPr bwMode="auto">
          <a:xfrm>
            <a:off x="3062449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8" name="Line 32"/>
          <p:cNvSpPr>
            <a:spLocks noChangeShapeType="1"/>
          </p:cNvSpPr>
          <p:nvPr/>
        </p:nvSpPr>
        <p:spPr bwMode="auto">
          <a:xfrm>
            <a:off x="3726683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39" name="Text Box 37"/>
          <p:cNvSpPr txBox="1">
            <a:spLocks noChangeArrowheads="1"/>
          </p:cNvSpPr>
          <p:nvPr/>
        </p:nvSpPr>
        <p:spPr bwMode="auto">
          <a:xfrm>
            <a:off x="2511170" y="3908474"/>
            <a:ext cx="11015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+mj-lt"/>
              </a:rPr>
              <a:t>DNA-</a:t>
            </a:r>
            <a:r>
              <a:rPr lang="en-US" altLang="en-US" sz="1400" dirty="0" err="1">
                <a:latin typeface="+mj-lt"/>
              </a:rPr>
              <a:t>Pkcs</a:t>
            </a:r>
            <a:endParaRPr lang="en-US" altLang="en-US" sz="1400" baseline="-25000" dirty="0">
              <a:latin typeface="+mj-lt"/>
            </a:endParaRPr>
          </a:p>
          <a:p>
            <a:pPr algn="ctr" eaLnBrk="1" hangingPunct="1"/>
            <a:r>
              <a:rPr lang="en-US" altLang="en-US" sz="1400" dirty="0">
                <a:latin typeface="+mj-lt"/>
              </a:rPr>
              <a:t>XRCC4-Lig IV</a:t>
            </a:r>
          </a:p>
        </p:txBody>
      </p:sp>
      <p:sp>
        <p:nvSpPr>
          <p:cNvPr id="140" name="Line 31"/>
          <p:cNvSpPr>
            <a:spLocks noChangeShapeType="1"/>
          </p:cNvSpPr>
          <p:nvPr/>
        </p:nvSpPr>
        <p:spPr bwMode="auto">
          <a:xfrm>
            <a:off x="3726683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503630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3710417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45" name="Oval 144"/>
          <p:cNvSpPr/>
          <p:nvPr/>
        </p:nvSpPr>
        <p:spPr>
          <a:xfrm rot="5400000">
            <a:off x="3546084" y="4220608"/>
            <a:ext cx="250328" cy="226865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46" name="Oval 145"/>
          <p:cNvSpPr/>
          <p:nvPr/>
        </p:nvSpPr>
        <p:spPr>
          <a:xfrm rot="5400000">
            <a:off x="3546084" y="4547309"/>
            <a:ext cx="250328" cy="226865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47" name="Line 33"/>
          <p:cNvSpPr>
            <a:spLocks noChangeShapeType="1"/>
          </p:cNvSpPr>
          <p:nvPr/>
        </p:nvSpPr>
        <p:spPr bwMode="auto">
          <a:xfrm>
            <a:off x="3684909" y="4837074"/>
            <a:ext cx="0" cy="16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48" name="Line 31"/>
          <p:cNvSpPr>
            <a:spLocks noChangeShapeType="1"/>
          </p:cNvSpPr>
          <p:nvPr/>
        </p:nvSpPr>
        <p:spPr bwMode="auto">
          <a:xfrm>
            <a:off x="3062449" y="5255203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49" name="Line 32"/>
          <p:cNvSpPr>
            <a:spLocks noChangeShapeType="1"/>
          </p:cNvSpPr>
          <p:nvPr/>
        </p:nvSpPr>
        <p:spPr bwMode="auto">
          <a:xfrm>
            <a:off x="3062449" y="5112316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152" name="Line 31"/>
          <p:cNvSpPr>
            <a:spLocks noChangeShapeType="1"/>
          </p:cNvSpPr>
          <p:nvPr/>
        </p:nvSpPr>
        <p:spPr bwMode="auto">
          <a:xfrm>
            <a:off x="6760711" y="3914271"/>
            <a:ext cx="37705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53" name="Line 32"/>
          <p:cNvSpPr>
            <a:spLocks noChangeShapeType="1"/>
          </p:cNvSpPr>
          <p:nvPr/>
        </p:nvSpPr>
        <p:spPr bwMode="auto">
          <a:xfrm>
            <a:off x="6760711" y="3790156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56" name="Line 33"/>
          <p:cNvSpPr>
            <a:spLocks noChangeShapeType="1"/>
          </p:cNvSpPr>
          <p:nvPr/>
        </p:nvSpPr>
        <p:spPr bwMode="auto">
          <a:xfrm>
            <a:off x="7657214" y="3487314"/>
            <a:ext cx="0" cy="24425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59" name="Line 31"/>
          <p:cNvSpPr>
            <a:spLocks noChangeShapeType="1"/>
          </p:cNvSpPr>
          <p:nvPr/>
        </p:nvSpPr>
        <p:spPr bwMode="auto">
          <a:xfrm>
            <a:off x="6760711" y="3107026"/>
            <a:ext cx="7982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0" name="Line 32"/>
          <p:cNvSpPr>
            <a:spLocks noChangeShapeType="1"/>
          </p:cNvSpPr>
          <p:nvPr/>
        </p:nvSpPr>
        <p:spPr bwMode="auto">
          <a:xfrm>
            <a:off x="6760711" y="298291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1" name="Line 31"/>
          <p:cNvSpPr>
            <a:spLocks noChangeShapeType="1"/>
          </p:cNvSpPr>
          <p:nvPr/>
        </p:nvSpPr>
        <p:spPr bwMode="auto">
          <a:xfrm>
            <a:off x="7683287" y="3107026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2" name="Line 32"/>
          <p:cNvSpPr>
            <a:spLocks noChangeShapeType="1"/>
          </p:cNvSpPr>
          <p:nvPr/>
        </p:nvSpPr>
        <p:spPr bwMode="auto">
          <a:xfrm>
            <a:off x="7683287" y="298291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3" name="Line 31"/>
          <p:cNvSpPr>
            <a:spLocks noChangeShapeType="1"/>
          </p:cNvSpPr>
          <p:nvPr/>
        </p:nvSpPr>
        <p:spPr bwMode="auto">
          <a:xfrm>
            <a:off x="6760711" y="3400930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4" name="Line 32"/>
          <p:cNvSpPr>
            <a:spLocks noChangeShapeType="1"/>
          </p:cNvSpPr>
          <p:nvPr/>
        </p:nvSpPr>
        <p:spPr bwMode="auto">
          <a:xfrm>
            <a:off x="6760711" y="3276815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5" name="Line 31"/>
          <p:cNvSpPr>
            <a:spLocks noChangeShapeType="1"/>
          </p:cNvSpPr>
          <p:nvPr/>
        </p:nvSpPr>
        <p:spPr bwMode="auto">
          <a:xfrm>
            <a:off x="7683287" y="3914271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6" name="Line 32"/>
          <p:cNvSpPr>
            <a:spLocks noChangeShapeType="1"/>
          </p:cNvSpPr>
          <p:nvPr/>
        </p:nvSpPr>
        <p:spPr bwMode="auto">
          <a:xfrm>
            <a:off x="8087415" y="3790156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7" name="Line 31"/>
          <p:cNvSpPr>
            <a:spLocks noChangeShapeType="1"/>
          </p:cNvSpPr>
          <p:nvPr/>
        </p:nvSpPr>
        <p:spPr bwMode="auto">
          <a:xfrm>
            <a:off x="6760711" y="4208176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8" name="Line 32"/>
          <p:cNvSpPr>
            <a:spLocks noChangeShapeType="1"/>
          </p:cNvSpPr>
          <p:nvPr/>
        </p:nvSpPr>
        <p:spPr bwMode="auto">
          <a:xfrm>
            <a:off x="6760711" y="4084061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69" name="Line 33"/>
          <p:cNvSpPr>
            <a:spLocks noChangeShapeType="1"/>
          </p:cNvSpPr>
          <p:nvPr/>
        </p:nvSpPr>
        <p:spPr bwMode="auto">
          <a:xfrm>
            <a:off x="7657214" y="4305482"/>
            <a:ext cx="0" cy="2035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0" name="Line 31"/>
          <p:cNvSpPr>
            <a:spLocks noChangeShapeType="1"/>
          </p:cNvSpPr>
          <p:nvPr/>
        </p:nvSpPr>
        <p:spPr bwMode="auto">
          <a:xfrm>
            <a:off x="6761714" y="4718538"/>
            <a:ext cx="38106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1" name="Line 32"/>
          <p:cNvSpPr>
            <a:spLocks noChangeShapeType="1"/>
          </p:cNvSpPr>
          <p:nvPr/>
        </p:nvSpPr>
        <p:spPr bwMode="auto">
          <a:xfrm>
            <a:off x="6760711" y="4594423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2" name="Line 31"/>
          <p:cNvSpPr>
            <a:spLocks noChangeShapeType="1"/>
          </p:cNvSpPr>
          <p:nvPr/>
        </p:nvSpPr>
        <p:spPr bwMode="auto">
          <a:xfrm>
            <a:off x="7683287" y="4718538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3" name="Line 32"/>
          <p:cNvSpPr>
            <a:spLocks noChangeShapeType="1"/>
          </p:cNvSpPr>
          <p:nvPr/>
        </p:nvSpPr>
        <p:spPr bwMode="auto">
          <a:xfrm>
            <a:off x="8087415" y="4594423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4" name="Line 31"/>
          <p:cNvSpPr>
            <a:spLocks noChangeShapeType="1"/>
          </p:cNvSpPr>
          <p:nvPr/>
        </p:nvSpPr>
        <p:spPr bwMode="auto">
          <a:xfrm>
            <a:off x="6760711" y="5012443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5" name="Line 32"/>
          <p:cNvSpPr>
            <a:spLocks noChangeShapeType="1"/>
          </p:cNvSpPr>
          <p:nvPr/>
        </p:nvSpPr>
        <p:spPr bwMode="auto">
          <a:xfrm>
            <a:off x="6760711" y="4888328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76" name="Oval 175"/>
          <p:cNvSpPr/>
          <p:nvPr/>
        </p:nvSpPr>
        <p:spPr>
          <a:xfrm rot="5400000">
            <a:off x="7176147" y="4529353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77" name="Oval 176"/>
          <p:cNvSpPr/>
          <p:nvPr/>
        </p:nvSpPr>
        <p:spPr>
          <a:xfrm rot="5400000">
            <a:off x="7307231" y="4529354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78" name="Oval 177"/>
          <p:cNvSpPr/>
          <p:nvPr/>
        </p:nvSpPr>
        <p:spPr>
          <a:xfrm rot="5400000">
            <a:off x="7443690" y="4529354"/>
            <a:ext cx="133900" cy="130854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solidFill>
                <a:srgbClr val="92D050"/>
              </a:solidFill>
              <a:latin typeface="Calibri" panose="020F0502020204030204" pitchFamily="34" charset="0"/>
            </a:endParaRPr>
          </a:p>
        </p:txBody>
      </p:sp>
      <p:sp>
        <p:nvSpPr>
          <p:cNvPr id="180" name="Line 31"/>
          <p:cNvSpPr>
            <a:spLocks noChangeShapeType="1"/>
          </p:cNvSpPr>
          <p:nvPr/>
        </p:nvSpPr>
        <p:spPr bwMode="auto">
          <a:xfrm>
            <a:off x="6761714" y="5640962"/>
            <a:ext cx="38106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1" name="Line 32"/>
          <p:cNvSpPr>
            <a:spLocks noChangeShapeType="1"/>
          </p:cNvSpPr>
          <p:nvPr/>
        </p:nvSpPr>
        <p:spPr bwMode="auto">
          <a:xfrm>
            <a:off x="6760711" y="5516847"/>
            <a:ext cx="38206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2" name="Line 31"/>
          <p:cNvSpPr>
            <a:spLocks noChangeShapeType="1"/>
          </p:cNvSpPr>
          <p:nvPr/>
        </p:nvSpPr>
        <p:spPr bwMode="auto">
          <a:xfrm>
            <a:off x="7683287" y="5640962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3" name="Line 32"/>
          <p:cNvSpPr>
            <a:spLocks noChangeShapeType="1"/>
          </p:cNvSpPr>
          <p:nvPr/>
        </p:nvSpPr>
        <p:spPr bwMode="auto">
          <a:xfrm>
            <a:off x="8087415" y="5516847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4" name="Line 31"/>
          <p:cNvSpPr>
            <a:spLocks noChangeShapeType="1"/>
          </p:cNvSpPr>
          <p:nvPr/>
        </p:nvSpPr>
        <p:spPr bwMode="auto">
          <a:xfrm>
            <a:off x="6760711" y="5933874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5" name="Line 32"/>
          <p:cNvSpPr>
            <a:spLocks noChangeShapeType="1"/>
          </p:cNvSpPr>
          <p:nvPr/>
        </p:nvSpPr>
        <p:spPr bwMode="auto">
          <a:xfrm>
            <a:off x="6760711" y="5809759"/>
            <a:ext cx="382066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6" name="Line 33"/>
          <p:cNvSpPr>
            <a:spLocks noChangeShapeType="1"/>
          </p:cNvSpPr>
          <p:nvPr/>
        </p:nvSpPr>
        <p:spPr bwMode="auto">
          <a:xfrm>
            <a:off x="7657214" y="5094855"/>
            <a:ext cx="0" cy="31475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7" name="Line 32"/>
          <p:cNvSpPr>
            <a:spLocks noChangeShapeType="1"/>
          </p:cNvSpPr>
          <p:nvPr/>
        </p:nvSpPr>
        <p:spPr bwMode="auto">
          <a:xfrm>
            <a:off x="7239046" y="5640962"/>
            <a:ext cx="382067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8" name="Line 32"/>
          <p:cNvSpPr>
            <a:spLocks noChangeShapeType="1"/>
          </p:cNvSpPr>
          <p:nvPr/>
        </p:nvSpPr>
        <p:spPr bwMode="auto">
          <a:xfrm flipV="1">
            <a:off x="7140772" y="5640962"/>
            <a:ext cx="102286" cy="1717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89" name="Line 32"/>
          <p:cNvSpPr>
            <a:spLocks noChangeShapeType="1"/>
          </p:cNvSpPr>
          <p:nvPr/>
        </p:nvSpPr>
        <p:spPr bwMode="auto">
          <a:xfrm flipH="1" flipV="1">
            <a:off x="7616099" y="5640962"/>
            <a:ext cx="100280" cy="16879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0" name="Line 32"/>
          <p:cNvSpPr>
            <a:spLocks noChangeShapeType="1"/>
          </p:cNvSpPr>
          <p:nvPr/>
        </p:nvSpPr>
        <p:spPr bwMode="auto">
          <a:xfrm>
            <a:off x="7716379" y="5812738"/>
            <a:ext cx="764133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1" name="Line 32"/>
          <p:cNvSpPr>
            <a:spLocks noChangeShapeType="1"/>
          </p:cNvSpPr>
          <p:nvPr/>
        </p:nvSpPr>
        <p:spPr bwMode="auto">
          <a:xfrm>
            <a:off x="7137764" y="5516847"/>
            <a:ext cx="43822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2" name="Line 32"/>
          <p:cNvSpPr>
            <a:spLocks noChangeShapeType="1"/>
          </p:cNvSpPr>
          <p:nvPr/>
        </p:nvSpPr>
        <p:spPr bwMode="auto">
          <a:xfrm flipH="1" flipV="1">
            <a:off x="7138766" y="5640962"/>
            <a:ext cx="100280" cy="16879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3" name="Line 32"/>
          <p:cNvSpPr>
            <a:spLocks noChangeShapeType="1"/>
          </p:cNvSpPr>
          <p:nvPr/>
        </p:nvSpPr>
        <p:spPr bwMode="auto">
          <a:xfrm>
            <a:off x="7233029" y="5814723"/>
            <a:ext cx="438224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5" name="Line 33"/>
          <p:cNvSpPr>
            <a:spLocks noChangeShapeType="1"/>
          </p:cNvSpPr>
          <p:nvPr/>
        </p:nvSpPr>
        <p:spPr bwMode="auto">
          <a:xfrm>
            <a:off x="7657214" y="6023237"/>
            <a:ext cx="0" cy="3147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6" name="Line 31"/>
          <p:cNvSpPr>
            <a:spLocks noChangeShapeType="1"/>
          </p:cNvSpPr>
          <p:nvPr/>
        </p:nvSpPr>
        <p:spPr bwMode="auto">
          <a:xfrm>
            <a:off x="6761714" y="6511755"/>
            <a:ext cx="47131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7" name="Line 32"/>
          <p:cNvSpPr>
            <a:spLocks noChangeShapeType="1"/>
          </p:cNvSpPr>
          <p:nvPr/>
        </p:nvSpPr>
        <p:spPr bwMode="auto">
          <a:xfrm>
            <a:off x="6760711" y="6387640"/>
            <a:ext cx="80825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8" name="Line 31"/>
          <p:cNvSpPr>
            <a:spLocks noChangeShapeType="1"/>
          </p:cNvSpPr>
          <p:nvPr/>
        </p:nvSpPr>
        <p:spPr bwMode="auto">
          <a:xfrm>
            <a:off x="7683287" y="6511755"/>
            <a:ext cx="797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199" name="Line 32"/>
          <p:cNvSpPr>
            <a:spLocks noChangeShapeType="1"/>
          </p:cNvSpPr>
          <p:nvPr/>
        </p:nvSpPr>
        <p:spPr bwMode="auto">
          <a:xfrm>
            <a:off x="8087415" y="6387640"/>
            <a:ext cx="4041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0" name="Line 31"/>
          <p:cNvSpPr>
            <a:spLocks noChangeShapeType="1"/>
          </p:cNvSpPr>
          <p:nvPr/>
        </p:nvSpPr>
        <p:spPr bwMode="auto">
          <a:xfrm>
            <a:off x="6760711" y="6804667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1" name="Line 32"/>
          <p:cNvSpPr>
            <a:spLocks noChangeShapeType="1"/>
          </p:cNvSpPr>
          <p:nvPr/>
        </p:nvSpPr>
        <p:spPr bwMode="auto">
          <a:xfrm>
            <a:off x="6760711" y="6680551"/>
            <a:ext cx="1719801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2" name="Line 31"/>
          <p:cNvSpPr>
            <a:spLocks noChangeShapeType="1"/>
          </p:cNvSpPr>
          <p:nvPr/>
        </p:nvSpPr>
        <p:spPr bwMode="auto">
          <a:xfrm>
            <a:off x="7229018" y="6511755"/>
            <a:ext cx="472319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3" name="Line 31"/>
          <p:cNvSpPr>
            <a:spLocks noChangeShapeType="1"/>
          </p:cNvSpPr>
          <p:nvPr/>
        </p:nvSpPr>
        <p:spPr bwMode="auto">
          <a:xfrm>
            <a:off x="7563953" y="6387640"/>
            <a:ext cx="53449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4" name="Line 31"/>
          <p:cNvSpPr>
            <a:spLocks noChangeShapeType="1"/>
          </p:cNvSpPr>
          <p:nvPr/>
        </p:nvSpPr>
        <p:spPr bwMode="auto">
          <a:xfrm>
            <a:off x="7070576" y="6680551"/>
            <a:ext cx="32591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06" name="Text Box 37"/>
          <p:cNvSpPr txBox="1">
            <a:spLocks noChangeArrowheads="1"/>
          </p:cNvSpPr>
          <p:nvPr/>
        </p:nvSpPr>
        <p:spPr bwMode="auto">
          <a:xfrm>
            <a:off x="6739038" y="3464455"/>
            <a:ext cx="5670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MRN</a:t>
            </a:r>
          </a:p>
        </p:txBody>
      </p:sp>
      <p:sp>
        <p:nvSpPr>
          <p:cNvPr id="207" name="Text Box 37"/>
          <p:cNvSpPr txBox="1">
            <a:spLocks noChangeArrowheads="1"/>
          </p:cNvSpPr>
          <p:nvPr/>
        </p:nvSpPr>
        <p:spPr bwMode="auto">
          <a:xfrm>
            <a:off x="6455671" y="4248227"/>
            <a:ext cx="10394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RPA/RAD51</a:t>
            </a:r>
          </a:p>
        </p:txBody>
      </p:sp>
      <p:sp>
        <p:nvSpPr>
          <p:cNvPr id="208" name="Text Box 37"/>
          <p:cNvSpPr txBox="1">
            <a:spLocks noChangeArrowheads="1"/>
          </p:cNvSpPr>
          <p:nvPr/>
        </p:nvSpPr>
        <p:spPr bwMode="auto">
          <a:xfrm>
            <a:off x="6399594" y="5136502"/>
            <a:ext cx="12576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RAD52/RAD54</a:t>
            </a:r>
          </a:p>
        </p:txBody>
      </p:sp>
      <p:sp>
        <p:nvSpPr>
          <p:cNvPr id="212" name="Text Box 43"/>
          <p:cNvSpPr txBox="1">
            <a:spLocks noChangeArrowheads="1"/>
          </p:cNvSpPr>
          <p:nvPr/>
        </p:nvSpPr>
        <p:spPr bwMode="auto">
          <a:xfrm>
            <a:off x="5684200" y="2602212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DSB</a:t>
            </a:r>
          </a:p>
        </p:txBody>
      </p:sp>
      <p:sp>
        <p:nvSpPr>
          <p:cNvPr id="213" name="Line 44"/>
          <p:cNvSpPr>
            <a:spLocks noChangeShapeType="1"/>
          </p:cNvSpPr>
          <p:nvPr/>
        </p:nvSpPr>
        <p:spPr bwMode="auto">
          <a:xfrm flipH="1">
            <a:off x="5603208" y="28469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214" name="Line 31"/>
          <p:cNvSpPr>
            <a:spLocks noChangeShapeType="1"/>
          </p:cNvSpPr>
          <p:nvPr/>
        </p:nvSpPr>
        <p:spPr bwMode="auto">
          <a:xfrm>
            <a:off x="4993575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15" name="Line 32"/>
          <p:cNvSpPr>
            <a:spLocks noChangeShapeType="1"/>
          </p:cNvSpPr>
          <p:nvPr/>
        </p:nvSpPr>
        <p:spPr bwMode="auto">
          <a:xfrm>
            <a:off x="4993575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16" name="Line 31"/>
          <p:cNvSpPr>
            <a:spLocks noChangeShapeType="1"/>
          </p:cNvSpPr>
          <p:nvPr/>
        </p:nvSpPr>
        <p:spPr bwMode="auto">
          <a:xfrm>
            <a:off x="5657809" y="31848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17" name="Line 32"/>
          <p:cNvSpPr>
            <a:spLocks noChangeShapeType="1"/>
          </p:cNvSpPr>
          <p:nvPr/>
        </p:nvSpPr>
        <p:spPr bwMode="auto">
          <a:xfrm>
            <a:off x="5657809" y="30419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18" name="Line 33"/>
          <p:cNvSpPr>
            <a:spLocks noChangeShapeType="1"/>
          </p:cNvSpPr>
          <p:nvPr/>
        </p:nvSpPr>
        <p:spPr bwMode="auto">
          <a:xfrm>
            <a:off x="5616035" y="3271738"/>
            <a:ext cx="0" cy="362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19" name="Line 31"/>
          <p:cNvSpPr>
            <a:spLocks noChangeShapeType="1"/>
          </p:cNvSpPr>
          <p:nvPr/>
        </p:nvSpPr>
        <p:spPr bwMode="auto">
          <a:xfrm>
            <a:off x="4993576" y="3883603"/>
            <a:ext cx="35852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0" name="Line 32"/>
          <p:cNvSpPr>
            <a:spLocks noChangeShapeType="1"/>
          </p:cNvSpPr>
          <p:nvPr/>
        </p:nvSpPr>
        <p:spPr bwMode="auto">
          <a:xfrm>
            <a:off x="4993575" y="374071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1" name="Line 32"/>
          <p:cNvSpPr>
            <a:spLocks noChangeShapeType="1"/>
          </p:cNvSpPr>
          <p:nvPr/>
        </p:nvSpPr>
        <p:spPr bwMode="auto">
          <a:xfrm>
            <a:off x="5916427" y="3740716"/>
            <a:ext cx="32032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2" name="Text Box 37"/>
          <p:cNvSpPr txBox="1">
            <a:spLocks noChangeArrowheads="1"/>
          </p:cNvSpPr>
          <p:nvPr/>
        </p:nvSpPr>
        <p:spPr bwMode="auto">
          <a:xfrm>
            <a:off x="4856492" y="3307609"/>
            <a:ext cx="5517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MRN</a:t>
            </a:r>
          </a:p>
        </p:txBody>
      </p:sp>
      <p:sp>
        <p:nvSpPr>
          <p:cNvPr id="223" name="Line 31"/>
          <p:cNvSpPr>
            <a:spLocks noChangeShapeType="1"/>
          </p:cNvSpPr>
          <p:nvPr/>
        </p:nvSpPr>
        <p:spPr bwMode="auto">
          <a:xfrm>
            <a:off x="5657809" y="388360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6" name="Line 33"/>
          <p:cNvSpPr>
            <a:spLocks noChangeShapeType="1"/>
          </p:cNvSpPr>
          <p:nvPr/>
        </p:nvSpPr>
        <p:spPr bwMode="auto">
          <a:xfrm>
            <a:off x="5616035" y="3944598"/>
            <a:ext cx="0" cy="21554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7" name="Line 31"/>
          <p:cNvSpPr>
            <a:spLocks noChangeShapeType="1"/>
          </p:cNvSpPr>
          <p:nvPr/>
        </p:nvSpPr>
        <p:spPr bwMode="auto">
          <a:xfrm>
            <a:off x="4993575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8" name="Line 32"/>
          <p:cNvSpPr>
            <a:spLocks noChangeShapeType="1"/>
          </p:cNvSpPr>
          <p:nvPr/>
        </p:nvSpPr>
        <p:spPr bwMode="auto">
          <a:xfrm>
            <a:off x="4993575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29" name="Line 32"/>
          <p:cNvSpPr>
            <a:spLocks noChangeShapeType="1"/>
          </p:cNvSpPr>
          <p:nvPr/>
        </p:nvSpPr>
        <p:spPr bwMode="auto">
          <a:xfrm>
            <a:off x="5657809" y="4413576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30" name="Text Box 37"/>
          <p:cNvSpPr txBox="1">
            <a:spLocks noChangeArrowheads="1"/>
          </p:cNvSpPr>
          <p:nvPr/>
        </p:nvSpPr>
        <p:spPr bwMode="auto">
          <a:xfrm>
            <a:off x="4755708" y="4014752"/>
            <a:ext cx="7207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PARP-1</a:t>
            </a:r>
          </a:p>
        </p:txBody>
      </p:sp>
      <p:sp>
        <p:nvSpPr>
          <p:cNvPr id="231" name="Line 31"/>
          <p:cNvSpPr>
            <a:spLocks noChangeShapeType="1"/>
          </p:cNvSpPr>
          <p:nvPr/>
        </p:nvSpPr>
        <p:spPr bwMode="auto">
          <a:xfrm>
            <a:off x="5657809" y="4556463"/>
            <a:ext cx="57894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32" name="Oval 231"/>
          <p:cNvSpPr/>
          <p:nvPr/>
        </p:nvSpPr>
        <p:spPr>
          <a:xfrm>
            <a:off x="5434756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33" name="Oval 232"/>
          <p:cNvSpPr/>
          <p:nvPr/>
        </p:nvSpPr>
        <p:spPr>
          <a:xfrm>
            <a:off x="5641543" y="4332891"/>
            <a:ext cx="156673" cy="300212"/>
          </a:xfrm>
          <a:prstGeom prst="ellipse">
            <a:avLst/>
          </a:prstGeom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2000">
              <a:latin typeface="Calibri" panose="020F0502020204030204" pitchFamily="34" charset="0"/>
            </a:endParaRPr>
          </a:p>
        </p:txBody>
      </p:sp>
      <p:sp>
        <p:nvSpPr>
          <p:cNvPr id="236" name="Line 33"/>
          <p:cNvSpPr>
            <a:spLocks noChangeShapeType="1"/>
          </p:cNvSpPr>
          <p:nvPr/>
        </p:nvSpPr>
        <p:spPr bwMode="auto">
          <a:xfrm>
            <a:off x="5616035" y="4837074"/>
            <a:ext cx="0" cy="16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37" name="Line 31"/>
          <p:cNvSpPr>
            <a:spLocks noChangeShapeType="1"/>
          </p:cNvSpPr>
          <p:nvPr/>
        </p:nvSpPr>
        <p:spPr bwMode="auto">
          <a:xfrm>
            <a:off x="4993575" y="5255203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38" name="Line 32"/>
          <p:cNvSpPr>
            <a:spLocks noChangeShapeType="1"/>
          </p:cNvSpPr>
          <p:nvPr/>
        </p:nvSpPr>
        <p:spPr bwMode="auto">
          <a:xfrm>
            <a:off x="4993575" y="5112316"/>
            <a:ext cx="123808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400">
              <a:latin typeface="+mj-lt"/>
            </a:endParaRPr>
          </a:p>
        </p:txBody>
      </p:sp>
      <p:sp>
        <p:nvSpPr>
          <p:cNvPr id="239" name="Text Box 37"/>
          <p:cNvSpPr txBox="1">
            <a:spLocks noChangeArrowheads="1"/>
          </p:cNvSpPr>
          <p:nvPr/>
        </p:nvSpPr>
        <p:spPr bwMode="auto">
          <a:xfrm>
            <a:off x="4440517" y="4617489"/>
            <a:ext cx="12715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+mj-lt"/>
              </a:rPr>
              <a:t>XRCC1-Lig </a:t>
            </a:r>
            <a:r>
              <a:rPr lang="en-US" altLang="en-US" sz="1400" dirty="0" err="1">
                <a:latin typeface="+mj-lt"/>
              </a:rPr>
              <a:t>III</a:t>
            </a:r>
            <a:r>
              <a:rPr lang="en-US" altLang="en-US" sz="1400" dirty="0" err="1">
                <a:latin typeface="Symbol" panose="05050102010706020507" pitchFamily="18" charset="2"/>
              </a:rPr>
              <a:t>a</a:t>
            </a:r>
            <a:r>
              <a:rPr lang="en-US" altLang="en-US" sz="1400" dirty="0">
                <a:latin typeface="+mj-lt"/>
              </a:rPr>
              <a:t>/</a:t>
            </a:r>
          </a:p>
          <a:p>
            <a:pPr algn="ctr" eaLnBrk="1" hangingPunct="1"/>
            <a:r>
              <a:rPr lang="en-US" altLang="en-US" sz="1400" dirty="0" err="1">
                <a:latin typeface="+mj-lt"/>
              </a:rPr>
              <a:t>Lig</a:t>
            </a:r>
            <a:r>
              <a:rPr lang="en-US" altLang="en-US" sz="1400" dirty="0">
                <a:latin typeface="+mj-lt"/>
              </a:rPr>
              <a:t> I</a:t>
            </a:r>
          </a:p>
        </p:txBody>
      </p:sp>
      <p:sp>
        <p:nvSpPr>
          <p:cNvPr id="240" name="Line 32"/>
          <p:cNvSpPr>
            <a:spLocks noChangeShapeType="1"/>
          </p:cNvSpPr>
          <p:nvPr/>
        </p:nvSpPr>
        <p:spPr bwMode="auto">
          <a:xfrm>
            <a:off x="5463534" y="2050094"/>
            <a:ext cx="201270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1" name="Line 32"/>
          <p:cNvSpPr>
            <a:spLocks noChangeShapeType="1"/>
          </p:cNvSpPr>
          <p:nvPr/>
        </p:nvSpPr>
        <p:spPr bwMode="auto">
          <a:xfrm flipV="1">
            <a:off x="5828028" y="1883624"/>
            <a:ext cx="0" cy="16185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 flipH="1">
            <a:off x="7471211" y="2054657"/>
            <a:ext cx="367" cy="1888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 flipH="1">
            <a:off x="1640761" y="2054657"/>
            <a:ext cx="367" cy="1888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" name="Line 32"/>
          <p:cNvSpPr>
            <a:spLocks noChangeShapeType="1"/>
          </p:cNvSpPr>
          <p:nvPr/>
        </p:nvSpPr>
        <p:spPr bwMode="auto">
          <a:xfrm>
            <a:off x="1646200" y="2050094"/>
            <a:ext cx="215732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8" name="Line 32"/>
          <p:cNvSpPr>
            <a:spLocks noChangeShapeType="1"/>
          </p:cNvSpPr>
          <p:nvPr/>
        </p:nvSpPr>
        <p:spPr bwMode="auto">
          <a:xfrm flipV="1">
            <a:off x="3427976" y="1883626"/>
            <a:ext cx="218" cy="16185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49" name="Line 32"/>
          <p:cNvSpPr>
            <a:spLocks noChangeShapeType="1"/>
          </p:cNvSpPr>
          <p:nvPr/>
        </p:nvSpPr>
        <p:spPr bwMode="auto">
          <a:xfrm>
            <a:off x="3796276" y="2050094"/>
            <a:ext cx="10650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0" name="Line 32"/>
          <p:cNvSpPr>
            <a:spLocks noChangeShapeType="1"/>
          </p:cNvSpPr>
          <p:nvPr/>
        </p:nvSpPr>
        <p:spPr bwMode="auto">
          <a:xfrm flipV="1">
            <a:off x="4859663" y="1883625"/>
            <a:ext cx="0" cy="16185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1" name="Line 32"/>
          <p:cNvSpPr>
            <a:spLocks noChangeShapeType="1"/>
          </p:cNvSpPr>
          <p:nvPr/>
        </p:nvSpPr>
        <p:spPr bwMode="auto">
          <a:xfrm>
            <a:off x="5004001" y="2050094"/>
            <a:ext cx="45953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sz="1200">
              <a:latin typeface="+mj-lt"/>
            </a:endParaRPr>
          </a:p>
        </p:txBody>
      </p:sp>
      <p:sp>
        <p:nvSpPr>
          <p:cNvPr id="253" name="Text Box 43"/>
          <p:cNvSpPr txBox="1">
            <a:spLocks noChangeArrowheads="1"/>
          </p:cNvSpPr>
          <p:nvPr/>
        </p:nvSpPr>
        <p:spPr bwMode="auto">
          <a:xfrm>
            <a:off x="7703500" y="2564112"/>
            <a:ext cx="4748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+mj-lt"/>
              </a:rPr>
              <a:t>DSB</a:t>
            </a:r>
          </a:p>
        </p:txBody>
      </p:sp>
      <p:sp>
        <p:nvSpPr>
          <p:cNvPr id="254" name="Line 44"/>
          <p:cNvSpPr>
            <a:spLocks noChangeShapeType="1"/>
          </p:cNvSpPr>
          <p:nvPr/>
        </p:nvSpPr>
        <p:spPr bwMode="auto">
          <a:xfrm flipH="1">
            <a:off x="7622508" y="2808843"/>
            <a:ext cx="174006" cy="133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400">
              <a:latin typeface="+mj-lt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373055" y="2601728"/>
            <a:ext cx="2094106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56" name="Rectangle 255"/>
          <p:cNvSpPr/>
          <p:nvPr/>
        </p:nvSpPr>
        <p:spPr>
          <a:xfrm>
            <a:off x="2577623" y="2601728"/>
            <a:ext cx="1854798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57" name="Rectangle 256"/>
          <p:cNvSpPr/>
          <p:nvPr/>
        </p:nvSpPr>
        <p:spPr>
          <a:xfrm>
            <a:off x="4501413" y="2601728"/>
            <a:ext cx="1836008" cy="37000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58" name="Rectangle 257"/>
          <p:cNvSpPr/>
          <p:nvPr/>
        </p:nvSpPr>
        <p:spPr>
          <a:xfrm>
            <a:off x="6459530" y="2601728"/>
            <a:ext cx="2253885" cy="42372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 Box 10">
            <a:extLst>
              <a:ext uri="{FF2B5EF4-FFF2-40B4-BE49-F238E27FC236}">
                <a16:creationId xmlns:a16="http://schemas.microsoft.com/office/drawing/2014/main" id="{4D0BFA93-5896-4B73-92D8-94F924616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20" y="6491169"/>
            <a:ext cx="3151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Vitti and Parsons (2019) Cancers</a:t>
            </a:r>
          </a:p>
        </p:txBody>
      </p:sp>
    </p:spTree>
    <p:extLst>
      <p:ext uri="{BB962C8B-B14F-4D97-AF65-F5344CB8AC3E}">
        <p14:creationId xmlns:p14="http://schemas.microsoft.com/office/powerpoint/2010/main" val="392438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siRNA knockdown screening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259468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Low-LET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768509"/>
              </p:ext>
            </p:extLst>
          </p:nvPr>
        </p:nvGraphicFramePr>
        <p:xfrm>
          <a:off x="-55294" y="1050643"/>
          <a:ext cx="9163798" cy="216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863519"/>
              </p:ext>
            </p:extLst>
          </p:nvPr>
        </p:nvGraphicFramePr>
        <p:xfrm>
          <a:off x="-1" y="3044706"/>
          <a:ext cx="9107169" cy="216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79912" y="3130317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High-LET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8467930" y="4149080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56640" y="4149080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25945" y="1888311"/>
            <a:ext cx="0" cy="5684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71881" y="1817773"/>
            <a:ext cx="0" cy="568482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312" y="1191994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23071" y="4621434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Box 10">
            <a:extLst>
              <a:ext uri="{FF2B5EF4-FFF2-40B4-BE49-F238E27FC236}">
                <a16:creationId xmlns:a16="http://schemas.microsoft.com/office/drawing/2014/main" id="{8E515D4C-06D7-429F-92F1-95673AEA3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2" y="6519446"/>
            <a:ext cx="36004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600" i="1" dirty="0">
                <a:latin typeface="+mj-lt"/>
              </a:rPr>
              <a:t>Carter et al, and Parsons (2019) IJROBP</a:t>
            </a:r>
          </a:p>
        </p:txBody>
      </p:sp>
      <p:sp>
        <p:nvSpPr>
          <p:cNvPr id="28" name="Text Box 10">
            <a:extLst>
              <a:ext uri="{FF2B5EF4-FFF2-40B4-BE49-F238E27FC236}">
                <a16:creationId xmlns:a16="http://schemas.microsoft.com/office/drawing/2014/main" id="{509F3E42-2180-4FB3-A0D3-9033DB61F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6595" y="5392740"/>
            <a:ext cx="91071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180000" eaLnBrk="1" hangingPunct="1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Significant variability in the response of cells to low and high-LET protons dependent on cellular proteome.</a:t>
            </a:r>
            <a:endParaRPr lang="en-US" sz="1100" dirty="0">
              <a:latin typeface="Calibri" panose="020F050202020403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E949C9-4DF8-49DC-B3C3-AD41EBE2EB55}"/>
              </a:ext>
            </a:extLst>
          </p:cNvPr>
          <p:cNvCxnSpPr/>
          <p:nvPr/>
        </p:nvCxnSpPr>
        <p:spPr>
          <a:xfrm>
            <a:off x="523071" y="2564904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948</Words>
  <Application>Microsoft Office PowerPoint</Application>
  <PresentationFormat>On-screen Show (4:3)</PresentationFormat>
  <Paragraphs>124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31</cp:revision>
  <dcterms:created xsi:type="dcterms:W3CDTF">2020-03-24T15:28:45Z</dcterms:created>
  <dcterms:modified xsi:type="dcterms:W3CDTF">2020-03-25T13:07:07Z</dcterms:modified>
</cp:coreProperties>
</file>