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4" r:id="rId2"/>
    <p:sldId id="375" r:id="rId3"/>
    <p:sldId id="376" r:id="rId4"/>
    <p:sldId id="377" r:id="rId5"/>
    <p:sldId id="262" r:id="rId6"/>
    <p:sldId id="294" r:id="rId7"/>
    <p:sldId id="389" r:id="rId8"/>
    <p:sldId id="433" r:id="rId9"/>
    <p:sldId id="373" r:id="rId10"/>
    <p:sldId id="43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 varScale="1">
        <p:scale>
          <a:sx n="105" d="100"/>
          <a:sy n="105" d="100"/>
        </p:scale>
        <p:origin x="816" y="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A0F-4427-822B-D7D997C31769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0F-4427-822B-D7D997C31769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0F-4427-822B-D7D997C31769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0F-4427-822B-D7D997C31769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0F-4427-822B-D7D997C317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48521849953809"/>
          <c:y val="0"/>
          <c:w val="0.51964993666617321"/>
          <c:h val="0.2697220591131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47A-4D6B-8865-0762AA45F5CD}"/>
            </c:ext>
          </c:extLst>
        </c:ser>
        <c:ser>
          <c:idx val="0"/>
          <c:order val="1"/>
          <c:tx>
            <c:v>11 MeV</c:v>
          </c:tx>
          <c:spPr>
            <a:ln w="158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47A-4D6B-8865-0762AA45F5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134532047545E-2"/>
              <c:y val="0.1647255058872155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084740410035222E-2"/>
          <c:y val="7.2403514712167716E-2"/>
          <c:w val="0.91267048880824309"/>
          <c:h val="0.754806918410053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'59MeV data'!$B$2</c:f>
              <c:strCache>
                <c:ptCount val="1"/>
                <c:pt idx="0">
                  <c:v>59MeV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2AC-4A86-B0AC-6C57575866AC}"/>
              </c:ext>
            </c:extLst>
          </c:dPt>
          <c:cat>
            <c:strRef>
              <c:f>'59MeV data'!$A$3:$A$96</c:f>
              <c:strCache>
                <c:ptCount val="94"/>
                <c:pt idx="0">
                  <c:v>Mock</c:v>
                </c:pt>
                <c:pt idx="1">
                  <c:v>MPND</c:v>
                </c:pt>
                <c:pt idx="2">
                  <c:v>UCHL1</c:v>
                </c:pt>
                <c:pt idx="3">
                  <c:v>BRCC3</c:v>
                </c:pt>
                <c:pt idx="4">
                  <c:v>USP4</c:v>
                </c:pt>
                <c:pt idx="5">
                  <c:v>JOSDI</c:v>
                </c:pt>
                <c:pt idx="6">
                  <c:v>FBX08</c:v>
                </c:pt>
                <c:pt idx="7">
                  <c:v>DUB3</c:v>
                </c:pt>
                <c:pt idx="8">
                  <c:v>FBX07</c:v>
                </c:pt>
                <c:pt idx="9">
                  <c:v>DUB1A</c:v>
                </c:pt>
                <c:pt idx="10">
                  <c:v>CYLD</c:v>
                </c:pt>
                <c:pt idx="11">
                  <c:v>USP27X</c:v>
                </c:pt>
                <c:pt idx="12">
                  <c:v>BAP1</c:v>
                </c:pt>
                <c:pt idx="13">
                  <c:v>USP3</c:v>
                </c:pt>
                <c:pt idx="14">
                  <c:v>OTUD1</c:v>
                </c:pt>
                <c:pt idx="15">
                  <c:v>AMSH</c:v>
                </c:pt>
                <c:pt idx="16">
                  <c:v>USP9X</c:v>
                </c:pt>
                <c:pt idx="17">
                  <c:v>MYSM1</c:v>
                </c:pt>
                <c:pt idx="18">
                  <c:v>OTUD4</c:v>
                </c:pt>
                <c:pt idx="19">
                  <c:v>OTUB2</c:v>
                </c:pt>
                <c:pt idx="20">
                  <c:v>USP6</c:v>
                </c:pt>
                <c:pt idx="21">
                  <c:v>USP44</c:v>
                </c:pt>
                <c:pt idx="22">
                  <c:v>USP52</c:v>
                </c:pt>
                <c:pt idx="23">
                  <c:v>OTUD6B</c:v>
                </c:pt>
                <c:pt idx="24">
                  <c:v>CEZANNE</c:v>
                </c:pt>
                <c:pt idx="25">
                  <c:v>SENP2</c:v>
                </c:pt>
                <c:pt idx="26">
                  <c:v>A20</c:v>
                </c:pt>
                <c:pt idx="27">
                  <c:v>USP47</c:v>
                </c:pt>
                <c:pt idx="28">
                  <c:v>OTUD7</c:v>
                </c:pt>
                <c:pt idx="29">
                  <c:v>USP41</c:v>
                </c:pt>
                <c:pt idx="30">
                  <c:v>UBL3</c:v>
                </c:pt>
                <c:pt idx="31">
                  <c:v>USP45</c:v>
                </c:pt>
                <c:pt idx="32">
                  <c:v>USP48</c:v>
                </c:pt>
                <c:pt idx="33">
                  <c:v>USP50</c:v>
                </c:pt>
                <c:pt idx="34">
                  <c:v>USP28</c:v>
                </c:pt>
                <c:pt idx="35">
                  <c:v>USP51</c:v>
                </c:pt>
                <c:pt idx="36">
                  <c:v>USP54</c:v>
                </c:pt>
                <c:pt idx="37">
                  <c:v>UBL4</c:v>
                </c:pt>
                <c:pt idx="38">
                  <c:v>USP15</c:v>
                </c:pt>
                <c:pt idx="39">
                  <c:v>USP5</c:v>
                </c:pt>
                <c:pt idx="40">
                  <c:v>USP9Y</c:v>
                </c:pt>
                <c:pt idx="41">
                  <c:v>USP40</c:v>
                </c:pt>
                <c:pt idx="42">
                  <c:v>USP49</c:v>
                </c:pt>
                <c:pt idx="43">
                  <c:v>USP21</c:v>
                </c:pt>
                <c:pt idx="44">
                  <c:v>UBR1</c:v>
                </c:pt>
                <c:pt idx="45">
                  <c:v>USP53</c:v>
                </c:pt>
                <c:pt idx="46">
                  <c:v>USP16</c:v>
                </c:pt>
                <c:pt idx="47">
                  <c:v>OTUD5</c:v>
                </c:pt>
                <c:pt idx="48">
                  <c:v>UBTD1</c:v>
                </c:pt>
                <c:pt idx="49">
                  <c:v>USP14</c:v>
                </c:pt>
                <c:pt idx="50">
                  <c:v>USP18</c:v>
                </c:pt>
                <c:pt idx="51">
                  <c:v>ATNX3</c:v>
                </c:pt>
                <c:pt idx="52">
                  <c:v>USP46</c:v>
                </c:pt>
                <c:pt idx="53">
                  <c:v>USP37</c:v>
                </c:pt>
                <c:pt idx="54">
                  <c:v>DC-UBP</c:v>
                </c:pt>
                <c:pt idx="55">
                  <c:v>USP26</c:v>
                </c:pt>
                <c:pt idx="56">
                  <c:v>USP25</c:v>
                </c:pt>
                <c:pt idx="57">
                  <c:v>OTUB1</c:v>
                </c:pt>
                <c:pt idx="58">
                  <c:v>USP2</c:v>
                </c:pt>
                <c:pt idx="59">
                  <c:v>USP1</c:v>
                </c:pt>
                <c:pt idx="60">
                  <c:v>UCHL5</c:v>
                </c:pt>
                <c:pt idx="61">
                  <c:v>USP10</c:v>
                </c:pt>
                <c:pt idx="62">
                  <c:v>USP13</c:v>
                </c:pt>
                <c:pt idx="63">
                  <c:v>USP24</c:v>
                </c:pt>
                <c:pt idx="64">
                  <c:v>USP22</c:v>
                </c:pt>
                <c:pt idx="65">
                  <c:v>USP17</c:v>
                </c:pt>
                <c:pt idx="66">
                  <c:v>USP8</c:v>
                </c:pt>
                <c:pt idx="67">
                  <c:v>USP35</c:v>
                </c:pt>
                <c:pt idx="68">
                  <c:v>PARP11</c:v>
                </c:pt>
                <c:pt idx="69">
                  <c:v>USP20</c:v>
                </c:pt>
                <c:pt idx="70">
                  <c:v>USP12</c:v>
                </c:pt>
                <c:pt idx="71">
                  <c:v>JOSD2</c:v>
                </c:pt>
                <c:pt idx="72">
                  <c:v>USP31</c:v>
                </c:pt>
                <c:pt idx="73">
                  <c:v>USP29</c:v>
                </c:pt>
                <c:pt idx="74">
                  <c:v>USP11</c:v>
                </c:pt>
                <c:pt idx="75">
                  <c:v>UCHL3</c:v>
                </c:pt>
                <c:pt idx="76">
                  <c:v>USP42</c:v>
                </c:pt>
                <c:pt idx="77">
                  <c:v>STAMBP1</c:v>
                </c:pt>
                <c:pt idx="78">
                  <c:v>USPL1</c:v>
                </c:pt>
                <c:pt idx="79">
                  <c:v>USP19</c:v>
                </c:pt>
                <c:pt idx="80">
                  <c:v>USP32</c:v>
                </c:pt>
                <c:pt idx="81">
                  <c:v>USP30</c:v>
                </c:pt>
                <c:pt idx="82">
                  <c:v>YODI</c:v>
                </c:pt>
                <c:pt idx="83">
                  <c:v>USP38</c:v>
                </c:pt>
                <c:pt idx="84">
                  <c:v>USP34</c:v>
                </c:pt>
                <c:pt idx="85">
                  <c:v>USP7</c:v>
                </c:pt>
                <c:pt idx="86">
                  <c:v>UEVLD</c:v>
                </c:pt>
                <c:pt idx="87">
                  <c:v>VCPIP1</c:v>
                </c:pt>
                <c:pt idx="88">
                  <c:v>ZRANB1</c:v>
                </c:pt>
                <c:pt idx="89">
                  <c:v>UFD1L</c:v>
                </c:pt>
                <c:pt idx="90">
                  <c:v>USP33</c:v>
                </c:pt>
                <c:pt idx="91">
                  <c:v>USP36</c:v>
                </c:pt>
                <c:pt idx="92">
                  <c:v>USP43</c:v>
                </c:pt>
                <c:pt idx="93">
                  <c:v>USP39</c:v>
                </c:pt>
              </c:strCache>
            </c:strRef>
          </c:cat>
          <c:val>
            <c:numRef>
              <c:f>'59MeV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5.3025344900000002</c:v>
                </c:pt>
                <c:pt idx="2">
                  <c:v>4.0589886660854404</c:v>
                </c:pt>
                <c:pt idx="3">
                  <c:v>2.1775756725418662</c:v>
                </c:pt>
                <c:pt idx="4">
                  <c:v>2.1319469902025276</c:v>
                </c:pt>
                <c:pt idx="5">
                  <c:v>1.98170282</c:v>
                </c:pt>
                <c:pt idx="6">
                  <c:v>1.96285453</c:v>
                </c:pt>
                <c:pt idx="7">
                  <c:v>1.8867256699999999</c:v>
                </c:pt>
                <c:pt idx="8">
                  <c:v>1.8730080639801694</c:v>
                </c:pt>
                <c:pt idx="9">
                  <c:v>1.7965345048707944</c:v>
                </c:pt>
                <c:pt idx="10">
                  <c:v>1.7584350799999999</c:v>
                </c:pt>
                <c:pt idx="11">
                  <c:v>1.7583533641469518</c:v>
                </c:pt>
                <c:pt idx="12">
                  <c:v>1.714330615714085</c:v>
                </c:pt>
                <c:pt idx="13">
                  <c:v>1.6263644736668148</c:v>
                </c:pt>
                <c:pt idx="14">
                  <c:v>1.6219792795463273</c:v>
                </c:pt>
                <c:pt idx="15">
                  <c:v>1.5916525779802944</c:v>
                </c:pt>
                <c:pt idx="16">
                  <c:v>1.4951579577911083</c:v>
                </c:pt>
                <c:pt idx="17">
                  <c:v>1.4592489772593817</c:v>
                </c:pt>
                <c:pt idx="18">
                  <c:v>1.41149261</c:v>
                </c:pt>
                <c:pt idx="19">
                  <c:v>1.37156524</c:v>
                </c:pt>
                <c:pt idx="20">
                  <c:v>1.3185440102488994</c:v>
                </c:pt>
                <c:pt idx="21">
                  <c:v>1.2905300031190765</c:v>
                </c:pt>
                <c:pt idx="22">
                  <c:v>1.2490525324424906</c:v>
                </c:pt>
                <c:pt idx="23">
                  <c:v>1.2426537799999999</c:v>
                </c:pt>
                <c:pt idx="24">
                  <c:v>1.2237526473853642</c:v>
                </c:pt>
                <c:pt idx="25">
                  <c:v>1.1937144665062365</c:v>
                </c:pt>
                <c:pt idx="26">
                  <c:v>1.1590343031053061</c:v>
                </c:pt>
                <c:pt idx="27">
                  <c:v>1.1385537822940748</c:v>
                </c:pt>
                <c:pt idx="28">
                  <c:v>1.1289548585016989</c:v>
                </c:pt>
                <c:pt idx="29">
                  <c:v>1.1225112229937833</c:v>
                </c:pt>
                <c:pt idx="30">
                  <c:v>1.0990848013285048</c:v>
                </c:pt>
                <c:pt idx="31">
                  <c:v>1.0574192800623665</c:v>
                </c:pt>
                <c:pt idx="32">
                  <c:v>1.0053496194760012</c:v>
                </c:pt>
                <c:pt idx="33">
                  <c:v>0.98804072743056603</c:v>
                </c:pt>
                <c:pt idx="34">
                  <c:v>0.98069700219553613</c:v>
                </c:pt>
                <c:pt idx="35">
                  <c:v>0.97007244875011578</c:v>
                </c:pt>
                <c:pt idx="36">
                  <c:v>0.92818211730357225</c:v>
                </c:pt>
                <c:pt idx="37">
                  <c:v>0.91842366485959315</c:v>
                </c:pt>
                <c:pt idx="38">
                  <c:v>0.90948863591057572</c:v>
                </c:pt>
                <c:pt idx="39">
                  <c:v>0.86264187698959727</c:v>
                </c:pt>
                <c:pt idx="40">
                  <c:v>0.84734830940250117</c:v>
                </c:pt>
                <c:pt idx="41">
                  <c:v>0.846733069244754</c:v>
                </c:pt>
                <c:pt idx="42">
                  <c:v>0.8210565345617522</c:v>
                </c:pt>
                <c:pt idx="43">
                  <c:v>0.8206501811990371</c:v>
                </c:pt>
                <c:pt idx="44">
                  <c:v>0.81915915915915938</c:v>
                </c:pt>
                <c:pt idx="45">
                  <c:v>0.80092085897626486</c:v>
                </c:pt>
                <c:pt idx="46">
                  <c:v>0.78463256384244295</c:v>
                </c:pt>
                <c:pt idx="47">
                  <c:v>0.77653543837777905</c:v>
                </c:pt>
                <c:pt idx="48">
                  <c:v>0.7716446934739617</c:v>
                </c:pt>
                <c:pt idx="49">
                  <c:v>0.74218252025385434</c:v>
                </c:pt>
                <c:pt idx="50">
                  <c:v>0.70939786254156412</c:v>
                </c:pt>
                <c:pt idx="51">
                  <c:v>0.70847500128259044</c:v>
                </c:pt>
                <c:pt idx="52">
                  <c:v>0.68379715701713251</c:v>
                </c:pt>
                <c:pt idx="53">
                  <c:v>0.67029278946022774</c:v>
                </c:pt>
                <c:pt idx="54">
                  <c:v>0.62505772103762058</c:v>
                </c:pt>
                <c:pt idx="55">
                  <c:v>0.62238158143045863</c:v>
                </c:pt>
                <c:pt idx="56">
                  <c:v>0.61599505050421011</c:v>
                </c:pt>
                <c:pt idx="57">
                  <c:v>0.60577305383564639</c:v>
                </c:pt>
                <c:pt idx="58">
                  <c:v>0.58107344393650229</c:v>
                </c:pt>
                <c:pt idx="59">
                  <c:v>0.55899439976905063</c:v>
                </c:pt>
                <c:pt idx="60">
                  <c:v>0.54212665219964495</c:v>
                </c:pt>
                <c:pt idx="61">
                  <c:v>0.52312527199972281</c:v>
                </c:pt>
                <c:pt idx="62">
                  <c:v>0.51006754911396857</c:v>
                </c:pt>
                <c:pt idx="63">
                  <c:v>0.50087234258399715</c:v>
                </c:pt>
                <c:pt idx="64">
                  <c:v>0.49050287541840071</c:v>
                </c:pt>
                <c:pt idx="65">
                  <c:v>0.48626775324164578</c:v>
                </c:pt>
                <c:pt idx="66">
                  <c:v>0.46304273799305889</c:v>
                </c:pt>
                <c:pt idx="67">
                  <c:v>0.45419271917611831</c:v>
                </c:pt>
                <c:pt idx="68">
                  <c:v>0.44156009036425753</c:v>
                </c:pt>
                <c:pt idx="69">
                  <c:v>0.43504039814445028</c:v>
                </c:pt>
                <c:pt idx="70">
                  <c:v>0.38958392335172864</c:v>
                </c:pt>
                <c:pt idx="71">
                  <c:v>0.38583209600663876</c:v>
                </c:pt>
                <c:pt idx="72">
                  <c:v>0.38400622995911576</c:v>
                </c:pt>
                <c:pt idx="73">
                  <c:v>0.35814304915840867</c:v>
                </c:pt>
                <c:pt idx="74">
                  <c:v>0.34541108385229913</c:v>
                </c:pt>
                <c:pt idx="75">
                  <c:v>0.33130752373995614</c:v>
                </c:pt>
                <c:pt idx="76">
                  <c:v>0.30795417193586405</c:v>
                </c:pt>
                <c:pt idx="77">
                  <c:v>0.30610854913089752</c:v>
                </c:pt>
                <c:pt idx="78">
                  <c:v>0.27299158169744914</c:v>
                </c:pt>
                <c:pt idx="79">
                  <c:v>0.26745778623032801</c:v>
                </c:pt>
                <c:pt idx="80">
                  <c:v>0.24984538744688989</c:v>
                </c:pt>
                <c:pt idx="81">
                  <c:v>0.24052130569351463</c:v>
                </c:pt>
                <c:pt idx="82">
                  <c:v>0.22093903484836672</c:v>
                </c:pt>
                <c:pt idx="83">
                  <c:v>0.21747151178609572</c:v>
                </c:pt>
                <c:pt idx="84">
                  <c:v>0.20831141024510258</c:v>
                </c:pt>
                <c:pt idx="85">
                  <c:v>0.20610832241988003</c:v>
                </c:pt>
                <c:pt idx="86">
                  <c:v>0.20138851924930021</c:v>
                </c:pt>
                <c:pt idx="87">
                  <c:v>0.1865283822587441</c:v>
                </c:pt>
                <c:pt idx="88">
                  <c:v>0.16158146729160416</c:v>
                </c:pt>
                <c:pt idx="89">
                  <c:v>0.15503243243243242</c:v>
                </c:pt>
                <c:pt idx="90">
                  <c:v>0.12502925707417176</c:v>
                </c:pt>
                <c:pt idx="91">
                  <c:v>0.10823309888059393</c:v>
                </c:pt>
                <c:pt idx="92">
                  <c:v>0.10627762766907767</c:v>
                </c:pt>
                <c:pt idx="93">
                  <c:v>3.7212795039053663E-2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C-4A86-B0AC-6C575758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2848"/>
        <c:axId val="141707520"/>
      </c:barChart>
      <c:catAx>
        <c:axId val="14126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7520"/>
        <c:crosses val="autoZero"/>
        <c:auto val="1"/>
        <c:lblAlgn val="ctr"/>
        <c:lblOffset val="100"/>
        <c:tickMarkSkip val="10"/>
        <c:noMultiLvlLbl val="0"/>
      </c:catAx>
      <c:valAx>
        <c:axId val="141707520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GB" sz="1050" dirty="0"/>
                  <a:t>Normalised surviving</a:t>
                </a:r>
                <a:r>
                  <a:rPr lang="en-GB" sz="1050" baseline="0" dirty="0"/>
                  <a:t> fraction</a:t>
                </a:r>
                <a:endParaRPr lang="en-GB" sz="105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682687616380449E-2"/>
          <c:y val="5.7204170296867599E-2"/>
          <c:w val="0.91890924022286802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>
                    <a:effectLst/>
                  </a:defRPr>
                </a:pPr>
                <a:r>
                  <a:rPr lang="en-GB" sz="1050" dirty="0">
                    <a:effectLst/>
                  </a:rPr>
                  <a:t>Normalised 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BBCCD1BF-14BA-4026-AB6E-422FB1C09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" y="2132856"/>
            <a:ext cx="89608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Radiobiological motivation for </a:t>
            </a:r>
            <a:r>
              <a:rPr lang="en-GB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LhARA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5" name="Picture 1" descr="cid:E8F143A6-9CF7-4C86-BBA7-7E0F5CD15402">
            <a:extLst>
              <a:ext uri="{FF2B5EF4-FFF2-40B4-BE49-F238E27FC236}">
                <a16:creationId xmlns:a16="http://schemas.microsoft.com/office/drawing/2014/main" id="{4792BFFD-9DA8-4F27-9285-E2EBB1A26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C35BCAA1-8D5D-40E0-A693-15D100BE7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870920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D6BBBD-03AD-4022-A0F3-D32ADC3858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6774D2-A215-4A2A-B9F5-E5DAE7303E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8C9B968-FB02-4C00-8B27-1443A77761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23528" y="5417187"/>
            <a:ext cx="2052054" cy="10666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69FF30-9326-4B19-B62A-1B6F8CE11B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431500"/>
            <a:ext cx="2721151" cy="105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32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B9A9DA28-D49F-4C62-83EA-F452382BD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116632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Feedback from Yolanda Prezado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7BA7F9D6-D699-4F11-8C1D-9F43A7030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908720"/>
            <a:ext cx="8856984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 err="1">
                <a:latin typeface="+mj-lt"/>
              </a:rPr>
              <a:t>LhARA</a:t>
            </a:r>
            <a:r>
              <a:rPr lang="en-GB" sz="2000" dirty="0">
                <a:latin typeface="+mj-lt"/>
              </a:rPr>
              <a:t> is a very promising facility which would offer unique features for radiobiology research.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Flexibility of beam would enable exhaustive investigations on how the biological response depends on temporal and spatial beam structure (pulse width, repetition rate, instantaneous dose, dose rate and particle type).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Comprehensive studies in the temporal axis (fractionation, drug/immunotherapy combinations, thresholds/mechanisms of FLASH).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Be the few places in the World to offer the evaluation of different particle ions within the same facility.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Flexibility to perform both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and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experiments.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experiments are very important given lack of current facilities and of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data relating to PBT.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Stability of the beam important for radiobiology studies.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Exhaustive evaluations of RBE using various and more complex end-points (e.g. angiogenesis, inflammation).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Main drawback in phase 1 is low energy beams, however these will have a similar range of high-LET irradiations within the tumour.</a:t>
            </a:r>
          </a:p>
        </p:txBody>
      </p:sp>
    </p:spTree>
    <p:extLst>
      <p:ext uri="{BB962C8B-B14F-4D97-AF65-F5344CB8AC3E}">
        <p14:creationId xmlns:p14="http://schemas.microsoft.com/office/powerpoint/2010/main" val="2376443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1AD88BA-F6A9-4AA0-B8C9-66B69515A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710" y="301879"/>
            <a:ext cx="89608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Radiotherapy in cancer treatment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3C211A49-8395-4E0F-B955-BA0345AD2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1268760"/>
            <a:ext cx="8701382" cy="385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~50 % of all cancer patients will receive radiotherapy.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Conventional (photon) radiotherapy is the still the most effective treatment for solid tumours (e.g. head and neck).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Dose rates of ~1-5 </a:t>
            </a:r>
            <a:r>
              <a:rPr lang="en-GB" sz="2400" dirty="0" err="1">
                <a:latin typeface="+mj-lt"/>
              </a:rPr>
              <a:t>Gy</a:t>
            </a:r>
            <a:r>
              <a:rPr lang="en-GB" sz="2400" dirty="0">
                <a:latin typeface="+mj-lt"/>
              </a:rPr>
              <a:t>/min utilised.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Significant irradiation of normal tissues and organs at risk in proximity to the tumour being treated.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Biological factors including oxygen (hypoxia) and inherent radioresistance of tumours (e.g. glioblastoma) are a barrier to effective treatment.</a:t>
            </a:r>
          </a:p>
        </p:txBody>
      </p:sp>
    </p:spTree>
    <p:extLst>
      <p:ext uri="{BB962C8B-B14F-4D97-AF65-F5344CB8AC3E}">
        <p14:creationId xmlns:p14="http://schemas.microsoft.com/office/powerpoint/2010/main" val="1113308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13ED0A67-B400-45F4-A5B2-CFD7CFAC9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" y="301879"/>
            <a:ext cx="89608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beam therapy (PBT)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8AB7E6F1-34EE-40F1-B8B1-88B73A50B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34" y="909985"/>
            <a:ext cx="3787654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+mj-lt"/>
            </a:endParaRPr>
          </a:p>
          <a:p>
            <a:pPr lvl="1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In contrast to conventional (x-ray) radiation, PBT can deliver energy within a finite region (termed the Bragg peak) which can directly target cancer cells.</a:t>
            </a:r>
          </a:p>
          <a:p>
            <a:pPr lvl="1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This limits radiation dose to proximal normal, healthy tissues and organs at risk.</a:t>
            </a:r>
            <a:endParaRPr lang="en-GB" sz="2400" b="1" dirty="0"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2B3D8C-DDCE-4EE1-BE67-8D38F155BEE2}"/>
              </a:ext>
            </a:extLst>
          </p:cNvPr>
          <p:cNvGrpSpPr/>
          <p:nvPr/>
        </p:nvGrpSpPr>
        <p:grpSpPr>
          <a:xfrm>
            <a:off x="4094373" y="1140759"/>
            <a:ext cx="4913392" cy="3957249"/>
            <a:chOff x="4094373" y="1346930"/>
            <a:chExt cx="4913392" cy="395724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9C52416-A675-4D61-AF75-9ED9719B9F3E}"/>
                </a:ext>
              </a:extLst>
            </p:cNvPr>
            <p:cNvCxnSpPr/>
            <p:nvPr/>
          </p:nvCxnSpPr>
          <p:spPr>
            <a:xfrm>
              <a:off x="4589916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7D6F8AB-3B33-4C9C-AD56-C757E8931EDB}"/>
                </a:ext>
              </a:extLst>
            </p:cNvPr>
            <p:cNvCxnSpPr/>
            <p:nvPr/>
          </p:nvCxnSpPr>
          <p:spPr>
            <a:xfrm>
              <a:off x="4589916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5DA16F5-DDBA-48D7-99FA-0A2E2794D2A5}"/>
                </a:ext>
              </a:extLst>
            </p:cNvPr>
            <p:cNvSpPr txBox="1"/>
            <p:nvPr/>
          </p:nvSpPr>
          <p:spPr>
            <a:xfrm>
              <a:off x="5585133" y="4934847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453CC6-6A05-4263-B7B0-8BD486ADBD34}"/>
                </a:ext>
              </a:extLst>
            </p:cNvPr>
            <p:cNvSpPr txBox="1"/>
            <p:nvPr/>
          </p:nvSpPr>
          <p:spPr>
            <a:xfrm rot="16200000">
              <a:off x="3436571" y="3050577"/>
              <a:ext cx="1752600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BC41F0D-29E9-4EE3-9BED-20159D196DAA}"/>
                </a:ext>
              </a:extLst>
            </p:cNvPr>
            <p:cNvCxnSpPr/>
            <p:nvPr/>
          </p:nvCxnSpPr>
          <p:spPr>
            <a:xfrm>
              <a:off x="458991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D8CD5-8994-4284-82AF-165E3BF5B946}"/>
                </a:ext>
              </a:extLst>
            </p:cNvPr>
            <p:cNvCxnSpPr/>
            <p:nvPr/>
          </p:nvCxnSpPr>
          <p:spPr>
            <a:xfrm>
              <a:off x="801600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577B4-B8B9-4C52-B7A4-BB8BF3C963A0}"/>
                </a:ext>
              </a:extLst>
            </p:cNvPr>
            <p:cNvCxnSpPr/>
            <p:nvPr/>
          </p:nvCxnSpPr>
          <p:spPr>
            <a:xfrm>
              <a:off x="631047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EF7825-BB22-41FE-A5E0-A76A76C27CBB}"/>
                </a:ext>
              </a:extLst>
            </p:cNvPr>
            <p:cNvCxnSpPr/>
            <p:nvPr/>
          </p:nvCxnSpPr>
          <p:spPr>
            <a:xfrm>
              <a:off x="7159482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FE8E25-2F9A-49D0-9CDA-0DA932AD3ED5}"/>
                </a:ext>
              </a:extLst>
            </p:cNvPr>
            <p:cNvCxnSpPr/>
            <p:nvPr/>
          </p:nvCxnSpPr>
          <p:spPr>
            <a:xfrm>
              <a:off x="5476491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07A99F-6E72-4207-9FB1-B36C7181E3E4}"/>
                </a:ext>
              </a:extLst>
            </p:cNvPr>
            <p:cNvCxnSpPr/>
            <p:nvPr/>
          </p:nvCxnSpPr>
          <p:spPr>
            <a:xfrm flipH="1">
              <a:off x="4499756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A3BC9B0-2747-4C6C-B04F-F3FB79C5F4AB}"/>
                </a:ext>
              </a:extLst>
            </p:cNvPr>
            <p:cNvCxnSpPr/>
            <p:nvPr/>
          </p:nvCxnSpPr>
          <p:spPr>
            <a:xfrm flipH="1">
              <a:off x="4499756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190AD28-27FE-4B53-9F53-A11BE3A5CCBA}"/>
                </a:ext>
              </a:extLst>
            </p:cNvPr>
            <p:cNvCxnSpPr/>
            <p:nvPr/>
          </p:nvCxnSpPr>
          <p:spPr>
            <a:xfrm flipH="1">
              <a:off x="4499756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D128E2A-93B8-45B9-BD0C-B60E6BD59BDB}"/>
                </a:ext>
              </a:extLst>
            </p:cNvPr>
            <p:cNvCxnSpPr/>
            <p:nvPr/>
          </p:nvCxnSpPr>
          <p:spPr>
            <a:xfrm flipH="1">
              <a:off x="4499756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AD5F97-B6AA-42D2-AC13-D2AF3851FD8E}"/>
                </a:ext>
              </a:extLst>
            </p:cNvPr>
            <p:cNvCxnSpPr/>
            <p:nvPr/>
          </p:nvCxnSpPr>
          <p:spPr>
            <a:xfrm flipH="1">
              <a:off x="4499756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3FBDB490-4998-416B-A0D1-0F61E4F542BD}"/>
                </a:ext>
              </a:extLst>
            </p:cNvPr>
            <p:cNvSpPr/>
            <p:nvPr/>
          </p:nvSpPr>
          <p:spPr>
            <a:xfrm>
              <a:off x="4604943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AB5F61-D33E-461B-83B0-25E9960895A3}"/>
                </a:ext>
              </a:extLst>
            </p:cNvPr>
            <p:cNvCxnSpPr/>
            <p:nvPr/>
          </p:nvCxnSpPr>
          <p:spPr>
            <a:xfrm flipV="1">
              <a:off x="7567433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9595609-2CEA-49F7-86A1-59ED242AECF5}"/>
                </a:ext>
              </a:extLst>
            </p:cNvPr>
            <p:cNvCxnSpPr/>
            <p:nvPr/>
          </p:nvCxnSpPr>
          <p:spPr>
            <a:xfrm flipV="1">
              <a:off x="7670389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5302E8D-D6E5-414E-8984-5E10CEE88B56}"/>
                </a:ext>
              </a:extLst>
            </p:cNvPr>
            <p:cNvSpPr txBox="1"/>
            <p:nvPr/>
          </p:nvSpPr>
          <p:spPr>
            <a:xfrm>
              <a:off x="8044579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756E87C-7F5B-4294-AE60-1B44F41F5548}"/>
                </a:ext>
              </a:extLst>
            </p:cNvPr>
            <p:cNvCxnSpPr/>
            <p:nvPr/>
          </p:nvCxnSpPr>
          <p:spPr>
            <a:xfrm>
              <a:off x="7114041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2834FCA-7E90-4EDD-809C-966AC55BB102}"/>
                </a:ext>
              </a:extLst>
            </p:cNvPr>
            <p:cNvCxnSpPr/>
            <p:nvPr/>
          </p:nvCxnSpPr>
          <p:spPr>
            <a:xfrm>
              <a:off x="7656966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D0744D7-055E-49E2-97F5-41A6277BE351}"/>
                </a:ext>
              </a:extLst>
            </p:cNvPr>
            <p:cNvCxnSpPr/>
            <p:nvPr/>
          </p:nvCxnSpPr>
          <p:spPr>
            <a:xfrm>
              <a:off x="7129053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A6BFEE-C456-485C-B19E-CC311072F914}"/>
                </a:ext>
              </a:extLst>
            </p:cNvPr>
            <p:cNvSpPr txBox="1"/>
            <p:nvPr/>
          </p:nvSpPr>
          <p:spPr>
            <a:xfrm>
              <a:off x="7005304" y="1346930"/>
              <a:ext cx="9602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A875BF24-008C-4C80-8090-C23C217DEB4D}"/>
                </a:ext>
              </a:extLst>
            </p:cNvPr>
            <p:cNvSpPr/>
            <p:nvPr/>
          </p:nvSpPr>
          <p:spPr>
            <a:xfrm>
              <a:off x="4589915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33A3EEF-A7FD-412D-8123-94D99A2F56F8}"/>
                </a:ext>
              </a:extLst>
            </p:cNvPr>
            <p:cNvCxnSpPr/>
            <p:nvPr/>
          </p:nvCxnSpPr>
          <p:spPr>
            <a:xfrm flipV="1">
              <a:off x="7452320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2FC9D9-A3FD-4B4C-A270-06FF31432CC6}"/>
                </a:ext>
              </a:extLst>
            </p:cNvPr>
            <p:cNvSpPr txBox="1"/>
            <p:nvPr/>
          </p:nvSpPr>
          <p:spPr>
            <a:xfrm>
              <a:off x="7845103" y="3862789"/>
              <a:ext cx="9470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Particle energy</a:t>
              </a: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68B7E478-06F9-4529-9500-401581D7915F}"/>
                </a:ext>
              </a:extLst>
            </p:cNvPr>
            <p:cNvSpPr/>
            <p:nvPr/>
          </p:nvSpPr>
          <p:spPr>
            <a:xfrm flipV="1">
              <a:off x="4589915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D1163F4-E5A6-45D3-A11B-B209AB1F83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4328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80468B1-296D-4D51-9823-FD38AB487347}"/>
                </a:ext>
              </a:extLst>
            </p:cNvPr>
            <p:cNvSpPr txBox="1"/>
            <p:nvPr/>
          </p:nvSpPr>
          <p:spPr>
            <a:xfrm>
              <a:off x="7917111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AADA42-9094-4B20-8A50-6FD8D3608067}"/>
                </a:ext>
              </a:extLst>
            </p:cNvPr>
            <p:cNvSpPr txBox="1"/>
            <p:nvPr/>
          </p:nvSpPr>
          <p:spPr>
            <a:xfrm>
              <a:off x="8044579" y="140308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</p:grpSp>
      <p:sp>
        <p:nvSpPr>
          <p:cNvPr id="68" name="Text Box 10">
            <a:extLst>
              <a:ext uri="{FF2B5EF4-FFF2-40B4-BE49-F238E27FC236}">
                <a16:creationId xmlns:a16="http://schemas.microsoft.com/office/drawing/2014/main" id="{14C2DAF5-7AAD-4EC3-85A4-75299F9A2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96" y="5307263"/>
            <a:ext cx="8604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Currently, ~90 PBT centres worldwide and 40 in construction demonstrating the importance of this precision radiotherapy.</a:t>
            </a: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E2EF4255-4F49-4D3D-9B8E-6ACEA87F4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496" y="5008962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144416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D8738A5-558C-439F-9470-64A5465A4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142904"/>
            <a:ext cx="8979338" cy="11978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Eye Proton Therapy Centre and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Radiobiology Research Facilities </a:t>
            </a:r>
            <a:r>
              <a: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at Clatterbridge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11D3E454-DA70-4C56-B445-439CB3B1C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3" y="5085184"/>
            <a:ext cx="8964488" cy="146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Successfully treating patients (currently ~300/year) with cancers of the eye for &gt;25 years with 60 MeV proton beam.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Limited time and proton beam access due to patient treatments.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Limited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capabilities and unable to perform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research.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AF80F3-3C8D-4A78-85B7-BAEF89EBC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3516325" y="1556792"/>
            <a:ext cx="56276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:\Photos\CCC\DSC00135.JPG">
            <a:extLst>
              <a:ext uri="{FF2B5EF4-FFF2-40B4-BE49-F238E27FC236}">
                <a16:creationId xmlns:a16="http://schemas.microsoft.com/office/drawing/2014/main" id="{9229744B-8E26-4347-BD3E-926651B9C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411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75644" y="61027"/>
            <a:ext cx="89608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 uncertainties with particle radiotherapy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0559" y="549149"/>
            <a:ext cx="5056984" cy="3173383"/>
            <a:chOff x="61926" y="1277042"/>
            <a:chExt cx="5950234" cy="3951308"/>
          </a:xfrm>
        </p:grpSpPr>
        <p:sp>
          <p:nvSpPr>
            <p:cNvPr id="8" name="TextBox 7"/>
            <p:cNvSpPr txBox="1"/>
            <p:nvPr/>
          </p:nvSpPr>
          <p:spPr>
            <a:xfrm>
              <a:off x="3938475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7468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57468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52685" y="485901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811960" y="2834493"/>
              <a:ext cx="2184768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5746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98355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78025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12703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44404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67308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67308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67308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67308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67308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572495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>
              <a:endCxn id="8" idx="1"/>
            </p:cNvCxnSpPr>
            <p:nvPr/>
          </p:nvCxnSpPr>
          <p:spPr>
            <a:xfrm flipV="1">
              <a:off x="3534985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637941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012131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08159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62451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096605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72856" y="1277042"/>
              <a:ext cx="96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9DCBD2A5-3BF7-41A7-B887-AEE7CE41AD9C}"/>
                </a:ext>
              </a:extLst>
            </p:cNvPr>
            <p:cNvSpPr/>
            <p:nvPr/>
          </p:nvSpPr>
          <p:spPr>
            <a:xfrm>
              <a:off x="557467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38ECB31-59D0-4FD9-B95A-7DDA0CC3B519}"/>
                </a:ext>
              </a:extLst>
            </p:cNvPr>
            <p:cNvCxnSpPr/>
            <p:nvPr/>
          </p:nvCxnSpPr>
          <p:spPr>
            <a:xfrm flipV="1">
              <a:off x="3419872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0FD964-8471-4C31-8867-BD6D4BF2CF64}"/>
                </a:ext>
              </a:extLst>
            </p:cNvPr>
            <p:cNvSpPr txBox="1"/>
            <p:nvPr/>
          </p:nvSpPr>
          <p:spPr>
            <a:xfrm>
              <a:off x="3812655" y="3862789"/>
              <a:ext cx="1386943" cy="752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Proton energy</a:t>
              </a:r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557467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175868-2971-4FA2-9218-EFAA9EA6C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1880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CE5E922-8A13-46C9-995F-4D0ED859A298}"/>
                </a:ext>
              </a:extLst>
            </p:cNvPr>
            <p:cNvSpPr txBox="1"/>
            <p:nvPr/>
          </p:nvSpPr>
          <p:spPr>
            <a:xfrm>
              <a:off x="3884663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263106" y="3877605"/>
            <a:ext cx="8701382" cy="303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dirty="0">
              <a:latin typeface="Calibri" panose="020F0502020204030204" pitchFamily="34" charset="0"/>
            </a:endParaRPr>
          </a:p>
          <a:p>
            <a:pPr marL="0" lvl="1" indent="0" algn="just" eaLnBrk="1" hangingPunct="1"/>
            <a:r>
              <a:rPr lang="en-GB" sz="2000" dirty="0">
                <a:latin typeface="+mj-lt"/>
              </a:rPr>
              <a:t>A constant relative biological effectiveness (RBE) value of 1.1 is used in clinical practice for protons. However, there is a large uncertainty with using this approach as RBE is variable and dependent on many factors, including:-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Proton energy (therefore linear energy transfer, LET) and dose/dose rate.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Radiosensitivity/radiobiology of the specific tumour tissue (e.g. based on DNA repair capacity, hypoxia and tumour microenvironment).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Biological end-point examined (e.g. clonogenic survival, tumour growth delay).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Further research exploiting the biological impact of particle ions is vital for investigating RBE, and thus improving clinical use of PBT.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78" y="626103"/>
            <a:ext cx="4065330" cy="2996375"/>
          </a:xfrm>
          <a:prstGeom prst="rect">
            <a:avLst/>
          </a:prstGeom>
        </p:spPr>
      </p:pic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4746754" y="3629546"/>
            <a:ext cx="43526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i="1" dirty="0">
                <a:latin typeface="+mj-lt"/>
              </a:rPr>
              <a:t>Taken from </a:t>
            </a:r>
            <a:r>
              <a:rPr lang="en-GB" sz="1400" i="1" dirty="0" err="1">
                <a:latin typeface="+mj-lt"/>
              </a:rPr>
              <a:t>Paganetti</a:t>
            </a:r>
            <a:r>
              <a:rPr lang="en-GB" sz="1400" i="1" dirty="0">
                <a:latin typeface="+mj-lt"/>
              </a:rPr>
              <a:t> and van </a:t>
            </a:r>
            <a:r>
              <a:rPr lang="en-GB" sz="1400" i="1" dirty="0" err="1">
                <a:latin typeface="+mj-lt"/>
              </a:rPr>
              <a:t>Luijk</a:t>
            </a:r>
            <a:r>
              <a:rPr lang="en-GB" sz="1400" i="1" dirty="0">
                <a:latin typeface="+mj-lt"/>
              </a:rPr>
              <a:t> (2013) </a:t>
            </a:r>
            <a:r>
              <a:rPr lang="en-GB" sz="1400" i="1" dirty="0" err="1">
                <a:latin typeface="+mj-lt"/>
              </a:rPr>
              <a:t>Sem</a:t>
            </a:r>
            <a:r>
              <a:rPr lang="en-GB" sz="1400" i="1" dirty="0">
                <a:latin typeface="+mj-lt"/>
              </a:rPr>
              <a:t> Rad </a:t>
            </a:r>
            <a:r>
              <a:rPr lang="en-GB" sz="1400" i="1" dirty="0" err="1">
                <a:latin typeface="+mj-lt"/>
              </a:rPr>
              <a:t>Oncol</a:t>
            </a:r>
            <a:endParaRPr lang="en-GB" sz="1400" i="1" dirty="0">
              <a:latin typeface="+mj-lt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822768" y="3751231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06400" y="7937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DNA damage and relationship to LET</a:t>
            </a: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581800" y="557090"/>
            <a:ext cx="3226898" cy="385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-46594" y="4407294"/>
            <a:ext cx="548269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Low-LET radiation produces repairable DNA damage (e.g. single and double strand breaks).</a:t>
            </a:r>
          </a:p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High-LET radiation generates increased amounts of complex DNA damage (containing multiple DNA lesions) that are more difficult to repair, utilises multiple DNA repair pathways, and which can enhance cell death.</a:t>
            </a:r>
            <a:endParaRPr lang="en-US" sz="1100" dirty="0">
              <a:latin typeface="Calibri" panose="020F0502020204030204" pitchFamily="34" charset="0"/>
            </a:endParaRPr>
          </a:p>
        </p:txBody>
      </p:sp>
      <p:graphicFrame>
        <p:nvGraphicFramePr>
          <p:cNvPr id="47" name="Chart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291055"/>
              </p:ext>
            </p:extLst>
          </p:nvPr>
        </p:nvGraphicFramePr>
        <p:xfrm>
          <a:off x="4120691" y="600817"/>
          <a:ext cx="4619964" cy="321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5803163" y="606188"/>
            <a:ext cx="2919836" cy="2213526"/>
            <a:chOff x="5803163" y="606188"/>
            <a:chExt cx="2919836" cy="2213526"/>
          </a:xfrm>
        </p:grpSpPr>
        <p:cxnSp>
          <p:nvCxnSpPr>
            <p:cNvPr id="50" name="Straight Connector 49"/>
            <p:cNvCxnSpPr/>
            <p:nvPr/>
          </p:nvCxnSpPr>
          <p:spPr>
            <a:xfrm flipV="1">
              <a:off x="6166470" y="799285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6021413" y="800610"/>
              <a:ext cx="0" cy="72292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6027760" y="799285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803163" y="606188"/>
              <a:ext cx="568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6959426" y="1655544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814369" y="1656868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6820716" y="1655544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646268" y="1462447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V="1">
              <a:off x="7758630" y="2041079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7613573" y="2042404"/>
              <a:ext cx="0" cy="7773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7619920" y="2041079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445472" y="1847982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8550718" y="2151890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8405661" y="2153214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8412008" y="2151890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237560" y="1958793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8951" y="1195207"/>
            <a:ext cx="654212" cy="494513"/>
            <a:chOff x="5148951" y="1195207"/>
            <a:chExt cx="654212" cy="494513"/>
          </a:xfrm>
        </p:grpSpPr>
        <p:sp>
          <p:nvSpPr>
            <p:cNvPr id="67" name="Left Brace 66"/>
            <p:cNvSpPr/>
            <p:nvPr/>
          </p:nvSpPr>
          <p:spPr>
            <a:xfrm>
              <a:off x="5695048" y="1195207"/>
              <a:ext cx="79682" cy="494513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 Box 30"/>
            <p:cNvSpPr txBox="1">
              <a:spLocks noChangeArrowheads="1"/>
            </p:cNvSpPr>
            <p:nvPr/>
          </p:nvSpPr>
          <p:spPr bwMode="auto">
            <a:xfrm>
              <a:off x="5148951" y="1273186"/>
              <a:ext cx="6542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600" b="1" i="1" dirty="0">
                  <a:latin typeface="+mj-lt"/>
                  <a:cs typeface="Arial" pitchFamily="34" charset="0"/>
                </a:rPr>
                <a:t>CDD</a:t>
              </a:r>
            </a:p>
          </p:txBody>
        </p:sp>
      </p:grpSp>
      <p:sp>
        <p:nvSpPr>
          <p:cNvPr id="70" name="Text Box 10"/>
          <p:cNvSpPr txBox="1">
            <a:spLocks noChangeArrowheads="1"/>
          </p:cNvSpPr>
          <p:nvPr/>
        </p:nvSpPr>
        <p:spPr bwMode="auto">
          <a:xfrm>
            <a:off x="5484017" y="6273225"/>
            <a:ext cx="36004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Carter et al, and Parsons (2018) IJROBP</a:t>
            </a:r>
          </a:p>
          <a:p>
            <a:pPr eaLnBrk="1" hangingPunct="1"/>
            <a:r>
              <a:rPr lang="en-GB" sz="1600" i="1" dirty="0">
                <a:latin typeface="+mj-lt"/>
              </a:rPr>
              <a:t>Carter et al, and Parsons (2019) IJROBP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268290" y="3699121"/>
            <a:ext cx="3726833" cy="2562254"/>
            <a:chOff x="5268290" y="3814499"/>
            <a:chExt cx="3726833" cy="2562254"/>
          </a:xfrm>
        </p:grpSpPr>
        <p:graphicFrame>
          <p:nvGraphicFramePr>
            <p:cNvPr id="69" name="Chart 6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77964411"/>
                </p:ext>
              </p:extLst>
            </p:nvPr>
          </p:nvGraphicFramePr>
          <p:xfrm>
            <a:off x="5268290" y="3814499"/>
            <a:ext cx="3726833" cy="25622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6333627" y="5164629"/>
              <a:ext cx="10742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Low-LET</a:t>
              </a:r>
            </a:p>
            <a:p>
              <a:r>
                <a:rPr lang="en-GB" sz="1400" dirty="0"/>
                <a:t>High-LET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506681" y="557090"/>
            <a:ext cx="226119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Low-LET</a:t>
            </a:r>
          </a:p>
          <a:p>
            <a:r>
              <a:rPr lang="en-GB" sz="1400" dirty="0"/>
              <a:t>Low-LET (modified assay)</a:t>
            </a:r>
          </a:p>
          <a:p>
            <a:r>
              <a:rPr lang="en-GB" sz="1400" dirty="0"/>
              <a:t>High-LET</a:t>
            </a:r>
          </a:p>
          <a:p>
            <a:r>
              <a:rPr lang="en-GB" sz="1400" dirty="0"/>
              <a:t>High-LET (modified assay)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3770B0-41CD-4D4A-B069-42E08C197E45}"/>
              </a:ext>
            </a:extLst>
          </p:cNvPr>
          <p:cNvSpPr txBox="1"/>
          <p:nvPr/>
        </p:nvSpPr>
        <p:spPr>
          <a:xfrm>
            <a:off x="7930911" y="3864726"/>
            <a:ext cx="11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85D8A"/>
                </a:solidFill>
              </a:rPr>
              <a:t>RBE=~1.7</a:t>
            </a:r>
          </a:p>
        </p:txBody>
      </p:sp>
    </p:spTree>
    <p:extLst>
      <p:ext uri="{BB962C8B-B14F-4D97-AF65-F5344CB8AC3E}">
        <p14:creationId xmlns:p14="http://schemas.microsoft.com/office/powerpoint/2010/main" val="1792703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-24482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siRNA knockdown screening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117545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Low-LET protons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42001"/>
              </p:ext>
            </p:extLst>
          </p:nvPr>
        </p:nvGraphicFramePr>
        <p:xfrm>
          <a:off x="-55294" y="908720"/>
          <a:ext cx="9163798" cy="2161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687199"/>
              </p:ext>
            </p:extLst>
          </p:nvPr>
        </p:nvGraphicFramePr>
        <p:xfrm>
          <a:off x="-1" y="2902783"/>
          <a:ext cx="9107169" cy="216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79912" y="2988394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High-LET protons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8467930" y="4007157"/>
            <a:ext cx="0" cy="5684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556640" y="4007157"/>
            <a:ext cx="0" cy="568482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25945" y="1746388"/>
            <a:ext cx="0" cy="5684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071881" y="1675850"/>
            <a:ext cx="0" cy="568482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380312" y="1050071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23071" y="4479511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Box 10">
            <a:extLst>
              <a:ext uri="{FF2B5EF4-FFF2-40B4-BE49-F238E27FC236}">
                <a16:creationId xmlns:a16="http://schemas.microsoft.com/office/drawing/2014/main" id="{8E515D4C-06D7-429F-92F1-95673AEA3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2" y="6519446"/>
            <a:ext cx="36004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Carter et al, and Parsons (2019) IJROBP</a:t>
            </a:r>
          </a:p>
        </p:txBody>
      </p:sp>
      <p:sp>
        <p:nvSpPr>
          <p:cNvPr id="28" name="Text Box 10">
            <a:extLst>
              <a:ext uri="{FF2B5EF4-FFF2-40B4-BE49-F238E27FC236}">
                <a16:creationId xmlns:a16="http://schemas.microsoft.com/office/drawing/2014/main" id="{509F3E42-2180-4FB3-A0D3-9033DB61F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6595" y="5150732"/>
            <a:ext cx="910716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variability in the response of cells to low and high-LET protons dependent on cellular proteome.</a:t>
            </a:r>
          </a:p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Will identify specific cellular targets (e.g. for combinatorial drugs/inhibitors) to exacerbate the effects of PBT.</a:t>
            </a:r>
            <a:endParaRPr lang="en-US" sz="1100" dirty="0">
              <a:latin typeface="Calibri" panose="020F050202020403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0E949C9-4DF8-49DC-B3C3-AD41EBE2EB55}"/>
              </a:ext>
            </a:extLst>
          </p:cNvPr>
          <p:cNvCxnSpPr/>
          <p:nvPr/>
        </p:nvCxnSpPr>
        <p:spPr>
          <a:xfrm>
            <a:off x="523071" y="2422981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24" y="548680"/>
            <a:ext cx="8712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</a:rPr>
              <a:t>Using ultra high-dose rates (&gt;100 </a:t>
            </a:r>
            <a:r>
              <a:rPr lang="en-US" sz="2400" b="1" dirty="0" err="1">
                <a:latin typeface="Calibri" panose="020F0502020204030204" pitchFamily="34" charset="0"/>
              </a:rPr>
              <a:t>Gy</a:t>
            </a:r>
            <a:r>
              <a:rPr lang="en-US" sz="2400" b="1" dirty="0">
                <a:latin typeface="Calibri" panose="020F0502020204030204" pitchFamily="34" charset="0"/>
              </a:rPr>
              <a:t>/s).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5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73" y="-55945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FLASH radiotherapy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236" y="1238790"/>
            <a:ext cx="4229721" cy="12841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35" y="2634152"/>
            <a:ext cx="6293121" cy="1551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4247300"/>
            <a:ext cx="7444069" cy="1003437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6A36ABBB-7F52-4B13-8CF5-1F2D957B9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5266190"/>
            <a:ext cx="870138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However, the mechanism of the FLASH effect is unclear (role of oxygen?).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Impact of FLASH on specific tumour models not well defined.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Effect of FLASH photon vs protons (and impact of LET), not been demonstrated.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Further research exploiting the biological impact of FLASH on appropriate </a:t>
            </a:r>
            <a:r>
              <a:rPr lang="en-GB" sz="2000" b="1" i="1" dirty="0">
                <a:latin typeface="+mj-lt"/>
              </a:rPr>
              <a:t>in vitro </a:t>
            </a:r>
            <a:r>
              <a:rPr lang="en-GB" sz="2000" b="1" dirty="0">
                <a:latin typeface="+mj-lt"/>
              </a:rPr>
              <a:t>and </a:t>
            </a:r>
            <a:r>
              <a:rPr lang="en-GB" sz="2000" b="1" i="1" dirty="0">
                <a:latin typeface="+mj-lt"/>
              </a:rPr>
              <a:t>in vivo </a:t>
            </a:r>
            <a:r>
              <a:rPr lang="en-GB" sz="2000" b="1" dirty="0">
                <a:latin typeface="+mj-lt"/>
              </a:rPr>
              <a:t>models is important for translation to the clinic.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0F60A1-3D06-405B-BB47-5895AD6357C1}"/>
              </a:ext>
            </a:extLst>
          </p:cNvPr>
          <p:cNvGrpSpPr/>
          <p:nvPr/>
        </p:nvGrpSpPr>
        <p:grpSpPr>
          <a:xfrm>
            <a:off x="5545406" y="576119"/>
            <a:ext cx="3384296" cy="1940878"/>
            <a:chOff x="5652120" y="651806"/>
            <a:chExt cx="3384296" cy="19408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76C931-DA4C-4C73-988A-E795DE355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0170" y="693274"/>
              <a:ext cx="3376246" cy="189941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6F2DBE-493B-4CF1-8F8A-BC56CC70655D}"/>
                </a:ext>
              </a:extLst>
            </p:cNvPr>
            <p:cNvSpPr/>
            <p:nvPr/>
          </p:nvSpPr>
          <p:spPr>
            <a:xfrm>
              <a:off x="5652120" y="651806"/>
              <a:ext cx="360040" cy="3585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CAF40E-05AF-470B-8E1A-1774A84B6E2B}"/>
              </a:ext>
            </a:extLst>
          </p:cNvPr>
          <p:cNvGrpSpPr/>
          <p:nvPr/>
        </p:nvGrpSpPr>
        <p:grpSpPr>
          <a:xfrm>
            <a:off x="6372200" y="2578417"/>
            <a:ext cx="2153420" cy="1932252"/>
            <a:chOff x="6379020" y="2608137"/>
            <a:chExt cx="2153420" cy="19322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EA0920B-E87A-4342-8E29-FF2FEF78B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88224" y="2634152"/>
              <a:ext cx="1944216" cy="1906237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77365E-F6E0-4CF5-9E6B-88A60692B88C}"/>
                </a:ext>
              </a:extLst>
            </p:cNvPr>
            <p:cNvSpPr/>
            <p:nvPr/>
          </p:nvSpPr>
          <p:spPr>
            <a:xfrm>
              <a:off x="6379020" y="2608137"/>
              <a:ext cx="360040" cy="3585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7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06400" y="33375"/>
            <a:ext cx="83881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Challenges and opportunities for PBT radiobiology research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07504" y="1099981"/>
            <a:ext cx="885698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i="1" dirty="0">
                <a:latin typeface="+mj-lt"/>
              </a:rPr>
              <a:t>Challenges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radiobiology of PBT at the molecular and cellular level is still not entirely understood (e.g. impact of LET, dose rate delivery).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Other factors that impact on RBE of PBT not well defined (e.g. hypoxia, tumour microenvironment, drug-IR combinations, fractionated doses, FLASH).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More research required using specific and validated cancer models, plus relevant normal tissue models,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(e.g. 3D spheroids/organoids) and </a:t>
            </a:r>
            <a:r>
              <a:rPr lang="en-GB" sz="2000" i="1" dirty="0">
                <a:latin typeface="+mj-lt"/>
              </a:rPr>
              <a:t>in vivo</a:t>
            </a:r>
            <a:r>
              <a:rPr lang="en-GB" sz="2000" dirty="0">
                <a:latin typeface="+mj-lt"/>
              </a:rPr>
              <a:t>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lack of access to PBT facilities for radiobiology research.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Current facilities not fully equipped for </a:t>
            </a:r>
            <a:r>
              <a:rPr lang="en-GB" sz="2000" i="1" dirty="0">
                <a:latin typeface="+mj-lt"/>
              </a:rPr>
              <a:t>in vitro</a:t>
            </a:r>
            <a:r>
              <a:rPr lang="en-GB" sz="2000" dirty="0">
                <a:latin typeface="+mj-lt"/>
              </a:rPr>
              <a:t>, but more so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experiments.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07504" y="3962303"/>
            <a:ext cx="9001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i="1" dirty="0">
                <a:latin typeface="+mj-lt"/>
              </a:rPr>
              <a:t>Opportunities with </a:t>
            </a:r>
            <a:r>
              <a:rPr lang="en-GB" sz="2000" b="1" i="1" dirty="0" err="1">
                <a:latin typeface="+mj-lt"/>
              </a:rPr>
              <a:t>LhARA</a:t>
            </a:r>
            <a:endParaRPr lang="en-GB" sz="2000" b="1" i="1" dirty="0">
              <a:latin typeface="+mj-lt"/>
            </a:endParaRP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Highly accessible facility for both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and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particle ion radiobiology research, capable of analysing a multitude of biological end-points.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Enhance our understanding of the radiobiological effects of particle ions (protons and carbon ions), including examining dose delivery (FLASH) and combinatorial treatments through high-throughput screening.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opportunity to develop research that will have a major Worldwide impact through the optimisation and personalisation of cancer treatments using PBT in the clinic.</a:t>
            </a:r>
          </a:p>
        </p:txBody>
      </p: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1058</Words>
  <Application>Microsoft Office PowerPoint</Application>
  <PresentationFormat>On-screen Show (4:3)</PresentationFormat>
  <Paragraphs>102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44</cp:revision>
  <dcterms:created xsi:type="dcterms:W3CDTF">2020-03-24T15:28:45Z</dcterms:created>
  <dcterms:modified xsi:type="dcterms:W3CDTF">2020-03-27T11:43:56Z</dcterms:modified>
</cp:coreProperties>
</file>