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23" r:id="rId3"/>
    <p:sldId id="303" r:id="rId4"/>
    <p:sldId id="302" r:id="rId5"/>
    <p:sldId id="322" r:id="rId6"/>
    <p:sldId id="305" r:id="rId7"/>
    <p:sldId id="310" r:id="rId8"/>
    <p:sldId id="311" r:id="rId9"/>
    <p:sldId id="313" r:id="rId10"/>
    <p:sldId id="325" r:id="rId11"/>
    <p:sldId id="314" r:id="rId12"/>
    <p:sldId id="315" r:id="rId13"/>
    <p:sldId id="317" r:id="rId14"/>
    <p:sldId id="324" r:id="rId15"/>
    <p:sldId id="316" r:id="rId16"/>
    <p:sldId id="312" r:id="rId17"/>
    <p:sldId id="318" r:id="rId18"/>
    <p:sldId id="319" r:id="rId19"/>
    <p:sldId id="326" r:id="rId20"/>
    <p:sldId id="321" r:id="rId21"/>
    <p:sldId id="309" r:id="rId22"/>
    <p:sldId id="307" r:id="rId23"/>
    <p:sldId id="32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56" autoAdjust="0"/>
    <p:restoredTop sz="96305" autoAdjust="0"/>
  </p:normalViewPr>
  <p:slideViewPr>
    <p:cSldViewPr>
      <p:cViewPr varScale="1">
        <p:scale>
          <a:sx n="86" d="100"/>
          <a:sy n="86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8BCB-7A67-4A01-A947-B4EC9F7CFF2A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175D1-06B9-49D1-9237-CEE26E09C4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59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Good morning everyone</a:t>
            </a:r>
          </a:p>
          <a:p>
            <a:r>
              <a:rPr lang="en-GB" baseline="0" dirty="0"/>
              <a:t>This is the first of a two-part work package </a:t>
            </a:r>
          </a:p>
          <a:p>
            <a:r>
              <a:rPr lang="en-GB" baseline="0" dirty="0"/>
              <a:t>We’ve been looking at up at Strathclyde </a:t>
            </a:r>
          </a:p>
          <a:p>
            <a:r>
              <a:rPr lang="en-GB" baseline="0" dirty="0"/>
              <a:t>Here looking at Magnetically insulated line oscillators</a:t>
            </a:r>
          </a:p>
          <a:p>
            <a:r>
              <a:rPr lang="en-GB" baseline="0" dirty="0"/>
              <a:t>Or MILOs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175D1-06B9-49D1-9237-CEE26E09C4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122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0265" y="2130425"/>
            <a:ext cx="6423471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66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1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9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4624"/>
            <a:ext cx="6984776" cy="7200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7499176" cy="51454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10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9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9208" y="980728"/>
            <a:ext cx="3682752" cy="5145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980728"/>
            <a:ext cx="3672408" cy="5145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71600" y="44624"/>
            <a:ext cx="6984776" cy="7200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81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96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6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15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76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09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79545" y="0"/>
            <a:ext cx="9067712" cy="6852496"/>
            <a:chOff x="79545" y="0"/>
            <a:chExt cx="9067712" cy="6852496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8100388" y="0"/>
              <a:ext cx="1046869" cy="6852496"/>
              <a:chOff x="7671227" y="11372"/>
              <a:chExt cx="1467798" cy="6846628"/>
            </a:xfrm>
          </p:grpSpPr>
          <p:sp>
            <p:nvSpPr>
              <p:cNvPr id="15" name="Rectangle 14"/>
              <p:cNvSpPr/>
              <p:nvPr userDrawn="1"/>
            </p:nvSpPr>
            <p:spPr>
              <a:xfrm>
                <a:off x="7671227" y="11372"/>
                <a:ext cx="1467798" cy="192759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 userDrawn="1"/>
            </p:nvSpPr>
            <p:spPr>
              <a:xfrm>
                <a:off x="7671227" y="1844824"/>
                <a:ext cx="1467798" cy="5013176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18000">
                    <a:srgbClr val="224C7F"/>
                  </a:gs>
                  <a:gs pos="28000">
                    <a:srgbClr val="345A8B">
                      <a:lumMod val="100000"/>
                    </a:srgb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6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9749" y="61250"/>
              <a:ext cx="988755" cy="68211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45" y="67988"/>
              <a:ext cx="820047" cy="605628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01E6A-A792-4860-8717-FACA9F5CC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10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3528392"/>
          </a:xfrm>
        </p:spPr>
        <p:txBody>
          <a:bodyPr>
            <a:noAutofit/>
          </a:bodyPr>
          <a:lstStyle/>
          <a:p>
            <a:r>
              <a:rPr lang="en-GB" sz="4800" dirty="0" err="1"/>
              <a:t>LhARA</a:t>
            </a:r>
            <a:r>
              <a:rPr lang="en-GB" sz="4800" dirty="0"/>
              <a:t> - Beam Capture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328" y="3834633"/>
            <a:ext cx="7200800" cy="1752600"/>
          </a:xfrm>
        </p:spPr>
        <p:txBody>
          <a:bodyPr>
            <a:noAutofit/>
          </a:bodyPr>
          <a:lstStyle/>
          <a:p>
            <a:r>
              <a:rPr lang="en-GB" sz="1800" dirty="0"/>
              <a:t>Dr C. G. </a:t>
            </a:r>
            <a:r>
              <a:rPr lang="en-GB" sz="2000" dirty="0"/>
              <a:t>Whyte, </a:t>
            </a:r>
            <a:endParaRPr lang="en-GB" sz="1800" dirty="0"/>
          </a:p>
          <a:p>
            <a:r>
              <a:rPr lang="en-GB" sz="1800" dirty="0"/>
              <a:t> SUPA Department of Physics, University of Strathclyde, Glasgow, G4 0NG,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33438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9478B-A549-4AE7-8E93-C5E7CBE4E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Target-Capture Interface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C665065-9BEA-4D57-A9D0-BF83E4F6E99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0571"/>
            <a:ext cx="7499350" cy="384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64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B74E2-D1AA-4250-B286-D2C5E324D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Field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115665-C06E-4DE4-8D7E-D631B527A1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08" t="24839" r="1016" b="19202"/>
          <a:stretch/>
        </p:blipFill>
        <p:spPr>
          <a:xfrm>
            <a:off x="672204" y="3717032"/>
            <a:ext cx="6749856" cy="2914938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75B2DC-8741-4B67-A3B7-D4D30203D5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5501" t="9483" r="4804" b="11012"/>
          <a:stretch/>
        </p:blipFill>
        <p:spPr>
          <a:xfrm>
            <a:off x="3779912" y="1052736"/>
            <a:ext cx="5112433" cy="32029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DE08BD-BC1B-4940-94D9-FD813A8301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768" b="2195"/>
          <a:stretch/>
        </p:blipFill>
        <p:spPr>
          <a:xfrm>
            <a:off x="25084" y="802094"/>
            <a:ext cx="3760140" cy="291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75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CD918-E8FF-4A29-8016-ADAF3B23C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High Voltage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A4CF3-5148-4309-A475-4FE13D2C5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49A5A1-249C-4018-BC29-2771DAF87A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5" t="27355" r="59480" b="25215"/>
          <a:stretch/>
        </p:blipFill>
        <p:spPr>
          <a:xfrm>
            <a:off x="472548" y="2584587"/>
            <a:ext cx="4225421" cy="37419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1E0431-CA09-448B-B691-BD54CE79FB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08" t="11001" r="9707" b="43710"/>
          <a:stretch/>
        </p:blipFill>
        <p:spPr>
          <a:xfrm>
            <a:off x="457200" y="961157"/>
            <a:ext cx="6624736" cy="25922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1B9606-DE5C-4F57-ADF8-D663E67668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741" t="2878"/>
          <a:stretch/>
        </p:blipFill>
        <p:spPr>
          <a:xfrm>
            <a:off x="4697969" y="1216322"/>
            <a:ext cx="3803639" cy="512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537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B54A7-675E-43D3-94D7-90406CC72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347B1-B6B6-4D01-976C-D6E795FC0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dry system</a:t>
            </a:r>
          </a:p>
          <a:p>
            <a:r>
              <a:rPr lang="en-GB" dirty="0"/>
              <a:t>Turbo drag pump backed by scroll pump.</a:t>
            </a:r>
          </a:p>
          <a:p>
            <a:r>
              <a:rPr lang="en-GB" dirty="0"/>
              <a:t>Permanently pumped system.</a:t>
            </a:r>
          </a:p>
          <a:p>
            <a:r>
              <a:rPr lang="en-GB" dirty="0"/>
              <a:t>Requires excellent conductance paths to remove debris from target chamber</a:t>
            </a:r>
          </a:p>
          <a:p>
            <a:r>
              <a:rPr lang="en-GB" dirty="0"/>
              <a:t>Possible </a:t>
            </a:r>
          </a:p>
          <a:p>
            <a:pPr lvl="1"/>
            <a:r>
              <a:rPr lang="en-GB" dirty="0"/>
              <a:t>ion pump </a:t>
            </a:r>
          </a:p>
          <a:p>
            <a:pPr lvl="1"/>
            <a:r>
              <a:rPr lang="en-GB" dirty="0"/>
              <a:t>NEG pumping </a:t>
            </a:r>
          </a:p>
        </p:txBody>
      </p:sp>
    </p:spTree>
    <p:extLst>
      <p:ext uri="{BB962C8B-B14F-4D97-AF65-F5344CB8AC3E}">
        <p14:creationId xmlns:p14="http://schemas.microsoft.com/office/powerpoint/2010/main" val="2893470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F2AA-FF2E-4919-9895-8137EED31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438DF-114E-4078-8121-5E01FBD81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Pass plasma lens</a:t>
            </a:r>
          </a:p>
          <a:p>
            <a:r>
              <a:rPr lang="en-GB" dirty="0"/>
              <a:t>Penning-</a:t>
            </a:r>
            <a:r>
              <a:rPr lang="en-GB" dirty="0" err="1"/>
              <a:t>Malmberg</a:t>
            </a:r>
            <a:r>
              <a:rPr lang="en-GB" dirty="0"/>
              <a:t> Trap </a:t>
            </a:r>
          </a:p>
          <a:p>
            <a:pPr lvl="1"/>
            <a:r>
              <a:rPr lang="en-GB" dirty="0"/>
              <a:t>3 ‘floating’ electrodes</a:t>
            </a:r>
          </a:p>
          <a:p>
            <a:pPr lvl="1"/>
            <a:r>
              <a:rPr lang="en-GB" dirty="0"/>
              <a:t>Options to operate </a:t>
            </a:r>
          </a:p>
          <a:p>
            <a:pPr lvl="2"/>
            <a:r>
              <a:rPr lang="en-GB" dirty="0"/>
              <a:t>grounded anode</a:t>
            </a:r>
          </a:p>
          <a:p>
            <a:pPr lvl="2"/>
            <a:r>
              <a:rPr lang="en-GB" dirty="0"/>
              <a:t>grounded cathode</a:t>
            </a:r>
          </a:p>
          <a:p>
            <a:r>
              <a:rPr lang="en-GB" dirty="0"/>
              <a:t>Processed for high vacuum operation</a:t>
            </a:r>
          </a:p>
          <a:p>
            <a:r>
              <a:rPr lang="en-GB" dirty="0"/>
              <a:t>DC high voltage</a:t>
            </a:r>
          </a:p>
          <a:p>
            <a:r>
              <a:rPr lang="en-GB" dirty="0"/>
              <a:t>Characterisation of properties using alpha source and thin film detector in vacuum. </a:t>
            </a:r>
          </a:p>
        </p:txBody>
      </p:sp>
    </p:spTree>
    <p:extLst>
      <p:ext uri="{BB962C8B-B14F-4D97-AF65-F5344CB8AC3E}">
        <p14:creationId xmlns:p14="http://schemas.microsoft.com/office/powerpoint/2010/main" val="3300455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9CE5-34EA-4937-9280-443F787F9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380" y="371797"/>
            <a:ext cx="6984776" cy="72008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Diagnostics</a:t>
            </a:r>
            <a:br>
              <a:rPr lang="en-GB" dirty="0"/>
            </a:br>
            <a:r>
              <a:rPr lang="en-GB" sz="2700" dirty="0"/>
              <a:t>Electron density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3C4AB-A604-48E5-82D2-6CEF29DDC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80" y="980728"/>
            <a:ext cx="7499176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Phase shift = n</a:t>
            </a:r>
            <a:r>
              <a:rPr lang="en-GB" baseline="-25000" dirty="0"/>
              <a:t>e</a:t>
            </a:r>
            <a:r>
              <a:rPr lang="en-GB" dirty="0"/>
              <a:t>*l*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*[</a:t>
            </a:r>
            <a:r>
              <a:rPr lang="en-GB" i="1" dirty="0"/>
              <a:t>e</a:t>
            </a:r>
            <a:r>
              <a:rPr lang="en-GB" i="1" baseline="30000" dirty="0"/>
              <a:t>2</a:t>
            </a:r>
            <a:r>
              <a:rPr lang="en-GB" i="1" dirty="0"/>
              <a:t>/4</a:t>
            </a:r>
            <a:r>
              <a:rPr lang="en-GB" i="1" dirty="0">
                <a:latin typeface="Symbol" panose="05050102010706020507" pitchFamily="18" charset="2"/>
              </a:rPr>
              <a:t>p</a:t>
            </a:r>
            <a:r>
              <a:rPr lang="en-GB" i="1" dirty="0"/>
              <a:t>c</a:t>
            </a:r>
            <a:r>
              <a:rPr lang="en-GB" i="1" baseline="30000" dirty="0"/>
              <a:t>2</a:t>
            </a:r>
            <a:r>
              <a:rPr lang="en-GB" i="1" dirty="0"/>
              <a:t>m</a:t>
            </a:r>
            <a:r>
              <a:rPr lang="en-GB" i="1" baseline="-25000" dirty="0"/>
              <a:t>e</a:t>
            </a:r>
            <a:r>
              <a:rPr lang="en-GB" i="1" dirty="0">
                <a:latin typeface="Symbol" panose="05050102010706020507" pitchFamily="18" charset="2"/>
              </a:rPr>
              <a:t>e</a:t>
            </a:r>
            <a:r>
              <a:rPr lang="en-GB" i="1" baseline="-25000" dirty="0"/>
              <a:t>0</a:t>
            </a:r>
            <a:r>
              <a:rPr lang="en-GB" dirty="0"/>
              <a:t>]</a:t>
            </a:r>
          </a:p>
          <a:p>
            <a:pPr marL="0" indent="0">
              <a:buNone/>
            </a:pPr>
            <a:r>
              <a:rPr lang="en-GB" sz="2000" dirty="0"/>
              <a:t>Where</a:t>
            </a:r>
            <a:r>
              <a:rPr lang="en-GB" sz="2000" dirty="0">
                <a:latin typeface="Symbol" panose="05050102010706020507" pitchFamily="18" charset="2"/>
              </a:rPr>
              <a:t> </a:t>
            </a:r>
          </a:p>
          <a:p>
            <a:pPr marL="0" indent="0">
              <a:buNone/>
            </a:pPr>
            <a:r>
              <a:rPr lang="en-GB" sz="2000" dirty="0">
                <a:latin typeface="Symbol" panose="05050102010706020507" pitchFamily="18" charset="2"/>
              </a:rPr>
              <a:t>	l</a:t>
            </a:r>
            <a:r>
              <a:rPr lang="en-GB" sz="2000" dirty="0"/>
              <a:t>=wavelength of probe radiation</a:t>
            </a:r>
          </a:p>
          <a:p>
            <a:pPr marL="0" indent="0">
              <a:buNone/>
            </a:pPr>
            <a:r>
              <a:rPr lang="en-GB" sz="2000" dirty="0"/>
              <a:t>	l=length of probe path through plasma column</a:t>
            </a:r>
          </a:p>
          <a:p>
            <a:pPr marL="0" indent="0">
              <a:buNone/>
            </a:pPr>
            <a:r>
              <a:rPr lang="en-GB" dirty="0"/>
              <a:t>Phase shift = n</a:t>
            </a:r>
            <a:r>
              <a:rPr lang="en-GB" baseline="-25000" dirty="0"/>
              <a:t>e</a:t>
            </a:r>
            <a:r>
              <a:rPr lang="en-GB" dirty="0"/>
              <a:t>*l*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*constant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Maximise </a:t>
            </a:r>
            <a:r>
              <a:rPr lang="en-GB" dirty="0">
                <a:latin typeface="Symbol" panose="05050102010706020507" pitchFamily="18" charset="2"/>
              </a:rPr>
              <a:t>l </a:t>
            </a:r>
            <a:r>
              <a:rPr lang="en-GB" dirty="0"/>
              <a:t>and l to maximise phase shift</a:t>
            </a:r>
          </a:p>
          <a:p>
            <a:pPr marL="0" indent="0">
              <a:buNone/>
            </a:pPr>
            <a:r>
              <a:rPr lang="en-GB" dirty="0"/>
              <a:t>For 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 = 100mm, l =2m </a:t>
            </a:r>
          </a:p>
          <a:p>
            <a:pPr marL="0" indent="0">
              <a:buNone/>
            </a:pPr>
            <a:r>
              <a:rPr lang="en-GB" dirty="0"/>
              <a:t>	phase shift ~&lt;1 degree at n</a:t>
            </a:r>
            <a:r>
              <a:rPr lang="en-GB" baseline="-25000" dirty="0"/>
              <a:t>e</a:t>
            </a:r>
            <a:r>
              <a:rPr lang="en-GB" dirty="0"/>
              <a:t>=1 x10</a:t>
            </a:r>
            <a:r>
              <a:rPr lang="en-GB" baseline="30000" dirty="0"/>
              <a:t>14</a:t>
            </a:r>
          </a:p>
          <a:p>
            <a:pPr marL="0" indent="0">
              <a:buNone/>
            </a:pPr>
            <a:r>
              <a:rPr lang="en-GB" dirty="0"/>
              <a:t>No spatial resolution – limited bandwidth</a:t>
            </a:r>
          </a:p>
          <a:p>
            <a:pPr marL="0" indent="0">
              <a:buNone/>
            </a:pPr>
            <a:r>
              <a:rPr lang="en-GB" dirty="0"/>
              <a:t>Spatially resolved data via light emission from plasma</a:t>
            </a:r>
          </a:p>
        </p:txBody>
      </p:sp>
    </p:spTree>
    <p:extLst>
      <p:ext uri="{BB962C8B-B14F-4D97-AF65-F5344CB8AC3E}">
        <p14:creationId xmlns:p14="http://schemas.microsoft.com/office/powerpoint/2010/main" val="1656062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DD617-59F6-43BA-A2B0-163C94C1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Density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EF69BB1-D970-4D0B-B5DF-6D6DCEE6B89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2543" t="30285" r="1909" b="33462"/>
          <a:stretch/>
        </p:blipFill>
        <p:spPr bwMode="auto">
          <a:xfrm>
            <a:off x="457026" y="1268760"/>
            <a:ext cx="7499350" cy="13756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E08994-B500-4DCA-B584-74606DE12DDD}"/>
              </a:ext>
            </a:extLst>
          </p:cNvPr>
          <p:cNvSpPr txBox="1"/>
          <p:nvPr/>
        </p:nvSpPr>
        <p:spPr>
          <a:xfrm>
            <a:off x="251520" y="2852936"/>
            <a:ext cx="74993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Low frequency, long wavelength, 2 pass design.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Input and output from rectangular port to top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Directional couplers – Vector network analyser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Less than 1 degree phase shift at n</a:t>
            </a:r>
            <a:r>
              <a:rPr lang="en-GB" sz="2800" baseline="-25000" dirty="0"/>
              <a:t>e</a:t>
            </a:r>
            <a:r>
              <a:rPr lang="en-GB" sz="2800" dirty="0"/>
              <a:t>=1x 10</a:t>
            </a:r>
            <a:r>
              <a:rPr lang="en-GB" sz="2800" baseline="30000" dirty="0"/>
              <a:t>14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 err="1"/>
              <a:t>Measureable</a:t>
            </a:r>
            <a:r>
              <a:rPr lang="en-GB" sz="2400" dirty="0"/>
              <a:t> via VNA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Can increase number of passes but will reduce bandwidth</a:t>
            </a:r>
          </a:p>
        </p:txBody>
      </p:sp>
    </p:spTree>
    <p:extLst>
      <p:ext uri="{BB962C8B-B14F-4D97-AF65-F5344CB8AC3E}">
        <p14:creationId xmlns:p14="http://schemas.microsoft.com/office/powerpoint/2010/main" val="1242261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7ED9D-5429-49AB-8A6C-FEA6936EC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773" y="332656"/>
            <a:ext cx="6984776" cy="72008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Numerical simulation </a:t>
            </a:r>
            <a:br>
              <a:rPr lang="en-GB" sz="4000" dirty="0"/>
            </a:br>
            <a:r>
              <a:rPr lang="en-GB" sz="3100" dirty="0"/>
              <a:t>Plasma Stability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A0958-6D70-47FC-A70B-53F37B0BF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12565"/>
            <a:ext cx="7499176" cy="514543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Full 3D pic code simulation</a:t>
            </a:r>
          </a:p>
          <a:p>
            <a:r>
              <a:rPr lang="en-GB" dirty="0"/>
              <a:t>Well established group </a:t>
            </a:r>
          </a:p>
          <a:p>
            <a:pPr lvl="1"/>
            <a:r>
              <a:rPr lang="en-GB" dirty="0"/>
              <a:t>Prof. Bingham RAL/Strathclyde</a:t>
            </a:r>
          </a:p>
          <a:p>
            <a:pPr lvl="1"/>
            <a:r>
              <a:rPr lang="en-GB" dirty="0"/>
              <a:t>Mini-cluster or larger</a:t>
            </a:r>
          </a:p>
          <a:p>
            <a:r>
              <a:rPr lang="en-GB" dirty="0"/>
              <a:t>Diocotron instability.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OSIRIS, VSIM, Vorpal, EPOCH, Magic</a:t>
            </a:r>
          </a:p>
        </p:txBody>
      </p:sp>
    </p:spTree>
    <p:extLst>
      <p:ext uri="{BB962C8B-B14F-4D97-AF65-F5344CB8AC3E}">
        <p14:creationId xmlns:p14="http://schemas.microsoft.com/office/powerpoint/2010/main" val="3524866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94837-CED3-4CBC-8C17-4D7BDF5CF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beam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3516A-13AA-4FE7-B773-2064ACD04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7499176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Original proposal by Gabor </a:t>
            </a:r>
          </a:p>
          <a:p>
            <a:r>
              <a:rPr lang="en-GB" sz="2800" dirty="0"/>
              <a:t>‘hot wire’ electron source. </a:t>
            </a:r>
          </a:p>
          <a:p>
            <a:r>
              <a:rPr lang="en-GB" sz="2800" dirty="0"/>
              <a:t>modern cathode ~2-10A/cm</a:t>
            </a:r>
            <a:r>
              <a:rPr lang="en-GB" sz="2800" baseline="30000" dirty="0"/>
              <a:t>2 </a:t>
            </a:r>
            <a:r>
              <a:rPr lang="en-GB" sz="2800" dirty="0"/>
              <a:t>&lt;10</a:t>
            </a:r>
            <a:r>
              <a:rPr lang="en-GB" sz="2800" baseline="30000" dirty="0"/>
              <a:t>5</a:t>
            </a:r>
            <a:r>
              <a:rPr lang="en-GB" sz="2800" dirty="0"/>
              <a:t>A/m</a:t>
            </a:r>
            <a:r>
              <a:rPr lang="en-GB" sz="2800" baseline="30000" dirty="0"/>
              <a:t>2 </a:t>
            </a:r>
          </a:p>
          <a:p>
            <a:r>
              <a:rPr lang="en-GB" sz="2800" dirty="0"/>
              <a:t>required electron density, n</a:t>
            </a:r>
            <a:r>
              <a:rPr lang="en-GB" sz="2800" baseline="-25000" dirty="0"/>
              <a:t>e</a:t>
            </a:r>
            <a:r>
              <a:rPr lang="en-GB" sz="2800" dirty="0"/>
              <a:t>=1x 10</a:t>
            </a:r>
            <a:r>
              <a:rPr lang="en-GB" sz="2800" baseline="30000" dirty="0"/>
              <a:t>14</a:t>
            </a:r>
          </a:p>
          <a:p>
            <a:r>
              <a:rPr lang="en-GB" sz="2800" dirty="0"/>
              <a:t>required current density is easily achievable with modern cathodes – an order of magnitude uplift in electron density may be possible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CST Microwave Studio to simulate electron gun – Strathclyde expertise in high alpha electron guns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167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F2AA-FF2E-4919-9895-8137EED31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438DF-114E-4078-8121-5E01FBD81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generation plasma lens</a:t>
            </a:r>
          </a:p>
          <a:p>
            <a:r>
              <a:rPr lang="en-GB" dirty="0"/>
              <a:t>Input from PIC code modelling for stability</a:t>
            </a:r>
          </a:p>
          <a:p>
            <a:r>
              <a:rPr lang="en-GB" dirty="0"/>
              <a:t>Electron source inside lens</a:t>
            </a:r>
          </a:p>
          <a:p>
            <a:r>
              <a:rPr lang="en-GB" dirty="0"/>
              <a:t>RF system for measurement of e density</a:t>
            </a:r>
          </a:p>
          <a:p>
            <a:r>
              <a:rPr lang="en-GB" dirty="0"/>
              <a:t>Processed for high vacuum operation</a:t>
            </a:r>
          </a:p>
          <a:p>
            <a:r>
              <a:rPr lang="en-GB" dirty="0"/>
              <a:t>Pulsed HV ~10s of ns pulse length. </a:t>
            </a:r>
          </a:p>
          <a:p>
            <a:r>
              <a:rPr lang="en-GB" dirty="0"/>
              <a:t>Characterisation of properties using alpha source and thin film detector in vacuum. </a:t>
            </a:r>
          </a:p>
        </p:txBody>
      </p:sp>
    </p:spTree>
    <p:extLst>
      <p:ext uri="{BB962C8B-B14F-4D97-AF65-F5344CB8AC3E}">
        <p14:creationId xmlns:p14="http://schemas.microsoft.com/office/powerpoint/2010/main" val="1648850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84F87-6D58-4BC9-998D-8A4E805C9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Gabor Lenses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39625-05D0-4069-8A14-FB6723FC1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Why use Gabor lenses?</a:t>
            </a:r>
          </a:p>
          <a:p>
            <a:r>
              <a:rPr lang="en-GB" dirty="0"/>
              <a:t>History</a:t>
            </a:r>
          </a:p>
          <a:p>
            <a:r>
              <a:rPr lang="en-GB" dirty="0"/>
              <a:t>Program</a:t>
            </a:r>
          </a:p>
          <a:p>
            <a:pPr lvl="1"/>
            <a:r>
              <a:rPr lang="en-GB" dirty="0"/>
              <a:t>Challenges</a:t>
            </a:r>
          </a:p>
          <a:p>
            <a:pPr lvl="1"/>
            <a:r>
              <a:rPr lang="en-GB" dirty="0"/>
              <a:t>Progress to date</a:t>
            </a:r>
          </a:p>
          <a:p>
            <a:pPr lvl="2"/>
            <a:r>
              <a:rPr lang="en-GB" dirty="0"/>
              <a:t>Interface with Laser target</a:t>
            </a:r>
          </a:p>
          <a:p>
            <a:pPr lvl="2"/>
            <a:r>
              <a:rPr lang="en-GB" dirty="0"/>
              <a:t>Vacuum pressure</a:t>
            </a:r>
          </a:p>
          <a:p>
            <a:pPr lvl="1"/>
            <a:r>
              <a:rPr lang="en-GB" dirty="0"/>
              <a:t>Plans</a:t>
            </a:r>
          </a:p>
          <a:p>
            <a:pPr lvl="2"/>
            <a:r>
              <a:rPr lang="en-GB" dirty="0"/>
              <a:t>Numerical simulations</a:t>
            </a:r>
          </a:p>
          <a:p>
            <a:pPr lvl="2"/>
            <a:r>
              <a:rPr lang="en-GB" dirty="0"/>
              <a:t>Experimental program</a:t>
            </a:r>
          </a:p>
          <a:p>
            <a:pPr lvl="1"/>
            <a:r>
              <a:rPr lang="en-GB" dirty="0"/>
              <a:t>Mitigation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511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837F6-4983-4ADA-ACFC-A903E7F76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211" y="1052736"/>
            <a:ext cx="7499176" cy="51454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/>
              <a:t>Recognise possibility Gabor lens design may not converge in time.</a:t>
            </a:r>
          </a:p>
          <a:p>
            <a:pPr marL="0" indent="0" algn="ctr">
              <a:buNone/>
            </a:pPr>
            <a:r>
              <a:rPr lang="en-GB" dirty="0"/>
              <a:t>Parallel investigation of alternate solenoid design.</a:t>
            </a:r>
          </a:p>
          <a:p>
            <a:pPr marL="0" indent="0" algn="ctr">
              <a:buNone/>
            </a:pPr>
            <a:r>
              <a:rPr lang="en-GB" dirty="0"/>
              <a:t>1.3T magnet 1m long 35mm aperture. </a:t>
            </a:r>
          </a:p>
          <a:p>
            <a:pPr marL="0" indent="0" algn="ctr">
              <a:buNone/>
            </a:pPr>
            <a:r>
              <a:rPr lang="en-GB" dirty="0"/>
              <a:t>Warm magnet design possible, superconducting possibly too expensive.</a:t>
            </a:r>
          </a:p>
          <a:p>
            <a:pPr marL="0" indent="0" algn="ctr">
              <a:buNone/>
            </a:pPr>
            <a:r>
              <a:rPr lang="en-GB" dirty="0"/>
              <a:t>Pulsed at 10Hz also possible.</a:t>
            </a:r>
          </a:p>
          <a:p>
            <a:pPr marL="0" indent="0" algn="ctr">
              <a:buNone/>
            </a:pPr>
            <a:r>
              <a:rPr lang="en-GB" dirty="0"/>
              <a:t>Break point in program to allow switch to alternate solution.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8C3615-F7EE-49E6-88F4-4821A12D7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Parallel – Solenoid design</a:t>
            </a:r>
          </a:p>
        </p:txBody>
      </p:sp>
    </p:spTree>
    <p:extLst>
      <p:ext uri="{BB962C8B-B14F-4D97-AF65-F5344CB8AC3E}">
        <p14:creationId xmlns:p14="http://schemas.microsoft.com/office/powerpoint/2010/main" val="86356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50B9F-95D2-4A6F-9DAF-5B68B8AF2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CB101E-804F-4DF1-A4B9-10D93E282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827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4CD0F-4C44-423E-90CE-B1F1C3EBA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405D0F-B7BE-4283-A47E-4D6D5DF06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2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4680F-7565-48B5-8357-3CD12C551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A047A-3FB9-4FC1-B5F0-858B86C4F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7499176" cy="5832648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659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2CEA1-B720-47AE-A191-0F5AF2B2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44624"/>
            <a:ext cx="6984776" cy="1080120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Gabor Lenses </a:t>
            </a:r>
            <a:br>
              <a:rPr lang="en-GB" dirty="0"/>
            </a:br>
            <a:r>
              <a:rPr lang="en-GB" sz="3100" dirty="0"/>
              <a:t>Advantages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32E64-6C7F-4C22-AFEE-4EA787158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85" y="1412776"/>
            <a:ext cx="7499176" cy="5145435"/>
          </a:xfrm>
        </p:spPr>
        <p:txBody>
          <a:bodyPr>
            <a:normAutofit/>
          </a:bodyPr>
          <a:lstStyle/>
          <a:p>
            <a:r>
              <a:rPr lang="en-GB" dirty="0"/>
              <a:t>Focal length scales with the kinetic energy of the incoming beam</a:t>
            </a:r>
          </a:p>
          <a:p>
            <a:r>
              <a:rPr lang="en-GB" dirty="0"/>
              <a:t>Solenoid like, but requires much lower B field for equivalent focal length</a:t>
            </a:r>
          </a:p>
          <a:p>
            <a:pPr marL="0" indent="0">
              <a:buNone/>
            </a:pPr>
            <a:r>
              <a:rPr lang="en-GB" dirty="0"/>
              <a:t>	B</a:t>
            </a:r>
            <a:r>
              <a:rPr lang="en-GB" baseline="-25000" dirty="0"/>
              <a:t>GPL </a:t>
            </a:r>
            <a:r>
              <a:rPr lang="en-GB" dirty="0"/>
              <a:t>= B</a:t>
            </a:r>
            <a:r>
              <a:rPr lang="en-GB" baseline="-25000" dirty="0"/>
              <a:t>SOL</a:t>
            </a:r>
            <a:r>
              <a:rPr lang="en-GB" dirty="0"/>
              <a:t>*(m</a:t>
            </a:r>
            <a:r>
              <a:rPr lang="en-GB" baseline="-25000" dirty="0"/>
              <a:t>e</a:t>
            </a:r>
            <a:r>
              <a:rPr lang="en-GB" dirty="0"/>
              <a:t>/</a:t>
            </a:r>
            <a:r>
              <a:rPr lang="en-GB" dirty="0" err="1"/>
              <a:t>m</a:t>
            </a:r>
            <a:r>
              <a:rPr lang="en-GB" baseline="-25000" dirty="0" err="1"/>
              <a:t>ion</a:t>
            </a:r>
            <a:r>
              <a:rPr lang="en-GB" dirty="0"/>
              <a:t>)</a:t>
            </a:r>
            <a:r>
              <a:rPr lang="en-GB" baseline="30000" dirty="0"/>
              <a:t>0.5</a:t>
            </a:r>
            <a:r>
              <a:rPr lang="en-GB" baseline="-25000" dirty="0"/>
              <a:t>		</a:t>
            </a:r>
          </a:p>
          <a:p>
            <a:pPr marL="0" indent="0">
              <a:buNone/>
            </a:pPr>
            <a:r>
              <a:rPr lang="en-GB" sz="2800" dirty="0"/>
              <a:t>For protons</a:t>
            </a:r>
          </a:p>
          <a:p>
            <a:pPr marL="0" indent="0">
              <a:buNone/>
            </a:pPr>
            <a:r>
              <a:rPr lang="en-GB" baseline="-25000" dirty="0"/>
              <a:t>	</a:t>
            </a:r>
            <a:r>
              <a:rPr lang="en-GB" dirty="0"/>
              <a:t>B</a:t>
            </a:r>
            <a:r>
              <a:rPr lang="en-GB" baseline="-25000" dirty="0"/>
              <a:t>GPL</a:t>
            </a:r>
            <a:r>
              <a:rPr lang="en-GB" dirty="0"/>
              <a:t> = B</a:t>
            </a:r>
            <a:r>
              <a:rPr lang="en-GB" baseline="-25000" dirty="0"/>
              <a:t>SOL </a:t>
            </a:r>
            <a:r>
              <a:rPr lang="en-GB" dirty="0"/>
              <a:t>/44</a:t>
            </a:r>
            <a:endParaRPr lang="en-GB" baseline="-25000" dirty="0"/>
          </a:p>
          <a:p>
            <a:endParaRPr lang="en-GB" baseline="-25000" dirty="0"/>
          </a:p>
          <a:p>
            <a:r>
              <a:rPr lang="en-GB" sz="2400" dirty="0"/>
              <a:t>Quadrupole scales with momentum, longer focal length at high beam energy.</a:t>
            </a:r>
          </a:p>
        </p:txBody>
      </p:sp>
    </p:spTree>
    <p:extLst>
      <p:ext uri="{BB962C8B-B14F-4D97-AF65-F5344CB8AC3E}">
        <p14:creationId xmlns:p14="http://schemas.microsoft.com/office/powerpoint/2010/main" val="3390571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744" y="30086"/>
            <a:ext cx="6984776" cy="1152128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tx2"/>
                </a:solidFill>
              </a:rPr>
              <a:t>Gabor Lenses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7499176" cy="3960440"/>
          </a:xfrm>
        </p:spPr>
        <p:txBody>
          <a:bodyPr>
            <a:normAutofit/>
          </a:bodyPr>
          <a:lstStyle/>
          <a:p>
            <a:r>
              <a:rPr lang="en-GB" sz="2400" dirty="0"/>
              <a:t>Gabor – ‘A space-charge lens for the focussing of ion beams’ Nature July 19, 1947.</a:t>
            </a:r>
          </a:p>
          <a:p>
            <a:r>
              <a:rPr lang="en-GB" sz="2400" dirty="0"/>
              <a:t>A uniform static electron ‘cloud’ produces an ideal focusing electric field.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0D803D-0048-49D8-A6F9-E6DB32DE9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48" y="2708920"/>
            <a:ext cx="6779941" cy="373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9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DB74B-DC50-43C7-9E42-7E7C1C926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Gabor Lenses - History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0D3CBD-4E38-45B6-9F8E-E6BDEC84C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1960" y="1196752"/>
            <a:ext cx="4785278" cy="31533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0E3A5F-920B-493B-BE4D-CD2F43473B52}"/>
              </a:ext>
            </a:extLst>
          </p:cNvPr>
          <p:cNvSpPr txBox="1"/>
          <p:nvPr/>
        </p:nvSpPr>
        <p:spPr>
          <a:xfrm>
            <a:off x="323529" y="1052736"/>
            <a:ext cx="478527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Brookhaven. 	</a:t>
            </a:r>
            <a:r>
              <a:rPr lang="en-US" sz="2000" dirty="0"/>
              <a:t>Mobley, </a:t>
            </a:r>
            <a:r>
              <a:rPr lang="en-US" sz="2000" dirty="0" err="1"/>
              <a:t>Gammel</a:t>
            </a:r>
            <a:r>
              <a:rPr lang="en-US" sz="2000" dirty="0"/>
              <a:t>, </a:t>
            </a:r>
          </a:p>
          <a:p>
            <a:pPr lvl="4"/>
            <a:r>
              <a:rPr lang="en-US" sz="2000" dirty="0" err="1"/>
              <a:t>Maschke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Russia	Morozov, </a:t>
            </a:r>
            <a:r>
              <a:rPr lang="en-US" sz="2000" dirty="0" err="1"/>
              <a:t>Goncharov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Livermore NL 	Booth &amp; Lefevre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Fermi NL	</a:t>
            </a:r>
            <a:r>
              <a:rPr lang="en-GB" sz="2000" dirty="0" err="1"/>
              <a:t>Palkovic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Maryland	Reiser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But… lens performance was below </a:t>
            </a:r>
          </a:p>
          <a:p>
            <a:r>
              <a:rPr lang="en-GB" sz="2000" dirty="0"/>
              <a:t>prediction in terms of both </a:t>
            </a:r>
          </a:p>
          <a:p>
            <a:r>
              <a:rPr lang="en-GB" sz="2000" dirty="0"/>
              <a:t>focal length and aberration.</a:t>
            </a:r>
          </a:p>
          <a:p>
            <a:endParaRPr lang="en-GB" sz="2000" dirty="0"/>
          </a:p>
          <a:p>
            <a:r>
              <a:rPr lang="en-GB" sz="2000" dirty="0"/>
              <a:t>Re-emergence – heavy ion beam focussing. </a:t>
            </a:r>
          </a:p>
          <a:p>
            <a:endParaRPr lang="en-GB" sz="2000" dirty="0"/>
          </a:p>
          <a:p>
            <a:r>
              <a:rPr lang="en-GB" sz="2000" dirty="0"/>
              <a:t>Devices with background plasma for beam space charge neutralisation. 	</a:t>
            </a:r>
          </a:p>
          <a:p>
            <a:r>
              <a:rPr lang="en-GB" sz="2000" dirty="0" err="1"/>
              <a:t>Goncharov</a:t>
            </a:r>
            <a:r>
              <a:rPr lang="en-GB" sz="2000" dirty="0"/>
              <a:t>, </a:t>
            </a:r>
            <a:r>
              <a:rPr lang="en-GB" sz="2000" dirty="0" err="1"/>
              <a:t>Tauschwitz</a:t>
            </a:r>
            <a:r>
              <a:rPr lang="en-GB" sz="2000" dirty="0"/>
              <a:t>, Ivanov, Neuner.</a:t>
            </a:r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82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8506F7-1F3C-408E-A7B2-992458B8A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427838"/>
            <a:ext cx="3441367" cy="40023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24FB93-8E32-4BC4-9126-7E67834FB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Gabor Lens – more recent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6D7E20-DE12-4C7F-B6B0-2BDEC62D9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Frankfurt/ICL  Pozimski, Schulte, </a:t>
            </a:r>
            <a:r>
              <a:rPr lang="en-GB" dirty="0" err="1"/>
              <a:t>Meusel</a:t>
            </a:r>
            <a:endParaRPr lang="en-GB" dirty="0"/>
          </a:p>
          <a:p>
            <a:r>
              <a:rPr lang="en-GB" dirty="0"/>
              <a:t>Experiment</a:t>
            </a:r>
          </a:p>
          <a:p>
            <a:pPr marL="457200" lvl="1" indent="0">
              <a:buNone/>
            </a:pPr>
            <a:r>
              <a:rPr lang="en-GB" i="1" dirty="0"/>
              <a:t>n</a:t>
            </a:r>
            <a:r>
              <a:rPr lang="en-GB" i="1" baseline="-25000" dirty="0"/>
              <a:t>e</a:t>
            </a:r>
            <a:r>
              <a:rPr lang="en-GB" dirty="0"/>
              <a:t> ~1 x 10</a:t>
            </a:r>
            <a:r>
              <a:rPr lang="en-GB" baseline="30000" dirty="0"/>
              <a:t>15</a:t>
            </a:r>
            <a:r>
              <a:rPr lang="en-GB" dirty="0"/>
              <a:t>   </a:t>
            </a:r>
          </a:p>
          <a:p>
            <a:r>
              <a:rPr lang="en-GB" dirty="0"/>
              <a:t>Numerical simulation</a:t>
            </a:r>
          </a:p>
          <a:p>
            <a:r>
              <a:rPr lang="en-GB" dirty="0"/>
              <a:t>Diagnostics</a:t>
            </a:r>
          </a:p>
          <a:p>
            <a:pPr lvl="1"/>
            <a:r>
              <a:rPr lang="en-GB" dirty="0"/>
              <a:t>Electron density – ion beam  </a:t>
            </a:r>
          </a:p>
          <a:p>
            <a:pPr lvl="1"/>
            <a:r>
              <a:rPr lang="en-GB" dirty="0"/>
              <a:t>Electron temp – spectroscopic</a:t>
            </a:r>
          </a:p>
          <a:p>
            <a:pPr lvl="1"/>
            <a:r>
              <a:rPr lang="en-GB" i="1" dirty="0"/>
              <a:t>n</a:t>
            </a:r>
            <a:r>
              <a:rPr lang="en-GB" i="1" baseline="-25000" dirty="0"/>
              <a:t>e</a:t>
            </a:r>
            <a:r>
              <a:rPr lang="en-GB" dirty="0"/>
              <a:t> &lt; 1 x 10</a:t>
            </a:r>
            <a:r>
              <a:rPr lang="en-GB" baseline="30000" dirty="0"/>
              <a:t>15</a:t>
            </a:r>
            <a:r>
              <a:rPr lang="en-GB" dirty="0"/>
              <a:t> </a:t>
            </a:r>
            <a:r>
              <a:rPr lang="en-GB" dirty="0" err="1"/>
              <a:t>dicotron</a:t>
            </a:r>
            <a:r>
              <a:rPr lang="en-GB" dirty="0"/>
              <a:t> instability </a:t>
            </a:r>
          </a:p>
          <a:p>
            <a:pPr lvl="2"/>
            <a:r>
              <a:rPr lang="en-GB" dirty="0"/>
              <a:t>Seen in numerical simulation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486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5C81A-0F2E-4433-A767-AC81D33FA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Gabor Lens -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E91B7-80BD-47F5-98B2-F687EA257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07524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 dirty="0"/>
              <a:t>Radial confinement</a:t>
            </a:r>
          </a:p>
          <a:p>
            <a:pPr marL="0" indent="0" algn="ctr">
              <a:buNone/>
            </a:pPr>
            <a:r>
              <a:rPr lang="en-GB" sz="3600" i="1" dirty="0"/>
              <a:t>n</a:t>
            </a:r>
            <a:r>
              <a:rPr lang="en-GB" sz="3600" i="1" baseline="-25000" dirty="0"/>
              <a:t>e</a:t>
            </a:r>
            <a:r>
              <a:rPr lang="en-GB" sz="3600" dirty="0"/>
              <a:t> = </a:t>
            </a:r>
            <a:r>
              <a:rPr lang="en-GB" sz="3600" i="1" dirty="0">
                <a:latin typeface="Symbol" panose="05050102010706020507" pitchFamily="18" charset="2"/>
              </a:rPr>
              <a:t>e</a:t>
            </a:r>
            <a:r>
              <a:rPr lang="en-GB" sz="3600" i="1" baseline="-25000" dirty="0"/>
              <a:t>0 </a:t>
            </a:r>
            <a:r>
              <a:rPr lang="en-GB" sz="3600" i="1" dirty="0"/>
              <a:t>B</a:t>
            </a:r>
            <a:r>
              <a:rPr lang="en-GB" sz="3600" i="1" baseline="30000" dirty="0"/>
              <a:t>2</a:t>
            </a:r>
            <a:r>
              <a:rPr lang="en-GB" sz="3600" i="1" dirty="0"/>
              <a:t>/2m</a:t>
            </a:r>
            <a:r>
              <a:rPr lang="en-GB" sz="3600" i="1" baseline="-25000" dirty="0"/>
              <a:t>e</a:t>
            </a:r>
            <a:r>
              <a:rPr lang="en-GB" sz="3600" i="1" dirty="0"/>
              <a:t>e </a:t>
            </a:r>
            <a:r>
              <a:rPr lang="en-GB" sz="3600" dirty="0"/>
              <a:t>=5x10</a:t>
            </a:r>
            <a:r>
              <a:rPr lang="en-GB" sz="3600" baseline="30000" dirty="0"/>
              <a:t>18</a:t>
            </a:r>
            <a:r>
              <a:rPr lang="en-GB" sz="3600" dirty="0"/>
              <a:t> B</a:t>
            </a:r>
            <a:r>
              <a:rPr lang="en-GB" sz="3600" baseline="30000" dirty="0"/>
              <a:t>2 </a:t>
            </a:r>
            <a:r>
              <a:rPr lang="en-GB" sz="3600" dirty="0"/>
              <a:t>&lt;= 1x10</a:t>
            </a:r>
            <a:r>
              <a:rPr lang="en-GB" sz="3600" baseline="30000" dirty="0"/>
              <a:t>15</a:t>
            </a:r>
          </a:p>
          <a:p>
            <a:pPr marL="0" indent="0">
              <a:buNone/>
            </a:pPr>
            <a:r>
              <a:rPr lang="en-GB" sz="2400" i="1" dirty="0"/>
              <a:t>Axial confinement</a:t>
            </a:r>
          </a:p>
          <a:p>
            <a:pPr marL="0" indent="0" algn="ctr">
              <a:buNone/>
            </a:pPr>
            <a:r>
              <a:rPr lang="en-GB" sz="3600" i="1" dirty="0"/>
              <a:t>n</a:t>
            </a:r>
            <a:r>
              <a:rPr lang="en-GB" sz="3600" i="1" baseline="-25000" dirty="0"/>
              <a:t>e</a:t>
            </a:r>
            <a:r>
              <a:rPr lang="en-GB" sz="3600" dirty="0"/>
              <a:t> = 4</a:t>
            </a:r>
            <a:r>
              <a:rPr lang="en-GB" sz="3600" i="1" dirty="0">
                <a:latin typeface="Symbol" panose="05050102010706020507" pitchFamily="18" charset="2"/>
              </a:rPr>
              <a:t>e</a:t>
            </a:r>
            <a:r>
              <a:rPr lang="en-GB" sz="3600" i="1" baseline="-25000" dirty="0"/>
              <a:t>0 </a:t>
            </a:r>
            <a:r>
              <a:rPr lang="en-GB" sz="3600" i="1" dirty="0"/>
              <a:t>V</a:t>
            </a:r>
            <a:r>
              <a:rPr lang="en-GB" sz="3600" i="1" baseline="-25000" dirty="0"/>
              <a:t>A</a:t>
            </a:r>
            <a:r>
              <a:rPr lang="en-GB" sz="3600" i="1" dirty="0"/>
              <a:t>/eR</a:t>
            </a:r>
            <a:r>
              <a:rPr lang="en-GB" sz="3600" i="1" baseline="30000" dirty="0"/>
              <a:t>2</a:t>
            </a:r>
          </a:p>
          <a:p>
            <a:pPr marL="0" indent="0">
              <a:buNone/>
            </a:pPr>
            <a:r>
              <a:rPr lang="en-GB" sz="2400" i="1" dirty="0"/>
              <a:t>Focal length</a:t>
            </a:r>
          </a:p>
          <a:p>
            <a:pPr marL="0" indent="0" algn="ctr">
              <a:buNone/>
            </a:pPr>
            <a:r>
              <a:rPr lang="en-GB" sz="3600" i="1" dirty="0"/>
              <a:t>f= 4m</a:t>
            </a:r>
            <a:r>
              <a:rPr lang="en-GB" sz="3600" i="1" baseline="-25000" dirty="0"/>
              <a:t>e</a:t>
            </a:r>
            <a:r>
              <a:rPr lang="en-GB" sz="3600" i="1" dirty="0"/>
              <a:t>m</a:t>
            </a:r>
            <a:r>
              <a:rPr lang="en-GB" sz="3600" i="1" baseline="-25000" dirty="0"/>
              <a:t>p</a:t>
            </a:r>
            <a:r>
              <a:rPr lang="en-GB" sz="3600" i="1" dirty="0"/>
              <a:t>v</a:t>
            </a:r>
            <a:r>
              <a:rPr lang="en-GB" sz="3600" i="1" baseline="-25000" dirty="0"/>
              <a:t>p</a:t>
            </a:r>
            <a:r>
              <a:rPr lang="en-GB" sz="3600" i="1" baseline="30000" dirty="0"/>
              <a:t>2</a:t>
            </a:r>
            <a:r>
              <a:rPr lang="en-GB" sz="3600" i="1" dirty="0"/>
              <a:t>/e</a:t>
            </a:r>
            <a:r>
              <a:rPr lang="en-GB" sz="3600" baseline="30000" dirty="0"/>
              <a:t>2</a:t>
            </a:r>
            <a:r>
              <a:rPr lang="en-GB" sz="3600" dirty="0"/>
              <a:t>B</a:t>
            </a:r>
            <a:r>
              <a:rPr lang="en-GB" sz="3600" baseline="30000" dirty="0"/>
              <a:t>2</a:t>
            </a:r>
            <a:r>
              <a:rPr lang="en-GB" sz="3600" i="1" dirty="0"/>
              <a:t>l</a:t>
            </a:r>
          </a:p>
          <a:p>
            <a:pPr marL="0" indent="0">
              <a:buNone/>
            </a:pPr>
            <a:r>
              <a:rPr lang="en-GB" sz="2400" i="1" dirty="0"/>
              <a:t>B field reduction</a:t>
            </a:r>
          </a:p>
          <a:p>
            <a:pPr marL="0" indent="0" algn="ctr">
              <a:buNone/>
            </a:pPr>
            <a:r>
              <a:rPr lang="en-GB" sz="3600" i="1" dirty="0" err="1"/>
              <a:t>B</a:t>
            </a:r>
            <a:r>
              <a:rPr lang="en-GB" sz="3600" i="1" baseline="-25000" dirty="0" err="1"/>
              <a:t>g</a:t>
            </a:r>
            <a:r>
              <a:rPr lang="en-GB" sz="3600" i="1" dirty="0"/>
              <a:t>/</a:t>
            </a:r>
            <a:r>
              <a:rPr lang="en-GB" sz="3600" i="1" dirty="0" err="1"/>
              <a:t>B</a:t>
            </a:r>
            <a:r>
              <a:rPr lang="en-GB" sz="3600" i="1" baseline="-25000" dirty="0" err="1"/>
              <a:t>sol</a:t>
            </a:r>
            <a:r>
              <a:rPr lang="en-GB" sz="3600" i="1" dirty="0"/>
              <a:t> = </a:t>
            </a:r>
            <a:r>
              <a:rPr lang="en-GB" sz="3600" dirty="0"/>
              <a:t>(m</a:t>
            </a:r>
            <a:r>
              <a:rPr lang="en-GB" sz="3600" baseline="-25000" dirty="0"/>
              <a:t>e</a:t>
            </a:r>
            <a:r>
              <a:rPr lang="en-GB" sz="3600" dirty="0"/>
              <a:t>/</a:t>
            </a:r>
            <a:r>
              <a:rPr lang="en-GB" sz="3600" dirty="0" err="1"/>
              <a:t>m</a:t>
            </a:r>
            <a:r>
              <a:rPr lang="en-GB" sz="3600" baseline="-25000" dirty="0" err="1"/>
              <a:t>ion</a:t>
            </a:r>
            <a:r>
              <a:rPr lang="en-GB" sz="3600" dirty="0"/>
              <a:t>)</a:t>
            </a:r>
            <a:r>
              <a:rPr lang="en-GB" sz="3600" baseline="30000" dirty="0"/>
              <a:t>0.5   </a:t>
            </a:r>
            <a:r>
              <a:rPr lang="en-GB" sz="3600" dirty="0"/>
              <a:t>~= 44</a:t>
            </a:r>
          </a:p>
        </p:txBody>
      </p:sp>
    </p:spTree>
    <p:extLst>
      <p:ext uri="{BB962C8B-B14F-4D97-AF65-F5344CB8AC3E}">
        <p14:creationId xmlns:p14="http://schemas.microsoft.com/office/powerpoint/2010/main" val="3414289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61E63-2562-4613-89A0-0F508BEB8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Penning – </a:t>
            </a:r>
            <a:r>
              <a:rPr lang="en-GB" dirty="0" err="1"/>
              <a:t>Malmberg</a:t>
            </a:r>
            <a:r>
              <a:rPr lang="en-GB" dirty="0"/>
              <a:t> trap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0A8D42CA-A00A-47ED-B547-D811CEC2F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1880" y="3140968"/>
            <a:ext cx="5468624" cy="36036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5A6C2-1B5C-4066-9FCD-C4CB8E89F1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43" y="980728"/>
            <a:ext cx="4608512" cy="25922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A1B3AB-4226-4E89-9947-24D1ED7990DD}"/>
              </a:ext>
            </a:extLst>
          </p:cNvPr>
          <p:cNvSpPr txBox="1"/>
          <p:nvPr/>
        </p:nvSpPr>
        <p:spPr>
          <a:xfrm>
            <a:off x="5182076" y="1250463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Excellent beam aperture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5AC417-9AA4-45DF-8912-85C4261B0A78}"/>
              </a:ext>
            </a:extLst>
          </p:cNvPr>
          <p:cNvSpPr txBox="1"/>
          <p:nvPr/>
        </p:nvSpPr>
        <p:spPr>
          <a:xfrm>
            <a:off x="1144623" y="4250292"/>
            <a:ext cx="1605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Design for High voltage</a:t>
            </a:r>
          </a:p>
        </p:txBody>
      </p:sp>
    </p:spTree>
    <p:extLst>
      <p:ext uri="{BB962C8B-B14F-4D97-AF65-F5344CB8AC3E}">
        <p14:creationId xmlns:p14="http://schemas.microsoft.com/office/powerpoint/2010/main" val="207956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50FB0B-CA31-4E33-81F3-DA384E2AD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954" y="1364906"/>
            <a:ext cx="6038161" cy="45123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19E501-E576-40D5-9F14-B215C66BB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Capture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F7869-EE51-46CC-91B1-72F335742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80728"/>
            <a:ext cx="3024336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Vacuum vessel division line 100mm upstream of target foil</a:t>
            </a:r>
          </a:p>
          <a:p>
            <a:r>
              <a:rPr lang="en-GB" dirty="0"/>
              <a:t>Target vacuum 1x10</a:t>
            </a:r>
            <a:r>
              <a:rPr lang="en-GB" baseline="30000" dirty="0"/>
              <a:t>-6</a:t>
            </a:r>
            <a:r>
              <a:rPr lang="en-GB" dirty="0"/>
              <a:t> </a:t>
            </a:r>
            <a:r>
              <a:rPr lang="en-GB" dirty="0" err="1"/>
              <a:t>mBar</a:t>
            </a:r>
            <a:r>
              <a:rPr lang="en-GB" dirty="0"/>
              <a:t> at best, possibly considerably poorer - ablation of target</a:t>
            </a:r>
          </a:p>
          <a:p>
            <a:r>
              <a:rPr lang="en-GB" dirty="0"/>
              <a:t>Gabor lens 1x10</a:t>
            </a:r>
            <a:r>
              <a:rPr lang="en-GB" baseline="30000" dirty="0"/>
              <a:t>-8</a:t>
            </a:r>
            <a:r>
              <a:rPr lang="en-GB" dirty="0"/>
              <a:t> </a:t>
            </a:r>
            <a:r>
              <a:rPr lang="en-GB" dirty="0" err="1"/>
              <a:t>mBar</a:t>
            </a:r>
            <a:r>
              <a:rPr lang="en-GB" dirty="0"/>
              <a:t> desirable</a:t>
            </a:r>
          </a:p>
          <a:p>
            <a:r>
              <a:rPr lang="en-GB" dirty="0"/>
              <a:t>No physical barrier – differential pumping.</a:t>
            </a:r>
          </a:p>
          <a:p>
            <a:r>
              <a:rPr lang="en-GB" dirty="0"/>
              <a:t>Re-entrant ‘cone’ penetrating 50mm into Target-side vacuum </a:t>
            </a:r>
          </a:p>
          <a:p>
            <a:r>
              <a:rPr lang="en-GB" dirty="0"/>
              <a:t>3 orders of magnitude pressure differential</a:t>
            </a:r>
          </a:p>
        </p:txBody>
      </p:sp>
    </p:spTree>
    <p:extLst>
      <p:ext uri="{BB962C8B-B14F-4D97-AF65-F5344CB8AC3E}">
        <p14:creationId xmlns:p14="http://schemas.microsoft.com/office/powerpoint/2010/main" val="10872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20909</TotalTime>
  <Words>821</Words>
  <Application>Microsoft Office PowerPoint</Application>
  <PresentationFormat>On-screen Show (4:3)</PresentationFormat>
  <Paragraphs>152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Symbol</vt:lpstr>
      <vt:lpstr>Office Theme</vt:lpstr>
      <vt:lpstr>LhARA - Beam Capture</vt:lpstr>
      <vt:lpstr>Gabor Lenses</vt:lpstr>
      <vt:lpstr>Gabor Lenses  Advantages</vt:lpstr>
      <vt:lpstr>Gabor Lenses</vt:lpstr>
      <vt:lpstr>Gabor Lenses - History</vt:lpstr>
      <vt:lpstr>Gabor Lens – more recent</vt:lpstr>
      <vt:lpstr>Gabor Lens - Theory</vt:lpstr>
      <vt:lpstr>Penning – Malmberg trap</vt:lpstr>
      <vt:lpstr>Target Capture Interface</vt:lpstr>
      <vt:lpstr>Target-Capture Interface</vt:lpstr>
      <vt:lpstr>Magnetic Field</vt:lpstr>
      <vt:lpstr>High Voltage design</vt:lpstr>
      <vt:lpstr>Vacuum</vt:lpstr>
      <vt:lpstr>Experimental Investigation</vt:lpstr>
      <vt:lpstr>Diagnostics Electron density </vt:lpstr>
      <vt:lpstr>Electron Density</vt:lpstr>
      <vt:lpstr>Numerical simulation  Plasma Stability</vt:lpstr>
      <vt:lpstr>Electron beam simulation</vt:lpstr>
      <vt:lpstr>Experimental Investigation</vt:lpstr>
      <vt:lpstr>Parallel – Solenoid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philip_mac</dc:creator>
  <cp:lastModifiedBy>Whyte, Colin (STFC,RAL,PPD)</cp:lastModifiedBy>
  <cp:revision>432</cp:revision>
  <dcterms:created xsi:type="dcterms:W3CDTF">2015-05-21T09:27:52Z</dcterms:created>
  <dcterms:modified xsi:type="dcterms:W3CDTF">2020-03-27T12:15:09Z</dcterms:modified>
</cp:coreProperties>
</file>