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71" r:id="rId5"/>
    <p:sldId id="272" r:id="rId6"/>
    <p:sldId id="270" r:id="rId7"/>
    <p:sldId id="275" r:id="rId8"/>
    <p:sldId id="277" r:id="rId9"/>
    <p:sldId id="276" r:id="rId10"/>
    <p:sldId id="279" r:id="rId11"/>
    <p:sldId id="286" r:id="rId12"/>
    <p:sldId id="284" r:id="rId13"/>
    <p:sldId id="281" r:id="rId14"/>
    <p:sldId id="288" r:id="rId15"/>
    <p:sldId id="28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8347-4040-49AE-92F1-D6E001894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988B0A-651A-4BD1-9C2B-CDF86D5B3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AA29D-2AAD-46CD-BD2C-EC846C2C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EA4FB-B6FC-4148-B7D3-A623E3A8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8F236-F85A-46B6-84AC-B18A896C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3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04B3D-D149-4044-8157-C3FFC0AD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3567D-7AA7-412A-804B-4141CB067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B92B1-282E-40FB-B689-222DC5D2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9630C-772E-4747-BA66-441E7582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434AE-E4D3-4A60-8CC2-519CE4C1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95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24B24-9653-4D3A-9D8C-74308F43A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E52C7-3FB8-443D-8D9D-528ACB08C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6D6B7-637C-4208-91A3-573F31E48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E3AA8-59FD-4742-AB8A-505540A7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F3A6-5590-4AA4-9CB0-8EB477602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11C3-F08C-403E-A21A-B49BA2A9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67F6-E6FC-4F56-A300-179CACF2B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329AE-D96A-4B59-B604-20E81E3A9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A4FF3-0820-4CD3-8CF6-4894963D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C341C-2949-427C-8371-3D2E5B42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66194-A1C8-4E53-9251-B7A0AD15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78904-E0B1-4983-B72D-071DBD310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FD387-7B6F-4770-8C01-75DF6575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901DB-87FD-4DA8-81A6-EB2A0959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70DCF-3FFE-4CF2-BD5F-3A131668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8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B3BA7-4DB0-43E4-B0F6-8A5394EBF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F8AD-52BB-414D-AB2F-4C904F3F4E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EB3E5-D0BE-4CA9-B5AB-4FC4F3DF8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73AC2-46B5-4707-91EB-3220CAA8C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04858-DE21-4005-8985-C784FD8B9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C5E1B-84D0-4A54-9FD8-C8DBD265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8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DBD27-D1D5-47F2-A59A-571461A5B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12EAE-404B-45FC-AC32-57CC6ABF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66EFA-09A5-459F-8B90-D5ADCBF29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D3B140-20D9-4DD2-AAED-91E19EEA5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4D75C-B96F-4D37-9788-42D90375F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74A8D1-A483-47C8-AA0A-9981C170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15B52F-BE05-4590-AC98-A12DC515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FA0E0-6EBF-4B6F-B499-12ACE3D0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55337-24A2-4EF6-9508-69809BA2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0652A6-9092-4695-93E5-CF249F356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58077-2A3F-4AEF-A58C-D2BCA04F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DF6978-2E17-452A-B70A-024EAE57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DA14C-2A21-4F95-B473-C8FAE4E5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283A6-6DAF-4977-8D15-7DC462A3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69BA8-223E-40A7-A429-DC127A44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5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AFDFF-FEAC-4437-8837-447970DF9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39926-CD2F-481F-9CCB-650DCA72B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B58C0-EF7A-4C73-BC83-6069461D8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E9D1A-A6D3-450D-B489-7B730B050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ED765-E29A-455C-BD24-7CA08E7A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960AA-65C1-45AC-8BFC-256F1C9B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5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53E0-C64F-4625-B7F3-E22A8FB55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23A138-9E62-49AC-9BFA-1A84B6DAD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9ADB4-D2BA-4DD9-AD6F-A79FDF455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0B085-87CA-434D-9CDC-E4CC3CBDE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28168-8AB5-49BB-BD24-5D391CD3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240A1-59BF-4B9C-8CEE-4B3FB52E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1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6E215A-4881-4977-8757-0C7FDA8D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E05E-5DEA-47EC-99D1-0F26046A3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6AC3B-BF46-4697-BF8C-C14973657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D55FC-4221-447C-B6E1-E93D5419AC18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0C36E-7B01-4082-B534-055E959B0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792E-9299-42D5-AF76-617734156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00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30823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LhARA Pre-CDR</a:t>
            </a:r>
            <a:br>
              <a:rPr lang="en-GB" dirty="0"/>
            </a:br>
            <a:br>
              <a:rPr lang="en-GB" dirty="0"/>
            </a:br>
            <a:r>
              <a:rPr lang="en-GB" dirty="0"/>
              <a:t>Biological End Stations</a:t>
            </a:r>
            <a:br>
              <a:rPr lang="en-GB" dirty="0"/>
            </a:br>
            <a:br>
              <a:rPr lang="en-GB" dirty="0"/>
            </a:br>
            <a:r>
              <a:rPr lang="en-GB" sz="2700" dirty="0"/>
              <a:t>31/03/20</a:t>
            </a:r>
            <a:br>
              <a:rPr lang="en-GB" sz="4400" dirty="0"/>
            </a:br>
            <a:br>
              <a:rPr lang="en-GB" sz="4400" dirty="0"/>
            </a:br>
            <a:r>
              <a:rPr lang="en-GB" sz="2700" dirty="0"/>
              <a:t>Jonathan Hughes</a:t>
            </a:r>
          </a:p>
        </p:txBody>
      </p:sp>
    </p:spTree>
    <p:extLst>
      <p:ext uri="{BB962C8B-B14F-4D97-AF65-F5344CB8AC3E}">
        <p14:creationId xmlns:p14="http://schemas.microsoft.com/office/powerpoint/2010/main" val="415866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740" y="345030"/>
            <a:ext cx="10910887" cy="1325563"/>
          </a:xfrm>
        </p:spPr>
        <p:txBody>
          <a:bodyPr>
            <a:normAutofit/>
          </a:bodyPr>
          <a:lstStyle/>
          <a:p>
            <a:r>
              <a:rPr lang="en-US" sz="3600" dirty="0"/>
              <a:t>Clatterbridge Cancer Centre (CCC) – Clinical proton beam</a:t>
            </a:r>
          </a:p>
        </p:txBody>
      </p:sp>
      <p:pic>
        <p:nvPicPr>
          <p:cNvPr id="6" name="Picture 2" descr="E:\Photos\CCC\DSC00135.JPG">
            <a:extLst>
              <a:ext uri="{FF2B5EF4-FFF2-40B4-BE49-F238E27FC236}">
                <a16:creationId xmlns:a16="http://schemas.microsoft.com/office/drawing/2014/main" id="{2AF8A364-F32A-F745-99A9-6D5F0A95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4" y="3880339"/>
            <a:ext cx="4233867" cy="289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B13F4C-7B4D-B646-A81B-35498F34E2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31" y="1307626"/>
            <a:ext cx="3295636" cy="53795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B50AE0-6D36-754B-991C-B635EFDB57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5" y="1307626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58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5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</p:txBody>
      </p:sp>
    </p:spTree>
    <p:extLst>
      <p:ext uri="{BB962C8B-B14F-4D97-AF65-F5344CB8AC3E}">
        <p14:creationId xmlns:p14="http://schemas.microsoft.com/office/powerpoint/2010/main" val="4112378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Robotic arm within sealed units to position culture vessels in front of and away from the beam line</a:t>
            </a:r>
          </a:p>
        </p:txBody>
      </p:sp>
    </p:spTree>
    <p:extLst>
      <p:ext uri="{BB962C8B-B14F-4D97-AF65-F5344CB8AC3E}">
        <p14:creationId xmlns:p14="http://schemas.microsoft.com/office/powerpoint/2010/main" val="2197959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vivo</a:t>
            </a:r>
            <a:r>
              <a:rPr lang="en-US" sz="3600" dirty="0"/>
              <a:t> Biological End Station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High energy protons (up to 127 MeV) and ions (up to 33 MeV/u)</a:t>
            </a:r>
          </a:p>
          <a:p>
            <a:r>
              <a:rPr lang="en-GB" dirty="0"/>
              <a:t>Located on the basement floor</a:t>
            </a:r>
          </a:p>
          <a:p>
            <a:r>
              <a:rPr lang="en-GB" dirty="0"/>
              <a:t>Irradiation of small animal models to investigate the effect on PBT on appropriate biological end points (e.g. tumour growth)</a:t>
            </a:r>
          </a:p>
          <a:p>
            <a:r>
              <a:rPr lang="en-GB" dirty="0"/>
              <a:t>Beam flexibility - passive scattering, pencil beam scanning, micro beams</a:t>
            </a:r>
          </a:p>
          <a:p>
            <a:r>
              <a:rPr lang="en-GB" dirty="0"/>
              <a:t>Animal handling area within end station for anaesthetisation of animals</a:t>
            </a:r>
          </a:p>
          <a:p>
            <a:r>
              <a:rPr lang="en-GB" dirty="0"/>
              <a:t>CT scanner to guide targeting</a:t>
            </a:r>
          </a:p>
          <a:p>
            <a:r>
              <a:rPr lang="en-GB" dirty="0"/>
              <a:t>Animal holding facility off site for long term biological measurements</a:t>
            </a:r>
          </a:p>
        </p:txBody>
      </p:sp>
    </p:spTree>
    <p:extLst>
      <p:ext uri="{BB962C8B-B14F-4D97-AF65-F5344CB8AC3E}">
        <p14:creationId xmlns:p14="http://schemas.microsoft.com/office/powerpoint/2010/main" val="2073221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Conclusion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Three biological end stations, fully equipped to fulfil radiobiological research requirements </a:t>
            </a:r>
          </a:p>
          <a:p>
            <a:endParaRPr lang="en-GB" dirty="0"/>
          </a:p>
          <a:p>
            <a:r>
              <a:rPr lang="en-GB" dirty="0"/>
              <a:t>Multiple energies (high and low), particle irradiation types (proton, carbon ions), dose rates (conventional vs FLASH)</a:t>
            </a:r>
          </a:p>
          <a:p>
            <a:endParaRPr lang="en-GB" dirty="0"/>
          </a:p>
          <a:p>
            <a:r>
              <a:rPr lang="en-GB" dirty="0"/>
              <a:t>Capable of irradiating a wide range of biological models to investigate a myriad of biological end points (tumour growth, high throughput drug screens, hypoxia, inflammation)</a:t>
            </a:r>
          </a:p>
          <a:p>
            <a:endParaRPr lang="en-GB" dirty="0"/>
          </a:p>
          <a:p>
            <a:r>
              <a:rPr lang="en-GB" dirty="0"/>
              <a:t>Translation into future effective patient treatment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57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Three biological end stations (two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vitro</a:t>
            </a:r>
            <a:r>
              <a:rPr lang="en-GB" i="1" dirty="0"/>
              <a:t> </a:t>
            </a:r>
            <a:r>
              <a:rPr lang="en-GB" dirty="0"/>
              <a:t>and one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vivo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Low energy </a:t>
            </a:r>
            <a:r>
              <a:rPr lang="en-GB" b="1" i="1" dirty="0"/>
              <a:t>in vitro </a:t>
            </a:r>
            <a:r>
              <a:rPr lang="en-GB" dirty="0"/>
              <a:t>– proton beams between 12 – 15 MeV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High energy </a:t>
            </a:r>
            <a:r>
              <a:rPr lang="en-GB" b="1" i="1" dirty="0"/>
              <a:t>in vitro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 – ion beams (including C</a:t>
            </a:r>
            <a:r>
              <a:rPr lang="en-GB" baseline="30000" dirty="0"/>
              <a:t>6+</a:t>
            </a:r>
            <a:r>
              <a:rPr lang="en-GB" dirty="0"/>
              <a:t>) up to 33 MeV/u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r>
              <a:rPr lang="en-GB" dirty="0"/>
              <a:t>High energy </a:t>
            </a:r>
            <a:r>
              <a:rPr lang="en-GB" b="1" i="1" dirty="0"/>
              <a:t>in vivo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– ion beams (including C</a:t>
            </a:r>
            <a:r>
              <a:rPr lang="en-GB" baseline="30000" dirty="0"/>
              <a:t>6+</a:t>
            </a:r>
            <a:r>
              <a:rPr lang="en-GB" dirty="0"/>
              <a:t>) up to 33 MeV/u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01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9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7443737-B795-914F-8FD7-BFB011278CCD}"/>
              </a:ext>
            </a:extLst>
          </p:cNvPr>
          <p:cNvSpPr/>
          <p:nvPr/>
        </p:nvSpPr>
        <p:spPr>
          <a:xfrm>
            <a:off x="3669324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95B441A-BE83-0340-8499-99AAD3AB59E6}"/>
              </a:ext>
            </a:extLst>
          </p:cNvPr>
          <p:cNvSpPr/>
          <p:nvPr/>
        </p:nvSpPr>
        <p:spPr>
          <a:xfrm>
            <a:off x="9859109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6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Two </a:t>
            </a:r>
            <a:r>
              <a:rPr lang="en-GB" i="1" dirty="0"/>
              <a:t>in vitro </a:t>
            </a:r>
            <a:r>
              <a:rPr lang="en-GB" dirty="0"/>
              <a:t>end stations – high and low energy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Located within a state-of-the-art laboratory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Fully equipped, with various work spaces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Investigation of the biological response of 2D monolayer and 3D cells to PBT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139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8706" y="2297721"/>
            <a:ext cx="5779477" cy="3188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160C67-D579-2D48-850C-BA9F443688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9375" y="1690688"/>
            <a:ext cx="1614489" cy="450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06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03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1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0FDF65-847C-9E4E-87DF-19A342A427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349" y="1467950"/>
            <a:ext cx="6087696" cy="459220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5387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1980</TotalTime>
  <Words>446</Words>
  <Application>Microsoft Macintosh PowerPoint</Application>
  <PresentationFormat>Widescreen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LhARA Pre-CDR  Biological End Stations  31/03/20  Jonathan Hughes</vt:lpstr>
      <vt:lpstr>LhARA Biological End Stations</vt:lpstr>
      <vt:lpstr>LhARA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Clatterbridge Cancer Centre (CCC) – Clinical proton beam</vt:lpstr>
      <vt:lpstr>In vitro Biological End Stations</vt:lpstr>
      <vt:lpstr>In vitro Biological End Stations</vt:lpstr>
      <vt:lpstr>In vitro Biological End Stations</vt:lpstr>
      <vt:lpstr>In vivo Biological End Station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 16/01/20  Jonathan Hughes</dc:title>
  <dc:creator>Hughes, Jonathan [hughesj]</dc:creator>
  <cp:lastModifiedBy>jonny hughes</cp:lastModifiedBy>
  <cp:revision>34</cp:revision>
  <dcterms:created xsi:type="dcterms:W3CDTF">2020-01-15T13:20:45Z</dcterms:created>
  <dcterms:modified xsi:type="dcterms:W3CDTF">2020-03-29T16:56:11Z</dcterms:modified>
</cp:coreProperties>
</file>