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0"/>
  </p:notesMasterIdLst>
  <p:sldIdLst>
    <p:sldId id="257" r:id="rId6"/>
    <p:sldId id="284" r:id="rId7"/>
    <p:sldId id="294" r:id="rId8"/>
    <p:sldId id="292" r:id="rId9"/>
    <p:sldId id="293" r:id="rId10"/>
    <p:sldId id="287" r:id="rId11"/>
    <p:sldId id="297" r:id="rId12"/>
    <p:sldId id="300" r:id="rId13"/>
    <p:sldId id="299" r:id="rId14"/>
    <p:sldId id="289" r:id="rId15"/>
    <p:sldId id="295" r:id="rId16"/>
    <p:sldId id="296" r:id="rId17"/>
    <p:sldId id="288" r:id="rId18"/>
    <p:sldId id="28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8"/>
    <a:srgbClr val="F08900"/>
    <a:srgbClr val="FF6900"/>
    <a:srgbClr val="1E5DF8"/>
    <a:srgbClr val="626262"/>
    <a:srgbClr val="FFFFFF"/>
    <a:srgbClr val="00BED5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6"/>
    <p:restoredTop sz="94409"/>
  </p:normalViewPr>
  <p:slideViewPr>
    <p:cSldViewPr snapToGrid="0" snapToObjects="1">
      <p:cViewPr varScale="1">
        <p:scale>
          <a:sx n="64" d="100"/>
          <a:sy n="64" d="100"/>
        </p:scale>
        <p:origin x="90" y="1056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3/26/2020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4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1049"/>
            <a:ext cx="10515600" cy="4685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00" y="6049445"/>
            <a:ext cx="2111379" cy="539751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912" y="5985564"/>
            <a:ext cx="1401775" cy="66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6" y="2160730"/>
            <a:ext cx="978794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LhARA</a:t>
            </a:r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pre-CDR:</a:t>
            </a:r>
          </a:p>
          <a:p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Integration &amp; Safety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6" y="4411135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Galen Aymar</a:t>
            </a: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March 2020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40" y="285574"/>
            <a:ext cx="2524930" cy="120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723" y="2395796"/>
            <a:ext cx="7554554" cy="378116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884154"/>
              </p:ext>
            </p:extLst>
          </p:nvPr>
        </p:nvGraphicFramePr>
        <p:xfrm>
          <a:off x="3036600" y="1270846"/>
          <a:ext cx="6118800" cy="11023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39600">
                  <a:extLst>
                    <a:ext uri="{9D8B030D-6E8A-4147-A177-3AD203B41FA5}">
                      <a16:colId xmlns:a16="http://schemas.microsoft.com/office/drawing/2014/main" val="3207642540"/>
                    </a:ext>
                  </a:extLst>
                </a:gridCol>
                <a:gridCol w="2039600">
                  <a:extLst>
                    <a:ext uri="{9D8B030D-6E8A-4147-A177-3AD203B41FA5}">
                      <a16:colId xmlns:a16="http://schemas.microsoft.com/office/drawing/2014/main" val="1119489639"/>
                    </a:ext>
                  </a:extLst>
                </a:gridCol>
                <a:gridCol w="2039600">
                  <a:extLst>
                    <a:ext uri="{9D8B030D-6E8A-4147-A177-3AD203B41FA5}">
                      <a16:colId xmlns:a16="http://schemas.microsoft.com/office/drawing/2014/main" val="1792113921"/>
                    </a:ext>
                  </a:extLst>
                </a:gridCol>
              </a:tblGrid>
              <a:tr h="18542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Cost Estimates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74092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Optimistic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Most Likely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Pessimistic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80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£22M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£33M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£53M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382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37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Estimates are</a:t>
            </a:r>
          </a:p>
          <a:p>
            <a:r>
              <a:rPr lang="en-US" dirty="0" smtClean="0"/>
              <a:t>Comparative</a:t>
            </a:r>
          </a:p>
          <a:p>
            <a:r>
              <a:rPr lang="en-US" dirty="0" smtClean="0"/>
              <a:t>Parametric</a:t>
            </a:r>
          </a:p>
          <a:p>
            <a:r>
              <a:rPr lang="en-US" dirty="0" smtClean="0"/>
              <a:t>Formal quote</a:t>
            </a:r>
          </a:p>
          <a:p>
            <a:r>
              <a:rPr lang="en-US" dirty="0" smtClean="0"/>
              <a:t>Budgetary quote</a:t>
            </a:r>
          </a:p>
          <a:p>
            <a:r>
              <a:rPr lang="en-US" dirty="0" smtClean="0"/>
              <a:t>Guess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32" y="1067577"/>
            <a:ext cx="6249272" cy="4744112"/>
          </a:xfrm>
          <a:prstGeom prst="rect">
            <a:avLst/>
          </a:prstGeom>
        </p:spPr>
      </p:pic>
      <p:sp>
        <p:nvSpPr>
          <p:cNvPr id="6" name="Left Brace 5"/>
          <p:cNvSpPr/>
          <p:nvPr/>
        </p:nvSpPr>
        <p:spPr>
          <a:xfrm>
            <a:off x="5550195" y="1573620"/>
            <a:ext cx="153737" cy="787288"/>
          </a:xfrm>
          <a:prstGeom prst="leftBrace">
            <a:avLst>
              <a:gd name="adj1" fmla="val 272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 Brace 6"/>
          <p:cNvSpPr/>
          <p:nvPr/>
        </p:nvSpPr>
        <p:spPr>
          <a:xfrm>
            <a:off x="5550195" y="2443478"/>
            <a:ext cx="153737" cy="1046481"/>
          </a:xfrm>
          <a:prstGeom prst="leftBrace">
            <a:avLst>
              <a:gd name="adj1" fmla="val 272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Brace 7"/>
          <p:cNvSpPr/>
          <p:nvPr/>
        </p:nvSpPr>
        <p:spPr>
          <a:xfrm>
            <a:off x="5550195" y="4648200"/>
            <a:ext cx="153737" cy="774156"/>
          </a:xfrm>
          <a:prstGeom prst="leftBrace">
            <a:avLst>
              <a:gd name="adj1" fmla="val 272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943479" y="1782598"/>
            <a:ext cx="1545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Comparative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943479" y="2782052"/>
            <a:ext cx="1545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Guess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43479" y="4850612"/>
            <a:ext cx="1545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Parametric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545868" y="756443"/>
            <a:ext cx="256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Stage 2 Accelerator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31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461" y="386667"/>
            <a:ext cx="5609493" cy="5688818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491049"/>
            <a:ext cx="10515600" cy="468591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Estimates are</a:t>
            </a:r>
          </a:p>
          <a:p>
            <a:r>
              <a:rPr lang="en-US" dirty="0" smtClean="0"/>
              <a:t>Comparative</a:t>
            </a:r>
          </a:p>
          <a:p>
            <a:r>
              <a:rPr lang="en-US" dirty="0" smtClean="0"/>
              <a:t>Parametric</a:t>
            </a:r>
          </a:p>
          <a:p>
            <a:r>
              <a:rPr lang="en-US" dirty="0" smtClean="0"/>
              <a:t>Formal quote</a:t>
            </a:r>
          </a:p>
          <a:p>
            <a:r>
              <a:rPr lang="en-US" dirty="0" smtClean="0"/>
              <a:t>Budgetary quote</a:t>
            </a:r>
          </a:p>
          <a:p>
            <a:r>
              <a:rPr lang="en-US" dirty="0" smtClean="0"/>
              <a:t>Guess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9" name="Left Brace 8"/>
          <p:cNvSpPr/>
          <p:nvPr/>
        </p:nvSpPr>
        <p:spPr>
          <a:xfrm>
            <a:off x="6080440" y="888023"/>
            <a:ext cx="250021" cy="4844561"/>
          </a:xfrm>
          <a:prstGeom prst="leftBrace">
            <a:avLst>
              <a:gd name="adj1" fmla="val 272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368800" y="2987137"/>
            <a:ext cx="1711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Budgetary &amp; formal quotes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852507" y="96643"/>
            <a:ext cx="256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End Stations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400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R&amp;D </a:t>
            </a:r>
            <a:r>
              <a:rPr lang="en-GB" dirty="0" smtClean="0"/>
              <a:t>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Four key areas for infrastructure and integrations: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Full project risk analysis (e.g. resource availability and technical challenges)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Full facility safety risk assessment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Radiation simulations and shielding design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Control systems development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8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40" y="285574"/>
            <a:ext cx="2524930" cy="120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Floor Layout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Costing</a:t>
            </a:r>
          </a:p>
          <a:p>
            <a:r>
              <a:rPr lang="en-US" dirty="0" smtClean="0"/>
              <a:t>R&amp;D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88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Layout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000" b="76917" l="10000" r="98150">
                        <a14:foregroundMark x1="14200" y1="60950" x2="18100" y2="63417"/>
                        <a14:foregroundMark x1="24917" y1="71333" x2="28033" y2="734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25" b="22636"/>
          <a:stretch/>
        </p:blipFill>
        <p:spPr>
          <a:xfrm>
            <a:off x="0" y="191385"/>
            <a:ext cx="11638031" cy="640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87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Layout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504" b="1595"/>
          <a:stretch/>
        </p:blipFill>
        <p:spPr>
          <a:xfrm>
            <a:off x="677822" y="1136569"/>
            <a:ext cx="10836356" cy="493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3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Station Layout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365" y="1866217"/>
            <a:ext cx="10259501" cy="39127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943100" y="2435469"/>
            <a:ext cx="8343900" cy="2875085"/>
          </a:xfrm>
          <a:prstGeom prst="rect">
            <a:avLst/>
          </a:prstGeom>
          <a:blipFill dpi="0" rotWithShape="1">
            <a:blip r:embed="rId3">
              <a:alphaModFix amt="5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93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91049"/>
            <a:ext cx="11084169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The facility is expected to be built at an STFC National Laboratory or equivalent research institute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US" sz="2800" dirty="0" smtClean="0"/>
              <a:t>Safety will follow guidelines set out by the institute and with the support of staff and appointed responsible persons, such as </a:t>
            </a:r>
          </a:p>
          <a:p>
            <a:r>
              <a:rPr lang="en-US" sz="2800" dirty="0" smtClean="0"/>
              <a:t>Radiation Protection Advisors</a:t>
            </a:r>
          </a:p>
          <a:p>
            <a:r>
              <a:rPr lang="en-US" sz="2800" dirty="0" smtClean="0"/>
              <a:t>Laser Responsible Officers</a:t>
            </a:r>
          </a:p>
          <a:p>
            <a:r>
              <a:rPr lang="en-GB" sz="2800" dirty="0" smtClean="0"/>
              <a:t>Authorising</a:t>
            </a:r>
            <a:r>
              <a:rPr lang="en-US" sz="2800" dirty="0" smtClean="0"/>
              <a:t> Engineers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8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91049"/>
            <a:ext cx="11084169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Relevant STFC safety codes:</a:t>
            </a:r>
          </a:p>
          <a:p>
            <a:r>
              <a:rPr lang="en-US" sz="2800" dirty="0" smtClean="0"/>
              <a:t>SC6 – Risk management</a:t>
            </a:r>
          </a:p>
          <a:p>
            <a:r>
              <a:rPr lang="en-US" dirty="0" smtClean="0"/>
              <a:t>SC13 – Construction design and management</a:t>
            </a:r>
          </a:p>
          <a:p>
            <a:r>
              <a:rPr lang="en-US" sz="2800" dirty="0" smtClean="0"/>
              <a:t>SC16 – Biological safety</a:t>
            </a:r>
          </a:p>
          <a:p>
            <a:r>
              <a:rPr lang="en-US" dirty="0" smtClean="0"/>
              <a:t>SC22 – Working with lasers</a:t>
            </a:r>
          </a:p>
          <a:p>
            <a:r>
              <a:rPr lang="en-US" sz="2800" dirty="0" smtClean="0"/>
              <a:t>SC23 – Working with time-varying electro-magnetic fields</a:t>
            </a:r>
          </a:p>
          <a:p>
            <a:r>
              <a:rPr lang="en-US" dirty="0" smtClean="0"/>
              <a:t>SC29 – Management of ionizing radiation at work</a:t>
            </a:r>
          </a:p>
          <a:p>
            <a:r>
              <a:rPr lang="en-US" sz="2800" dirty="0" smtClean="0"/>
              <a:t>SC34 – Electrical safety</a:t>
            </a:r>
            <a:endParaRPr lang="en-GB" sz="2800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92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91049"/>
            <a:ext cx="11353801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Comparable facilities operated by STFC</a:t>
            </a:r>
          </a:p>
          <a:p>
            <a:pPr marL="0" indent="0">
              <a:buNone/>
            </a:pPr>
            <a:r>
              <a:rPr lang="en-US" sz="2800" dirty="0" smtClean="0"/>
              <a:t>Lasers:</a:t>
            </a:r>
          </a:p>
          <a:p>
            <a:pPr lvl="1"/>
            <a:r>
              <a:rPr lang="en-US" dirty="0" smtClean="0"/>
              <a:t>Gemini Target Area 2 – 0.5 J, 5 Hz, 30 fs</a:t>
            </a:r>
          </a:p>
          <a:p>
            <a:pPr lvl="1"/>
            <a:r>
              <a:rPr lang="en-US" dirty="0" smtClean="0"/>
              <a:t>Gemini Target Area </a:t>
            </a:r>
            <a:r>
              <a:rPr lang="en-US" dirty="0"/>
              <a:t>3 – </a:t>
            </a:r>
            <a:r>
              <a:rPr lang="en-US" dirty="0" smtClean="0"/>
              <a:t>15 J, 0.3 Hz, 30 fs</a:t>
            </a:r>
          </a:p>
          <a:p>
            <a:pPr lvl="1"/>
            <a:r>
              <a:rPr lang="en-US" dirty="0" smtClean="0"/>
              <a:t>Extreme Photonics &amp; Applications Centre (EPAC) – higher energies at 10 Hz</a:t>
            </a:r>
          </a:p>
          <a:p>
            <a:pPr marL="0" indent="0">
              <a:buNone/>
            </a:pPr>
            <a:r>
              <a:rPr lang="en-US" sz="2800" dirty="0" smtClean="0"/>
              <a:t>Accelerators: </a:t>
            </a:r>
          </a:p>
          <a:p>
            <a:pPr lvl="1"/>
            <a:r>
              <a:rPr lang="en-US" dirty="0" smtClean="0"/>
              <a:t>Front End Test Stand (FETS) – H</a:t>
            </a:r>
            <a:r>
              <a:rPr lang="en-US" baseline="30000" dirty="0" smtClean="0"/>
              <a:t>-</a:t>
            </a:r>
            <a:r>
              <a:rPr lang="en-US" dirty="0" smtClean="0"/>
              <a:t> ions, 3 MeV, 60 mA, 2 </a:t>
            </a:r>
            <a:r>
              <a:rPr lang="en-US" dirty="0" err="1" smtClean="0"/>
              <a:t>ms</a:t>
            </a:r>
            <a:r>
              <a:rPr lang="en-US" dirty="0" smtClean="0"/>
              <a:t>, 50 Hz</a:t>
            </a:r>
          </a:p>
          <a:p>
            <a:pPr lvl="1"/>
            <a:r>
              <a:rPr lang="en-US" dirty="0" smtClean="0"/>
              <a:t>ISIS Neutron &amp; Muon Facility – H</a:t>
            </a:r>
            <a:r>
              <a:rPr lang="en-US" baseline="30000" dirty="0" smtClean="0"/>
              <a:t>-</a:t>
            </a:r>
            <a:r>
              <a:rPr lang="en-US" dirty="0" smtClean="0"/>
              <a:t>/Protons, 800 MeV, 240 µA, 10 </a:t>
            </a:r>
            <a:r>
              <a:rPr lang="en-US" dirty="0" err="1" smtClean="0"/>
              <a:t>ms</a:t>
            </a:r>
            <a:r>
              <a:rPr lang="en-US" dirty="0" smtClean="0"/>
              <a:t>, 50 Hz</a:t>
            </a:r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91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91049"/>
            <a:ext cx="11353801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End Stations</a:t>
            </a:r>
          </a:p>
          <a:p>
            <a:r>
              <a:rPr lang="en-US" dirty="0" smtClean="0"/>
              <a:t>Administration of chemicals and drugs to cell performed in Class II biological safety cabinets in the laboratory</a:t>
            </a:r>
          </a:p>
          <a:p>
            <a:r>
              <a:rPr lang="en-US" dirty="0" smtClean="0"/>
              <a:t>As necessary, plates and dishes sealed prior to irradiation in end-station</a:t>
            </a:r>
          </a:p>
          <a:p>
            <a:pPr marL="0" indent="0">
              <a:buNone/>
            </a:pPr>
            <a:r>
              <a:rPr lang="en-US" dirty="0" smtClean="0"/>
              <a:t>Radiation</a:t>
            </a:r>
          </a:p>
          <a:p>
            <a:r>
              <a:rPr lang="en-US" dirty="0" smtClean="0"/>
              <a:t>Controlled under Regulation 8 of the </a:t>
            </a:r>
            <a:r>
              <a:rPr lang="en-US" dirty="0" err="1" smtClean="0"/>
              <a:t>Ionising</a:t>
            </a:r>
            <a:r>
              <a:rPr lang="en-US" dirty="0" smtClean="0"/>
              <a:t> Radiation Regulations 2017 – a risk assessment is required prior to starting work</a:t>
            </a:r>
          </a:p>
          <a:p>
            <a:r>
              <a:rPr lang="en-US" dirty="0" smtClean="0"/>
              <a:t>To consider: nature of the source, dose rates, contamination, dosimetry, engineering controls, PPE, access, accidents, failures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40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80FD2021D9F84E87E95FE0D654EBA0" ma:contentTypeVersion="10" ma:contentTypeDescription="Create a new document." ma:contentTypeScope="" ma:versionID="d2bfba1b5f98ae19ddce8e43f99a1ce5">
  <xsd:schema xmlns:xsd="http://www.w3.org/2001/XMLSchema" xmlns:xs="http://www.w3.org/2001/XMLSchema" xmlns:p="http://schemas.microsoft.com/office/2006/metadata/properties" xmlns:ns3="2701d2d5-2d84-4edf-8a1c-2d1c74678571" xmlns:ns4="8ffd0dc6-e878-41fd-9fb9-494a2d3479cd" targetNamespace="http://schemas.microsoft.com/office/2006/metadata/properties" ma:root="true" ma:fieldsID="f8742c58199b744a2644dd08291b6d52" ns3:_="" ns4:_="">
    <xsd:import namespace="2701d2d5-2d84-4edf-8a1c-2d1c74678571"/>
    <xsd:import namespace="8ffd0dc6-e878-41fd-9fb9-494a2d3479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1d2d5-2d84-4edf-8a1c-2d1c746785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d0dc6-e878-41fd-9fb9-494a2d3479c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FB3AFC-06EE-4006-8B8C-AA42244BCB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01d2d5-2d84-4edf-8a1c-2d1c74678571"/>
    <ds:schemaRef ds:uri="8ffd0dc6-e878-41fd-9fb9-494a2d3479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DBD3847-7C2A-4F11-B217-DE647DC4C820}">
  <ds:schemaRefs>
    <ds:schemaRef ds:uri="http://purl.org/dc/elements/1.1/"/>
    <ds:schemaRef ds:uri="http://schemas.microsoft.com/office/2006/documentManagement/types"/>
    <ds:schemaRef ds:uri="2701d2d5-2d84-4edf-8a1c-2d1c74678571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8ffd0dc6-e878-41fd-9fb9-494a2d3479cd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3CC06A-57D0-49C3-A7F1-D58AD1B0F0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7129</TotalTime>
  <Words>374</Words>
  <Application>Microsoft Office PowerPoint</Application>
  <PresentationFormat>Widescreen</PresentationFormat>
  <Paragraphs>81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Regular</vt:lpstr>
      <vt:lpstr>Wingdings</vt:lpstr>
      <vt:lpstr>Font and logo master</vt:lpstr>
      <vt:lpstr>Font WITHOUT logo master</vt:lpstr>
      <vt:lpstr>PowerPoint Presentation</vt:lpstr>
      <vt:lpstr>Outline</vt:lpstr>
      <vt:lpstr>Accelerator Layout</vt:lpstr>
      <vt:lpstr>Accelerator Layout</vt:lpstr>
      <vt:lpstr>End Station Layout</vt:lpstr>
      <vt:lpstr>Safety</vt:lpstr>
      <vt:lpstr>Safety</vt:lpstr>
      <vt:lpstr>Safety</vt:lpstr>
      <vt:lpstr>Safety</vt:lpstr>
      <vt:lpstr>Costs</vt:lpstr>
      <vt:lpstr>Costs</vt:lpstr>
      <vt:lpstr>Costs</vt:lpstr>
      <vt:lpstr>R&amp;D Plan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Aymar, Galen (STFC,RAL,ISIS)</cp:lastModifiedBy>
  <cp:revision>217</cp:revision>
  <cp:lastPrinted>2019-10-02T08:27:37Z</cp:lastPrinted>
  <dcterms:created xsi:type="dcterms:W3CDTF">2019-09-17T08:04:08Z</dcterms:created>
  <dcterms:modified xsi:type="dcterms:W3CDTF">2020-03-27T13:35:33Z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0x0101007280FD2021D9F84E87E95FE0D654EBA0</vt:lpwstr>
  </property>
</Properties>
</file>