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sldIdLst>
    <p:sldId id="256" r:id="rId2"/>
    <p:sldId id="285" r:id="rId3"/>
    <p:sldId id="286" r:id="rId4"/>
    <p:sldId id="298" r:id="rId5"/>
    <p:sldId id="287" r:id="rId6"/>
    <p:sldId id="295" r:id="rId7"/>
    <p:sldId id="282" r:id="rId8"/>
    <p:sldId id="301" r:id="rId9"/>
    <p:sldId id="290" r:id="rId10"/>
    <p:sldId id="292" r:id="rId11"/>
    <p:sldId id="297" r:id="rId12"/>
    <p:sldId id="296" r:id="rId13"/>
  </p:sldIdLst>
  <p:sldSz cx="9906000" cy="6858000" type="A4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  <a:srgbClr val="FF7F3F"/>
    <a:srgbClr val="FF6600"/>
    <a:srgbClr val="990099"/>
    <a:srgbClr val="3366FF"/>
    <a:srgbClr val="339966"/>
    <a:srgbClr val="339933"/>
    <a:srgbClr val="409298"/>
    <a:srgbClr val="5EB5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7" autoAdjust="0"/>
    <p:restoredTop sz="94652" autoAdjust="0"/>
  </p:normalViewPr>
  <p:slideViewPr>
    <p:cSldViewPr snapToGrid="0">
      <p:cViewPr varScale="1">
        <p:scale>
          <a:sx n="70" d="100"/>
          <a:sy n="70" d="100"/>
        </p:scale>
        <p:origin x="186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6E2540-F235-4FB9-9096-576D4724138A}" type="datetimeFigureOut">
              <a:rPr lang="en-GB" smtClean="0"/>
              <a:t>25/03/2020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E2000-5C5A-48B4-9C60-92BDA163DD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055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 the start we have a laser which is fired at a thin metal target at an angle of 45 deg. This then generates an ion beam from the surface of the target.</a:t>
            </a:r>
          </a:p>
          <a:p>
            <a:r>
              <a:rPr lang="en-US" dirty="0"/>
              <a:t>Using this method we can produce very intense beams but with a very large angular spread.</a:t>
            </a:r>
          </a:p>
          <a:p>
            <a:r>
              <a:rPr lang="en-US" dirty="0"/>
              <a:t>Simulations used a beam generated from the same parameters used in the optics design.  Beta means small spot size and with this emittance that means you have a beam with a very  large divergence.</a:t>
            </a:r>
          </a:p>
          <a:p>
            <a:r>
              <a:rPr lang="en-US" dirty="0"/>
              <a:t>Need a strong focusing element to prevent the beam being lost.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FF24-7102-4C3B-8527-12AB5DAB23B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922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we plan to use to capture these particles is a </a:t>
            </a:r>
            <a:r>
              <a:rPr lang="en-US" dirty="0" err="1"/>
              <a:t>a</a:t>
            </a:r>
            <a:r>
              <a:rPr lang="en-US" dirty="0"/>
              <a:t> Gabor lens. This can provide a very strong focusing field in a short space by utilizing a confined electron plasma.</a:t>
            </a:r>
          </a:p>
          <a:p>
            <a:r>
              <a:rPr lang="en-US" dirty="0"/>
              <a:t>Schematic of the principle and a prototype at Imperial that we plan to test with a laser-ion beam.</a:t>
            </a:r>
          </a:p>
          <a:p>
            <a:r>
              <a:rPr lang="en-US" dirty="0"/>
              <a:t>To model in BDSIM</a:t>
            </a:r>
          </a:p>
          <a:p>
            <a:r>
              <a:rPr lang="en-US" dirty="0"/>
              <a:t>Lines from </a:t>
            </a:r>
            <a:r>
              <a:rPr lang="en-US" dirty="0" err="1"/>
              <a:t>Jaroslaw’s</a:t>
            </a:r>
            <a:r>
              <a:rPr lang="en-US" dirty="0"/>
              <a:t> beam optics code shows </a:t>
            </a:r>
            <a:r>
              <a:rPr lang="en-US" dirty="0" err="1"/>
              <a:t>Beta_x</a:t>
            </a:r>
            <a:r>
              <a:rPr lang="en-US" dirty="0"/>
              <a:t> and </a:t>
            </a:r>
            <a:r>
              <a:rPr lang="en-US" dirty="0" err="1"/>
              <a:t>Beta_y</a:t>
            </a:r>
            <a:r>
              <a:rPr lang="en-US" dirty="0"/>
              <a:t> (a measure of the beam envelope) are on top of each other. The points from BDSIM show the particle tracking simulations are well matched to the optics design.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FF24-7102-4C3B-8527-12AB5DAB23B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268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0273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29127" y="2193636"/>
            <a:ext cx="9047747" cy="3319964"/>
          </a:xfrm>
          <a:prstGeom prst="rect">
            <a:avLst/>
          </a:prstGeom>
        </p:spPr>
        <p:txBody>
          <a:bodyPr anchor="t" anchorCtr="0"/>
          <a:lstStyle>
            <a:lvl1pPr marL="0" indent="0" algn="ctr">
              <a:buNone/>
              <a:defRPr sz="7200"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6508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66688" y="682388"/>
            <a:ext cx="9621889" cy="5850638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670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41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>
                <a:gamma/>
                <a:shade val="46275"/>
                <a:invGamma/>
              </a:schemeClr>
            </a:gs>
            <a:gs pos="50000">
              <a:schemeClr val="accent2"/>
            </a:gs>
            <a:gs pos="100000">
              <a:schemeClr val="accent2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Text Box 8"/>
          <p:cNvSpPr txBox="1">
            <a:spLocks noChangeArrowheads="1"/>
          </p:cNvSpPr>
          <p:nvPr userDrawn="1"/>
        </p:nvSpPr>
        <p:spPr bwMode="auto">
          <a:xfrm>
            <a:off x="8308314" y="6557719"/>
            <a:ext cx="1325959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 anchor="ctr"/>
          <a:lstStyle/>
          <a:p>
            <a:pPr>
              <a:spcBef>
                <a:spcPct val="50000"/>
              </a:spcBef>
            </a:pPr>
            <a:r>
              <a:rPr lang="en-GB" sz="1400" b="1" dirty="0">
                <a:solidFill>
                  <a:srgbClr val="3366FF"/>
                </a:solidFill>
                <a:latin typeface="+mj-lt"/>
              </a:rPr>
              <a:t>Page</a:t>
            </a:r>
            <a:r>
              <a:rPr lang="en-GB" sz="1800" b="1" dirty="0">
                <a:solidFill>
                  <a:srgbClr val="3366FF"/>
                </a:solidFill>
                <a:latin typeface="+mj-lt"/>
              </a:rPr>
              <a:t> </a:t>
            </a:r>
            <a:fld id="{6A8C8EF0-AE2C-43AB-BE17-B921CDDA06A1}" type="slidenum">
              <a:rPr lang="en-GB" sz="1400" b="1">
                <a:solidFill>
                  <a:srgbClr val="3366FF"/>
                </a:solidFill>
                <a:latin typeface="+mj-lt"/>
              </a:rPr>
              <a:pPr>
                <a:spcBef>
                  <a:spcPct val="50000"/>
                </a:spcBef>
              </a:pPr>
              <a:t>‹#›</a:t>
            </a:fld>
            <a:endParaRPr lang="en-GB" sz="1400" b="1" dirty="0">
              <a:solidFill>
                <a:srgbClr val="3366FF"/>
              </a:solidFill>
              <a:latin typeface="+mj-lt"/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166688" y="0"/>
            <a:ext cx="8915400" cy="5483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2512921" y="6559717"/>
            <a:ext cx="4880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Review of the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LhARA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pre-CDR 25</a:t>
            </a:r>
            <a:r>
              <a:rPr kumimoji="0" lang="en-GB" sz="1400" b="0" i="0" u="none" strike="noStrike" kern="1200" cap="none" spc="0" normalizeH="0" baseline="3000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March 2020</a:t>
            </a:r>
            <a:endParaRPr lang="en-GB" sz="1400" dirty="0">
              <a:solidFill>
                <a:srgbClr val="3366FF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512498" y="6559717"/>
            <a:ext cx="1179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Ajit Kurup</a:t>
            </a:r>
            <a:endParaRPr lang="en-GB" sz="1400" dirty="0">
              <a:solidFill>
                <a:srgbClr val="3366FF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 userDrawn="1"/>
        </p:nvCxnSpPr>
        <p:spPr bwMode="auto">
          <a:xfrm>
            <a:off x="56460" y="606054"/>
            <a:ext cx="9797226" cy="0"/>
          </a:xfrm>
          <a:prstGeom prst="line">
            <a:avLst/>
          </a:prstGeom>
          <a:noFill/>
          <a:ln w="57150" cap="rnd" cmpd="sng" algn="ctr">
            <a:gradFill flip="none" rotWithShape="1">
              <a:gsLst>
                <a:gs pos="0">
                  <a:srgbClr val="FF6600"/>
                </a:gs>
                <a:gs pos="87000">
                  <a:srgbClr val="FF7F3F"/>
                </a:gs>
                <a:gs pos="100000">
                  <a:srgbClr val="FFFF99">
                    <a:alpha val="84706"/>
                  </a:srgbClr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2" r:id="rId2"/>
    <p:sldLayoutId id="2147483651" r:id="rId3"/>
    <p:sldLayoutId id="2147483661" r:id="rId4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6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accent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accent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accent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77455" y="1644247"/>
            <a:ext cx="9352807" cy="584775"/>
          </a:xfrm>
          <a:prstGeom prst="rect">
            <a:avLst/>
          </a:prstGeom>
          <a:noFill/>
          <a:ln w="825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b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dirty="0">
                <a:solidFill>
                  <a:schemeClr val="accent1"/>
                </a:solidFill>
                <a:uFill>
                  <a:solidFill>
                    <a:srgbClr val="990099"/>
                  </a:solidFill>
                </a:uFill>
                <a:latin typeface="Arial Black" pitchFamily="34" charset="0"/>
              </a:rPr>
              <a:t>Overview of the </a:t>
            </a:r>
            <a:r>
              <a:rPr lang="en-GB" sz="3200" dirty="0" err="1">
                <a:solidFill>
                  <a:schemeClr val="accent1"/>
                </a:solidFill>
                <a:uFill>
                  <a:solidFill>
                    <a:srgbClr val="990099"/>
                  </a:solidFill>
                </a:uFill>
                <a:latin typeface="Arial Black" pitchFamily="34" charset="0"/>
              </a:rPr>
              <a:t>LhARA</a:t>
            </a:r>
            <a:r>
              <a:rPr lang="en-GB" sz="3200" dirty="0">
                <a:solidFill>
                  <a:schemeClr val="accent1"/>
                </a:solidFill>
                <a:uFill>
                  <a:solidFill>
                    <a:srgbClr val="990099"/>
                  </a:solidFill>
                </a:uFill>
                <a:latin typeface="Arial Black" pitchFamily="34" charset="0"/>
              </a:rPr>
              <a:t> Facility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77454" y="2839291"/>
            <a:ext cx="6550065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99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 sz="2000" dirty="0">
              <a:solidFill>
                <a:schemeClr val="accent1"/>
              </a:solidFill>
              <a:latin typeface="Arial Black" pitchFamily="34" charset="0"/>
            </a:endParaRPr>
          </a:p>
          <a:p>
            <a:r>
              <a:rPr lang="en-GB" sz="2800" dirty="0">
                <a:solidFill>
                  <a:schemeClr val="accent1"/>
                </a:solidFill>
                <a:latin typeface="Arial Black" pitchFamily="34" charset="0"/>
              </a:rPr>
              <a:t>Review of the </a:t>
            </a:r>
            <a:r>
              <a:rPr lang="en-GB" sz="2800" dirty="0" err="1">
                <a:solidFill>
                  <a:schemeClr val="accent1"/>
                </a:solidFill>
                <a:latin typeface="Arial Black" pitchFamily="34" charset="0"/>
              </a:rPr>
              <a:t>LhARA</a:t>
            </a:r>
            <a:r>
              <a:rPr lang="en-GB" sz="2800" dirty="0">
                <a:solidFill>
                  <a:schemeClr val="accent1"/>
                </a:solidFill>
                <a:latin typeface="Arial Black" pitchFamily="34" charset="0"/>
              </a:rPr>
              <a:t> pre-CDR</a:t>
            </a:r>
          </a:p>
          <a:p>
            <a:endParaRPr lang="en-GB" sz="2800" dirty="0">
              <a:solidFill>
                <a:schemeClr val="accent1"/>
              </a:solidFill>
              <a:latin typeface="Arial Black" pitchFamily="34" charset="0"/>
            </a:endParaRPr>
          </a:p>
          <a:p>
            <a:endParaRPr lang="en-GB" sz="2800" dirty="0">
              <a:solidFill>
                <a:schemeClr val="accent1"/>
              </a:solidFill>
              <a:latin typeface="Arial Black" pitchFamily="34" charset="0"/>
            </a:endParaRPr>
          </a:p>
          <a:p>
            <a:endParaRPr lang="en-GB" sz="2800" dirty="0">
              <a:solidFill>
                <a:schemeClr val="accent1"/>
              </a:solidFill>
              <a:latin typeface="Arial Black" pitchFamily="34" charset="0"/>
            </a:endParaRPr>
          </a:p>
          <a:p>
            <a:endParaRPr lang="en-GB" sz="2800" dirty="0">
              <a:solidFill>
                <a:schemeClr val="accent1"/>
              </a:solidFill>
              <a:latin typeface="Arial Black" pitchFamily="34" charset="0"/>
            </a:endParaRPr>
          </a:p>
          <a:p>
            <a:endParaRPr lang="en-GB" sz="2800" dirty="0">
              <a:solidFill>
                <a:schemeClr val="accent1"/>
              </a:solidFill>
              <a:latin typeface="Arial Black" pitchFamily="34" charset="0"/>
            </a:endParaRPr>
          </a:p>
          <a:p>
            <a:endParaRPr lang="en-GB" sz="28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52400" y="2408900"/>
            <a:ext cx="9631680" cy="0"/>
          </a:xfrm>
          <a:prstGeom prst="line">
            <a:avLst/>
          </a:prstGeom>
          <a:noFill/>
          <a:ln w="127000" cap="rnd" cmpd="sng" algn="ctr">
            <a:gradFill flip="none" rotWithShape="1">
              <a:gsLst>
                <a:gs pos="0">
                  <a:srgbClr val="FF6600"/>
                </a:gs>
                <a:gs pos="87000">
                  <a:srgbClr val="FF7F3F"/>
                </a:gs>
                <a:gs pos="100000">
                  <a:srgbClr val="FFFF99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277455" y="5488699"/>
            <a:ext cx="4953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GB" sz="2000" dirty="0">
                <a:solidFill>
                  <a:srgbClr val="BBE0E3"/>
                </a:solidFill>
                <a:latin typeface="Arial Black" pitchFamily="34" charset="0"/>
              </a:rPr>
              <a:t>Ajit Kurup</a:t>
            </a:r>
          </a:p>
          <a:p>
            <a:pPr lvl="0"/>
            <a:endParaRPr lang="en-GB" sz="2000" dirty="0">
              <a:solidFill>
                <a:srgbClr val="BBE0E3"/>
              </a:solidFill>
              <a:latin typeface="Arial Black" pitchFamily="34" charset="0"/>
            </a:endParaRPr>
          </a:p>
          <a:p>
            <a:pPr lvl="0"/>
            <a:r>
              <a:rPr lang="en-GB" sz="2000" dirty="0">
                <a:solidFill>
                  <a:srgbClr val="BBE0E3"/>
                </a:solidFill>
                <a:latin typeface="Arial Black" pitchFamily="34" charset="0"/>
              </a:rPr>
              <a:t>25</a:t>
            </a:r>
            <a:r>
              <a:rPr lang="en-GB" sz="2000" baseline="30000" dirty="0">
                <a:solidFill>
                  <a:srgbClr val="BBE0E3"/>
                </a:solidFill>
                <a:latin typeface="Arial Black" pitchFamily="34" charset="0"/>
              </a:rPr>
              <a:t>th</a:t>
            </a:r>
            <a:r>
              <a:rPr lang="en-GB" sz="2000" dirty="0">
                <a:solidFill>
                  <a:srgbClr val="BBE0E3"/>
                </a:solidFill>
                <a:latin typeface="Arial Black" pitchFamily="34" charset="0"/>
              </a:rPr>
              <a:t> March 2020</a:t>
            </a:r>
          </a:p>
        </p:txBody>
      </p:sp>
      <p:pic>
        <p:nvPicPr>
          <p:cNvPr id="9" name="Picture 55" descr="IMP_ML_2CS_PS">
            <a:extLst>
              <a:ext uri="{FF2B5EF4-FFF2-40B4-BE49-F238E27FC236}">
                <a16:creationId xmlns:a16="http://schemas.microsoft.com/office/drawing/2014/main" id="{E19D4EB6-473F-4A21-8FE9-49F006C1B7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2" y="5829647"/>
            <a:ext cx="2199043" cy="650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8F85727C-BE29-43E3-A574-B6CD21AA48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148" y="5250497"/>
            <a:ext cx="2935867" cy="139803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3B12FC-7BDF-40E0-A259-26A9E05567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Post acceleration done using an Fixed field accelerator (FFA). </a:t>
            </a:r>
          </a:p>
          <a:p>
            <a:pPr lvl="1"/>
            <a:r>
              <a:rPr lang="en-GB" dirty="0"/>
              <a:t>Spiral FFA.</a:t>
            </a:r>
          </a:p>
          <a:p>
            <a:r>
              <a:rPr lang="en-GB" dirty="0"/>
              <a:t>Injection and extraction lines for the FFA.</a:t>
            </a:r>
          </a:p>
          <a:p>
            <a:endParaRPr lang="en-GB" dirty="0"/>
          </a:p>
          <a:p>
            <a:r>
              <a:rPr lang="en-GB" dirty="0"/>
              <a:t>High energy arc for in vitro</a:t>
            </a:r>
          </a:p>
          <a:p>
            <a:pPr marL="0" indent="0" defTabSz="355600">
              <a:buNone/>
            </a:pPr>
            <a:r>
              <a:rPr lang="en-GB" dirty="0"/>
              <a:t>	end station.</a:t>
            </a:r>
          </a:p>
          <a:p>
            <a:pPr defTabSz="355600"/>
            <a:endParaRPr lang="en-GB" dirty="0"/>
          </a:p>
          <a:p>
            <a:pPr defTabSz="355600"/>
            <a:r>
              <a:rPr lang="en-GB" dirty="0"/>
              <a:t>In vivo beam line.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2C629D-41A7-46D3-AEC4-2775876C2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Beam transport – Stage 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1C6B8C-22A6-4B7A-8CBF-2F12A32CFC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0965" y="1233724"/>
            <a:ext cx="3242672" cy="28307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952C900-818B-4C31-A744-B50A751BFC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510" y="4615797"/>
            <a:ext cx="8244660" cy="175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241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262F03-E016-4F6F-9450-2FCD432E3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Schedule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7DE528-3B1B-4E3F-B243-4ADDD56C23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30011"/>
            <a:ext cx="9906000" cy="239797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549305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4B4491-2476-40F8-83CE-0BB1F6DE2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Five year R&amp;D plan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46529B-5DD3-42E3-943F-27EBDC81CB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8" y="675861"/>
            <a:ext cx="9826488" cy="587192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441981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EBC359-B434-47DB-BFDF-B7F43CBAB9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Overview of the design of the facility.</a:t>
            </a:r>
          </a:p>
          <a:p>
            <a:pPr lvl="1"/>
            <a:r>
              <a:rPr lang="en-GB" dirty="0"/>
              <a:t>Design parameters.</a:t>
            </a:r>
          </a:p>
          <a:p>
            <a:pPr lvl="1"/>
            <a:r>
              <a:rPr lang="en-GB" dirty="0"/>
              <a:t>Accelerator</a:t>
            </a:r>
          </a:p>
          <a:p>
            <a:pPr lvl="1"/>
            <a:r>
              <a:rPr lang="en-GB" dirty="0"/>
              <a:t>End stations</a:t>
            </a:r>
          </a:p>
          <a:p>
            <a:pPr lvl="1"/>
            <a:r>
              <a:rPr lang="en-GB" dirty="0"/>
              <a:t>Diagnostics</a:t>
            </a:r>
          </a:p>
          <a:p>
            <a:endParaRPr lang="en-GB" dirty="0"/>
          </a:p>
          <a:p>
            <a:r>
              <a:rPr lang="en-GB" dirty="0"/>
              <a:t>Staging.</a:t>
            </a:r>
          </a:p>
          <a:p>
            <a:endParaRPr lang="en-GB" dirty="0"/>
          </a:p>
          <a:p>
            <a:r>
              <a:rPr lang="en-GB" dirty="0"/>
              <a:t>R&amp;D plan and project schedule.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288BF3-FC67-4E54-A12F-22716267E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448684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BEF2AF-FF05-43EC-93E0-23C6042B4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Design parameters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C4A324B-60FC-42D2-9C26-14C136FB9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8029" y="764274"/>
            <a:ext cx="5809942" cy="564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568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BEF2AF-FF05-43EC-93E0-23C6042B4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Design parameters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BB49D72-0FBE-44D7-A172-F9D96A8E2CD6}"/>
              </a:ext>
            </a:extLst>
          </p:cNvPr>
          <p:cNvGrpSpPr/>
          <p:nvPr/>
        </p:nvGrpSpPr>
        <p:grpSpPr>
          <a:xfrm>
            <a:off x="2761331" y="749365"/>
            <a:ext cx="3726113" cy="5359269"/>
            <a:chOff x="2413430" y="859809"/>
            <a:chExt cx="3726113" cy="535926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8A7DEC5-14DA-45C2-B222-828B38ACD7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33" r="1" b="618"/>
            <a:stretch/>
          </p:blipFill>
          <p:spPr>
            <a:xfrm>
              <a:off x="2414094" y="859809"/>
              <a:ext cx="3725449" cy="3343345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84E4A79-5E25-4CCE-9EC1-BB84F6BE46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13430" y="4203154"/>
              <a:ext cx="3724785" cy="20159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1978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AD8D9B-8107-4209-A961-3DB637B66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Accelerator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9B27A98-63A2-417E-8A7B-B19EBF6FE546}"/>
              </a:ext>
            </a:extLst>
          </p:cNvPr>
          <p:cNvGrpSpPr/>
          <p:nvPr/>
        </p:nvGrpSpPr>
        <p:grpSpPr>
          <a:xfrm>
            <a:off x="0" y="1123949"/>
            <a:ext cx="10026356" cy="5075317"/>
            <a:chOff x="0" y="1123949"/>
            <a:chExt cx="10026356" cy="5075317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B53771E4-61EB-40A0-9AE1-6E50C3A1840D}"/>
                </a:ext>
              </a:extLst>
            </p:cNvPr>
            <p:cNvSpPr/>
            <p:nvPr/>
          </p:nvSpPr>
          <p:spPr>
            <a:xfrm>
              <a:off x="0" y="1123949"/>
              <a:ext cx="9906000" cy="5075317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6572F637-6C69-4F87-923A-CD6A238643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129"/>
            <a:stretch/>
          </p:blipFill>
          <p:spPr>
            <a:xfrm>
              <a:off x="319554" y="1343978"/>
              <a:ext cx="9503715" cy="4855288"/>
            </a:xfrm>
            <a:prstGeom prst="rect">
              <a:avLst/>
            </a:prstGeom>
          </p:spPr>
        </p:pic>
        <p:sp>
          <p:nvSpPr>
            <p:cNvPr id="62" name="Right Brace 61">
              <a:extLst>
                <a:ext uri="{FF2B5EF4-FFF2-40B4-BE49-F238E27FC236}">
                  <a16:creationId xmlns:a16="http://schemas.microsoft.com/office/drawing/2014/main" id="{A042083E-D078-47C4-9703-DE9849A7A378}"/>
                </a:ext>
              </a:extLst>
            </p:cNvPr>
            <p:cNvSpPr/>
            <p:nvPr/>
          </p:nvSpPr>
          <p:spPr>
            <a:xfrm rot="4480819">
              <a:off x="6408163" y="4372659"/>
              <a:ext cx="123920" cy="572258"/>
            </a:xfrm>
            <a:prstGeom prst="rightBrace">
              <a:avLst>
                <a:gd name="adj1" fmla="val 8333"/>
                <a:gd name="adj2" fmla="val 46221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9BEF902-C6EB-4138-8CF2-AE2419583874}"/>
                </a:ext>
              </a:extLst>
            </p:cNvPr>
            <p:cNvSpPr txBox="1"/>
            <p:nvPr/>
          </p:nvSpPr>
          <p:spPr>
            <a:xfrm>
              <a:off x="6269005" y="4733218"/>
              <a:ext cx="683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Capture</a:t>
              </a:r>
            </a:p>
          </p:txBody>
        </p:sp>
        <p:sp>
          <p:nvSpPr>
            <p:cNvPr id="64" name="Right Brace 63">
              <a:extLst>
                <a:ext uri="{FF2B5EF4-FFF2-40B4-BE49-F238E27FC236}">
                  <a16:creationId xmlns:a16="http://schemas.microsoft.com/office/drawing/2014/main" id="{02FB139A-EAD3-4404-9F64-194CF1234BF3}"/>
                </a:ext>
              </a:extLst>
            </p:cNvPr>
            <p:cNvSpPr/>
            <p:nvPr/>
          </p:nvSpPr>
          <p:spPr>
            <a:xfrm rot="4480819">
              <a:off x="7547293" y="3486199"/>
              <a:ext cx="123920" cy="1722044"/>
            </a:xfrm>
            <a:prstGeom prst="rightBrace">
              <a:avLst>
                <a:gd name="adj1" fmla="val 8333"/>
                <a:gd name="adj2" fmla="val 46221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591A472B-7033-4E52-9390-996018D7F213}"/>
                </a:ext>
              </a:extLst>
            </p:cNvPr>
            <p:cNvSpPr txBox="1"/>
            <p:nvPr/>
          </p:nvSpPr>
          <p:spPr>
            <a:xfrm>
              <a:off x="7353725" y="4423570"/>
              <a:ext cx="10392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Matching and energy selection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6911393-58B0-4E6C-8353-E187AA0990FE}"/>
                </a:ext>
              </a:extLst>
            </p:cNvPr>
            <p:cNvSpPr txBox="1"/>
            <p:nvPr/>
          </p:nvSpPr>
          <p:spPr>
            <a:xfrm rot="20579832">
              <a:off x="9129933" y="3405876"/>
              <a:ext cx="78438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</a:rPr>
                <a:t>BEAM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44080FCD-2833-42FE-80AC-92AC2FF7B5C1}"/>
                </a:ext>
              </a:extLst>
            </p:cNvPr>
            <p:cNvSpPr txBox="1"/>
            <p:nvPr/>
          </p:nvSpPr>
          <p:spPr>
            <a:xfrm rot="20550376">
              <a:off x="9182597" y="3512318"/>
              <a:ext cx="78438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</a:rPr>
                <a:t>DUMP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1F94570-B529-43D4-8C32-777093E7A9AC}"/>
                </a:ext>
              </a:extLst>
            </p:cNvPr>
            <p:cNvSpPr txBox="1"/>
            <p:nvPr/>
          </p:nvSpPr>
          <p:spPr>
            <a:xfrm rot="21252833">
              <a:off x="5901942" y="2610962"/>
              <a:ext cx="78438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</a:rPr>
                <a:t>BEAM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CE0B5B40-DAD6-4222-9B3F-DDFE8F52C6D2}"/>
                </a:ext>
              </a:extLst>
            </p:cNvPr>
            <p:cNvSpPr txBox="1"/>
            <p:nvPr/>
          </p:nvSpPr>
          <p:spPr>
            <a:xfrm rot="21308434">
              <a:off x="5917429" y="2709967"/>
              <a:ext cx="78438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</a:rPr>
                <a:t>DUMP</a:t>
              </a:r>
            </a:p>
          </p:txBody>
        </p:sp>
        <p:sp>
          <p:nvSpPr>
            <p:cNvPr id="70" name="Arrow: Right 69">
              <a:extLst>
                <a:ext uri="{FF2B5EF4-FFF2-40B4-BE49-F238E27FC236}">
                  <a16:creationId xmlns:a16="http://schemas.microsoft.com/office/drawing/2014/main" id="{8D68EC75-21EE-4396-8D32-C851FAACEEEF}"/>
                </a:ext>
              </a:extLst>
            </p:cNvPr>
            <p:cNvSpPr/>
            <p:nvPr/>
          </p:nvSpPr>
          <p:spPr>
            <a:xfrm rot="16200000">
              <a:off x="9361759" y="1934129"/>
              <a:ext cx="257830" cy="236041"/>
            </a:xfrm>
            <a:prstGeom prst="rightArrow">
              <a:avLst/>
            </a:prstGeom>
            <a:solidFill>
              <a:srgbClr val="70AD47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3948B9C5-2E94-4CCA-8086-FDE6D4F1010B}"/>
                </a:ext>
              </a:extLst>
            </p:cNvPr>
            <p:cNvSpPr txBox="1"/>
            <p:nvPr/>
          </p:nvSpPr>
          <p:spPr>
            <a:xfrm>
              <a:off x="8769529" y="1382988"/>
              <a:ext cx="125682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Beam to the low energy in vitro end station</a:t>
              </a:r>
            </a:p>
          </p:txBody>
        </p:sp>
        <p:sp>
          <p:nvSpPr>
            <p:cNvPr id="72" name="Arrow: Right 71">
              <a:extLst>
                <a:ext uri="{FF2B5EF4-FFF2-40B4-BE49-F238E27FC236}">
                  <a16:creationId xmlns:a16="http://schemas.microsoft.com/office/drawing/2014/main" id="{64B654CC-7074-4129-9761-0799F9840BFE}"/>
                </a:ext>
              </a:extLst>
            </p:cNvPr>
            <p:cNvSpPr/>
            <p:nvPr/>
          </p:nvSpPr>
          <p:spPr>
            <a:xfrm rot="16200000">
              <a:off x="3337256" y="1988600"/>
              <a:ext cx="257830" cy="236041"/>
            </a:xfrm>
            <a:prstGeom prst="rightArrow">
              <a:avLst/>
            </a:prstGeom>
            <a:solidFill>
              <a:srgbClr val="70AD47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0315853-3518-4899-B145-854C7B3EA95F}"/>
                </a:ext>
              </a:extLst>
            </p:cNvPr>
            <p:cNvSpPr txBox="1"/>
            <p:nvPr/>
          </p:nvSpPr>
          <p:spPr>
            <a:xfrm>
              <a:off x="3095971" y="1437459"/>
              <a:ext cx="125682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Beam to the high energy in vitro end station</a:t>
              </a:r>
            </a:p>
          </p:txBody>
        </p:sp>
        <p:sp>
          <p:nvSpPr>
            <p:cNvPr id="74" name="Arrow: Right 73">
              <a:extLst>
                <a:ext uri="{FF2B5EF4-FFF2-40B4-BE49-F238E27FC236}">
                  <a16:creationId xmlns:a16="http://schemas.microsoft.com/office/drawing/2014/main" id="{8883F8DF-FF02-4300-9B8C-2EBA521715B6}"/>
                </a:ext>
              </a:extLst>
            </p:cNvPr>
            <p:cNvSpPr/>
            <p:nvPr/>
          </p:nvSpPr>
          <p:spPr>
            <a:xfrm rot="9596121">
              <a:off x="283252" y="4635890"/>
              <a:ext cx="257830" cy="236041"/>
            </a:xfrm>
            <a:prstGeom prst="rightArrow">
              <a:avLst/>
            </a:prstGeom>
            <a:solidFill>
              <a:srgbClr val="70AD47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5FD6C00E-782A-4CE9-A5A8-846DBBA31121}"/>
                </a:ext>
              </a:extLst>
            </p:cNvPr>
            <p:cNvSpPr txBox="1"/>
            <p:nvPr/>
          </p:nvSpPr>
          <p:spPr>
            <a:xfrm>
              <a:off x="12919" y="4127623"/>
              <a:ext cx="84772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Beam to the in vivo end station</a:t>
              </a:r>
            </a:p>
          </p:txBody>
        </p:sp>
        <p:sp>
          <p:nvSpPr>
            <p:cNvPr id="76" name="Arrow: Right 75">
              <a:extLst>
                <a:ext uri="{FF2B5EF4-FFF2-40B4-BE49-F238E27FC236}">
                  <a16:creationId xmlns:a16="http://schemas.microsoft.com/office/drawing/2014/main" id="{79C23735-E31C-4986-8189-36A4052C0CD8}"/>
                </a:ext>
              </a:extLst>
            </p:cNvPr>
            <p:cNvSpPr/>
            <p:nvPr/>
          </p:nvSpPr>
          <p:spPr>
            <a:xfrm rot="20675092">
              <a:off x="5798268" y="4481671"/>
              <a:ext cx="257830" cy="236041"/>
            </a:xfrm>
            <a:prstGeom prst="rightArrow">
              <a:avLst/>
            </a:prstGeom>
            <a:solidFill>
              <a:srgbClr val="BD3D37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20EFD4AA-A88A-4B7B-A907-B4F7EE38A144}"/>
                </a:ext>
              </a:extLst>
            </p:cNvPr>
            <p:cNvSpPr txBox="1"/>
            <p:nvPr/>
          </p:nvSpPr>
          <p:spPr>
            <a:xfrm>
              <a:off x="5045576" y="4521248"/>
              <a:ext cx="94216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Beam from the laser target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E25F401-6DC7-4820-B51A-D7C99252CAF8}"/>
                </a:ext>
              </a:extLst>
            </p:cNvPr>
            <p:cNvSpPr txBox="1"/>
            <p:nvPr/>
          </p:nvSpPr>
          <p:spPr>
            <a:xfrm>
              <a:off x="6601894" y="3236918"/>
              <a:ext cx="95506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Fixed field accelerator ring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D763F94-FB1C-4DF2-A01A-880F29F62771}"/>
                </a:ext>
              </a:extLst>
            </p:cNvPr>
            <p:cNvSpPr txBox="1"/>
            <p:nvPr/>
          </p:nvSpPr>
          <p:spPr>
            <a:xfrm>
              <a:off x="7556957" y="2729700"/>
              <a:ext cx="63695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Injection line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98236D72-F5A8-4EDB-AB1A-FEA3B6F949C6}"/>
                </a:ext>
              </a:extLst>
            </p:cNvPr>
            <p:cNvSpPr txBox="1"/>
            <p:nvPr/>
          </p:nvSpPr>
          <p:spPr>
            <a:xfrm>
              <a:off x="6561337" y="2250985"/>
              <a:ext cx="79238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Extraction line</a:t>
              </a:r>
            </a:p>
          </p:txBody>
        </p:sp>
        <p:sp>
          <p:nvSpPr>
            <p:cNvPr id="81" name="Right Brace 80">
              <a:extLst>
                <a:ext uri="{FF2B5EF4-FFF2-40B4-BE49-F238E27FC236}">
                  <a16:creationId xmlns:a16="http://schemas.microsoft.com/office/drawing/2014/main" id="{2DFE7D79-0065-46C3-B0CC-9F85191FBED1}"/>
                </a:ext>
              </a:extLst>
            </p:cNvPr>
            <p:cNvSpPr/>
            <p:nvPr/>
          </p:nvSpPr>
          <p:spPr>
            <a:xfrm rot="15197489" flipV="1">
              <a:off x="5029961" y="2524369"/>
              <a:ext cx="123920" cy="1263709"/>
            </a:xfrm>
            <a:prstGeom prst="rightBrace">
              <a:avLst>
                <a:gd name="adj1" fmla="val 8333"/>
                <a:gd name="adj2" fmla="val 46221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768393F7-E02D-46E2-B227-C4C7B33C2477}"/>
                </a:ext>
              </a:extLst>
            </p:cNvPr>
            <p:cNvSpPr txBox="1"/>
            <p:nvPr/>
          </p:nvSpPr>
          <p:spPr>
            <a:xfrm>
              <a:off x="4635457" y="2694303"/>
              <a:ext cx="102016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Extraction line matching</a:t>
              </a:r>
            </a:p>
          </p:txBody>
        </p:sp>
        <p:sp>
          <p:nvSpPr>
            <p:cNvPr id="83" name="Right Brace 82">
              <a:extLst>
                <a:ext uri="{FF2B5EF4-FFF2-40B4-BE49-F238E27FC236}">
                  <a16:creationId xmlns:a16="http://schemas.microsoft.com/office/drawing/2014/main" id="{B20591DE-6CF5-4655-BF95-16A3D760CD53}"/>
                </a:ext>
              </a:extLst>
            </p:cNvPr>
            <p:cNvSpPr/>
            <p:nvPr/>
          </p:nvSpPr>
          <p:spPr>
            <a:xfrm rot="15197489" flipV="1">
              <a:off x="1602151" y="3258136"/>
              <a:ext cx="123920" cy="1778834"/>
            </a:xfrm>
            <a:prstGeom prst="rightBrace">
              <a:avLst>
                <a:gd name="adj1" fmla="val 8333"/>
                <a:gd name="adj2" fmla="val 46221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B15AD39C-A399-4FF4-8718-369D3916F470}"/>
                </a:ext>
              </a:extLst>
            </p:cNvPr>
            <p:cNvSpPr txBox="1"/>
            <p:nvPr/>
          </p:nvSpPr>
          <p:spPr>
            <a:xfrm>
              <a:off x="1144095" y="3683908"/>
              <a:ext cx="102016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In vivo beam line matching</a:t>
              </a:r>
            </a:p>
          </p:txBody>
        </p:sp>
        <p:sp>
          <p:nvSpPr>
            <p:cNvPr id="85" name="Right Brace 84">
              <a:extLst>
                <a:ext uri="{FF2B5EF4-FFF2-40B4-BE49-F238E27FC236}">
                  <a16:creationId xmlns:a16="http://schemas.microsoft.com/office/drawing/2014/main" id="{6D03F1BE-7334-478B-8D89-C43E3D2B3675}"/>
                </a:ext>
              </a:extLst>
            </p:cNvPr>
            <p:cNvSpPr/>
            <p:nvPr/>
          </p:nvSpPr>
          <p:spPr>
            <a:xfrm rot="4480819">
              <a:off x="3171280" y="3795031"/>
              <a:ext cx="123920" cy="658375"/>
            </a:xfrm>
            <a:prstGeom prst="rightBrace">
              <a:avLst>
                <a:gd name="adj1" fmla="val 8333"/>
                <a:gd name="adj2" fmla="val 46221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16C163C3-D54B-4110-84E3-FBAD7921FFF4}"/>
                </a:ext>
              </a:extLst>
            </p:cNvPr>
            <p:cNvSpPr txBox="1"/>
            <p:nvPr/>
          </p:nvSpPr>
          <p:spPr>
            <a:xfrm>
              <a:off x="3020734" y="4154959"/>
              <a:ext cx="9635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RF cavities for longitudinal phase space manipulation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5566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1BF84DB-5C51-4A2A-8A02-1179BE47E6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Construction will be done in two stages.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The goal is maximise scientific output.</a:t>
            </a:r>
          </a:p>
          <a:p>
            <a:pPr lvl="1"/>
            <a:r>
              <a:rPr lang="en-GB" dirty="0"/>
              <a:t>Generate scientific output during construction of Stage 1.</a:t>
            </a:r>
          </a:p>
          <a:p>
            <a:pPr lvl="1"/>
            <a:r>
              <a:rPr lang="en-GB" dirty="0"/>
              <a:t>Radiobiology programme using Stage 1 whilst constructing Stage 2.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4C4A9D-96E4-439B-A042-1F9213A35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Staging 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BB26D7D-24AB-4304-ADCB-7BE00B7488AD}"/>
              </a:ext>
            </a:extLst>
          </p:cNvPr>
          <p:cNvGrpSpPr/>
          <p:nvPr/>
        </p:nvGrpSpPr>
        <p:grpSpPr>
          <a:xfrm>
            <a:off x="675162" y="1584066"/>
            <a:ext cx="4081677" cy="1442250"/>
            <a:chOff x="62944" y="1328244"/>
            <a:chExt cx="4081677" cy="144225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50ACF68-0023-455A-B37D-5FE5C47E4283}"/>
                </a:ext>
              </a:extLst>
            </p:cNvPr>
            <p:cNvSpPr/>
            <p:nvPr/>
          </p:nvSpPr>
          <p:spPr bwMode="auto">
            <a:xfrm>
              <a:off x="62944" y="1328244"/>
              <a:ext cx="4081677" cy="144225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4F07A6F-403D-48E4-8520-176196EE80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3949"/>
            <a:stretch/>
          </p:blipFill>
          <p:spPr>
            <a:xfrm>
              <a:off x="409432" y="1328244"/>
              <a:ext cx="3735189" cy="1442250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27526BCF-85CA-4952-B868-26395E5263CA}"/>
                </a:ext>
              </a:extLst>
            </p:cNvPr>
            <p:cNvCxnSpPr/>
            <p:nvPr/>
          </p:nvCxnSpPr>
          <p:spPr bwMode="auto">
            <a:xfrm>
              <a:off x="409431" y="2495372"/>
              <a:ext cx="154591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2568E66-2F0C-4707-B918-B0658314B47F}"/>
                </a:ext>
              </a:extLst>
            </p:cNvPr>
            <p:cNvSpPr txBox="1"/>
            <p:nvPr/>
          </p:nvSpPr>
          <p:spPr>
            <a:xfrm>
              <a:off x="202116" y="2302039"/>
              <a:ext cx="326957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600" dirty="0"/>
                <a:t>Beam from laser source</a:t>
              </a:r>
            </a:p>
          </p:txBody>
        </p: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11566120-5F5D-4739-B6AA-2E797D9799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5313" y="1181383"/>
            <a:ext cx="4438571" cy="2247617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71F1FE2B-C7E6-4AC7-A7AB-670C8D017FBE}"/>
              </a:ext>
            </a:extLst>
          </p:cNvPr>
          <p:cNvSpPr txBox="1"/>
          <p:nvPr/>
        </p:nvSpPr>
        <p:spPr>
          <a:xfrm>
            <a:off x="1648047" y="3429000"/>
            <a:ext cx="1067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1"/>
                </a:solidFill>
              </a:rPr>
              <a:t>Stage 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FA8060-E0E6-4972-AFF2-69C91713D11D}"/>
              </a:ext>
            </a:extLst>
          </p:cNvPr>
          <p:cNvSpPr txBox="1"/>
          <p:nvPr/>
        </p:nvSpPr>
        <p:spPr>
          <a:xfrm>
            <a:off x="6829647" y="3429000"/>
            <a:ext cx="1067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1"/>
                </a:solidFill>
              </a:rPr>
              <a:t>Stage 2</a:t>
            </a:r>
          </a:p>
        </p:txBody>
      </p:sp>
    </p:spTree>
    <p:extLst>
      <p:ext uri="{BB962C8B-B14F-4D97-AF65-F5344CB8AC3E}">
        <p14:creationId xmlns:p14="http://schemas.microsoft.com/office/powerpoint/2010/main" val="134489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106BF4F2-2E8D-44D3-8445-642E52E954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688" y="3423758"/>
            <a:ext cx="9621889" cy="3109267"/>
          </a:xfrm>
        </p:spPr>
        <p:txBody>
          <a:bodyPr>
            <a:normAutofit fontScale="85000" lnSpcReduction="10000"/>
          </a:bodyPr>
          <a:lstStyle/>
          <a:p>
            <a:endParaRPr lang="en-GB" dirty="0"/>
          </a:p>
          <a:p>
            <a:r>
              <a:rPr lang="en-GB" dirty="0"/>
              <a:t>Produces intense beams and multiple species, e.g. proton and carbon ions.</a:t>
            </a:r>
          </a:p>
          <a:p>
            <a:pPr lvl="1"/>
            <a:r>
              <a:rPr lang="en-GB" dirty="0"/>
              <a:t>Overcome space charge limit of conventional sources since beams are produced with energies </a:t>
            </a:r>
            <a:r>
              <a:rPr lang="en-GB" i="1" dirty="0"/>
              <a:t>O</a:t>
            </a:r>
            <a:r>
              <a:rPr lang="en-GB" dirty="0"/>
              <a:t>(10) MeV.</a:t>
            </a:r>
          </a:p>
          <a:p>
            <a:r>
              <a:rPr lang="en-GB" dirty="0"/>
              <a:t>Issues to consider</a:t>
            </a:r>
          </a:p>
          <a:p>
            <a:pPr lvl="1"/>
            <a:r>
              <a:rPr lang="en-GB" dirty="0"/>
              <a:t>Large energy spread.</a:t>
            </a:r>
          </a:p>
          <a:p>
            <a:pPr lvl="1"/>
            <a:r>
              <a:rPr lang="en-GB" dirty="0"/>
              <a:t>Large divergence.</a:t>
            </a:r>
          </a:p>
          <a:p>
            <a:pPr lvl="1"/>
            <a:r>
              <a:rPr lang="en-GB" dirty="0"/>
              <a:t>Beam stability, especially if laser operated near the limits of its specifications.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788A1E-641C-4AC3-8CA6-D57E1D5F5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Laser source</a:t>
            </a:r>
            <a:endParaRPr lang="en-GB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75425E1-8A90-43A4-AA51-A77A269F462F}"/>
              </a:ext>
            </a:extLst>
          </p:cNvPr>
          <p:cNvGrpSpPr/>
          <p:nvPr/>
        </p:nvGrpSpPr>
        <p:grpSpPr>
          <a:xfrm>
            <a:off x="166688" y="726941"/>
            <a:ext cx="4953000" cy="2876930"/>
            <a:chOff x="4506823" y="726941"/>
            <a:chExt cx="4953000" cy="2876930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720D10C2-94DF-46D2-99D8-803B098E6C35}"/>
                </a:ext>
              </a:extLst>
            </p:cNvPr>
            <p:cNvGrpSpPr/>
            <p:nvPr/>
          </p:nvGrpSpPr>
          <p:grpSpPr>
            <a:xfrm>
              <a:off x="4506823" y="726941"/>
              <a:ext cx="4953000" cy="2876930"/>
              <a:chOff x="4809451" y="698338"/>
              <a:chExt cx="4953000" cy="2876930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39610A82-F066-4FD6-95FD-8CC2063C3AC7}"/>
                  </a:ext>
                </a:extLst>
              </p:cNvPr>
              <p:cNvGrpSpPr/>
              <p:nvPr/>
            </p:nvGrpSpPr>
            <p:grpSpPr>
              <a:xfrm>
                <a:off x="4809451" y="698338"/>
                <a:ext cx="4953000" cy="2575403"/>
                <a:chOff x="0" y="837305"/>
                <a:chExt cx="4953000" cy="2575403"/>
              </a:xfrm>
            </p:grpSpPr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730B1FF6-D72E-4D77-9EF4-DE42590499BC}"/>
                    </a:ext>
                  </a:extLst>
                </p:cNvPr>
                <p:cNvSpPr/>
                <p:nvPr/>
              </p:nvSpPr>
              <p:spPr bwMode="auto">
                <a:xfrm>
                  <a:off x="0" y="837305"/>
                  <a:ext cx="4953000" cy="2575403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" name="Rectangle 1">
                  <a:extLst>
                    <a:ext uri="{FF2B5EF4-FFF2-40B4-BE49-F238E27FC236}">
                      <a16:creationId xmlns:a16="http://schemas.microsoft.com/office/drawing/2014/main" id="{E4A7653C-ABBD-49EF-89C6-7F7DB88E9ACE}"/>
                    </a:ext>
                  </a:extLst>
                </p:cNvPr>
                <p:cNvSpPr/>
                <p:nvPr/>
              </p:nvSpPr>
              <p:spPr bwMode="auto">
                <a:xfrm>
                  <a:off x="1318714" y="1009934"/>
                  <a:ext cx="191069" cy="2292824"/>
                </a:xfrm>
                <a:prstGeom prst="rect">
                  <a:avLst/>
                </a:prstGeom>
                <a:solidFill>
                  <a:schemeClr val="bg2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5" name="Arrow: Right 4">
                  <a:extLst>
                    <a:ext uri="{FF2B5EF4-FFF2-40B4-BE49-F238E27FC236}">
                      <a16:creationId xmlns:a16="http://schemas.microsoft.com/office/drawing/2014/main" id="{0CF6333A-9206-47D7-8F40-20072D1EDF0E}"/>
                    </a:ext>
                  </a:extLst>
                </p:cNvPr>
                <p:cNvSpPr/>
                <p:nvPr/>
              </p:nvSpPr>
              <p:spPr bwMode="auto">
                <a:xfrm rot="2700000">
                  <a:off x="332881" y="1593593"/>
                  <a:ext cx="1064526" cy="218365"/>
                </a:xfrm>
                <a:prstGeom prst="rightArrow">
                  <a:avLst/>
                </a:prstGeom>
                <a:solidFill>
                  <a:srgbClr val="FF000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cxnSp>
              <p:nvCxnSpPr>
                <p:cNvPr id="7" name="Straight Connector 6">
                  <a:extLst>
                    <a:ext uri="{FF2B5EF4-FFF2-40B4-BE49-F238E27FC236}">
                      <a16:creationId xmlns:a16="http://schemas.microsoft.com/office/drawing/2014/main" id="{1E1AD5A2-8245-4B62-A0CD-8A525C84BF1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52387" y="2156346"/>
                  <a:ext cx="4478049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8" name="Freeform: Shape 7">
                  <a:extLst>
                    <a:ext uri="{FF2B5EF4-FFF2-40B4-BE49-F238E27FC236}">
                      <a16:creationId xmlns:a16="http://schemas.microsoft.com/office/drawing/2014/main" id="{6DDB3A06-57C5-4501-9290-D4096C9321F2}"/>
                    </a:ext>
                  </a:extLst>
                </p:cNvPr>
                <p:cNvSpPr/>
                <p:nvPr/>
              </p:nvSpPr>
              <p:spPr bwMode="auto">
                <a:xfrm rot="5400000">
                  <a:off x="515944" y="2003771"/>
                  <a:ext cx="2178740" cy="191068"/>
                </a:xfrm>
                <a:custGeom>
                  <a:avLst/>
                  <a:gdLst>
                    <a:gd name="connsiteX0" fmla="*/ 0 w 1352550"/>
                    <a:gd name="connsiteY0" fmla="*/ 576503 h 658759"/>
                    <a:gd name="connsiteX1" fmla="*/ 400050 w 1352550"/>
                    <a:gd name="connsiteY1" fmla="*/ 443153 h 658759"/>
                    <a:gd name="connsiteX2" fmla="*/ 666750 w 1352550"/>
                    <a:gd name="connsiteY2" fmla="*/ 5003 h 658759"/>
                    <a:gd name="connsiteX3" fmla="*/ 876300 w 1352550"/>
                    <a:gd name="connsiteY3" fmla="*/ 233603 h 658759"/>
                    <a:gd name="connsiteX4" fmla="*/ 971550 w 1352550"/>
                    <a:gd name="connsiteY4" fmla="*/ 652703 h 658759"/>
                    <a:gd name="connsiteX5" fmla="*/ 1352550 w 1352550"/>
                    <a:gd name="connsiteY5" fmla="*/ 443153 h 658759"/>
                    <a:gd name="connsiteX0" fmla="*/ 0 w 1352550"/>
                    <a:gd name="connsiteY0" fmla="*/ 404676 h 486932"/>
                    <a:gd name="connsiteX1" fmla="*/ 400050 w 1352550"/>
                    <a:gd name="connsiteY1" fmla="*/ 271326 h 486932"/>
                    <a:gd name="connsiteX2" fmla="*/ 590550 w 1352550"/>
                    <a:gd name="connsiteY2" fmla="*/ 23676 h 486932"/>
                    <a:gd name="connsiteX3" fmla="*/ 876300 w 1352550"/>
                    <a:gd name="connsiteY3" fmla="*/ 61776 h 486932"/>
                    <a:gd name="connsiteX4" fmla="*/ 971550 w 1352550"/>
                    <a:gd name="connsiteY4" fmla="*/ 480876 h 486932"/>
                    <a:gd name="connsiteX5" fmla="*/ 1352550 w 1352550"/>
                    <a:gd name="connsiteY5" fmla="*/ 271326 h 486932"/>
                    <a:gd name="connsiteX0" fmla="*/ 0 w 1352550"/>
                    <a:gd name="connsiteY0" fmla="*/ 632630 h 714886"/>
                    <a:gd name="connsiteX1" fmla="*/ 400050 w 1352550"/>
                    <a:gd name="connsiteY1" fmla="*/ 499280 h 714886"/>
                    <a:gd name="connsiteX2" fmla="*/ 704850 w 1352550"/>
                    <a:gd name="connsiteY2" fmla="*/ 3980 h 714886"/>
                    <a:gd name="connsiteX3" fmla="*/ 876300 w 1352550"/>
                    <a:gd name="connsiteY3" fmla="*/ 289730 h 714886"/>
                    <a:gd name="connsiteX4" fmla="*/ 971550 w 1352550"/>
                    <a:gd name="connsiteY4" fmla="*/ 708830 h 714886"/>
                    <a:gd name="connsiteX5" fmla="*/ 1352550 w 1352550"/>
                    <a:gd name="connsiteY5" fmla="*/ 499280 h 714886"/>
                    <a:gd name="connsiteX0" fmla="*/ 0 w 1352550"/>
                    <a:gd name="connsiteY0" fmla="*/ 632075 h 632075"/>
                    <a:gd name="connsiteX1" fmla="*/ 400050 w 1352550"/>
                    <a:gd name="connsiteY1" fmla="*/ 498725 h 632075"/>
                    <a:gd name="connsiteX2" fmla="*/ 704850 w 1352550"/>
                    <a:gd name="connsiteY2" fmla="*/ 3425 h 632075"/>
                    <a:gd name="connsiteX3" fmla="*/ 876300 w 1352550"/>
                    <a:gd name="connsiteY3" fmla="*/ 289175 h 632075"/>
                    <a:gd name="connsiteX4" fmla="*/ 916959 w 1352550"/>
                    <a:gd name="connsiteY4" fmla="*/ 476263 h 632075"/>
                    <a:gd name="connsiteX5" fmla="*/ 1352550 w 1352550"/>
                    <a:gd name="connsiteY5" fmla="*/ 498725 h 632075"/>
                    <a:gd name="connsiteX0" fmla="*/ 0 w 1352550"/>
                    <a:gd name="connsiteY0" fmla="*/ 628653 h 628653"/>
                    <a:gd name="connsiteX1" fmla="*/ 550175 w 1352550"/>
                    <a:gd name="connsiteY1" fmla="*/ 290586 h 628653"/>
                    <a:gd name="connsiteX2" fmla="*/ 704850 w 1352550"/>
                    <a:gd name="connsiteY2" fmla="*/ 3 h 628653"/>
                    <a:gd name="connsiteX3" fmla="*/ 876300 w 1352550"/>
                    <a:gd name="connsiteY3" fmla="*/ 285753 h 628653"/>
                    <a:gd name="connsiteX4" fmla="*/ 916959 w 1352550"/>
                    <a:gd name="connsiteY4" fmla="*/ 472841 h 628653"/>
                    <a:gd name="connsiteX5" fmla="*/ 1352550 w 1352550"/>
                    <a:gd name="connsiteY5" fmla="*/ 495303 h 628653"/>
                    <a:gd name="connsiteX0" fmla="*/ 0 w 1352550"/>
                    <a:gd name="connsiteY0" fmla="*/ 635235 h 650509"/>
                    <a:gd name="connsiteX1" fmla="*/ 522879 w 1352550"/>
                    <a:gd name="connsiteY1" fmla="*/ 597419 h 650509"/>
                    <a:gd name="connsiteX2" fmla="*/ 704850 w 1352550"/>
                    <a:gd name="connsiteY2" fmla="*/ 6585 h 650509"/>
                    <a:gd name="connsiteX3" fmla="*/ 876300 w 1352550"/>
                    <a:gd name="connsiteY3" fmla="*/ 292335 h 650509"/>
                    <a:gd name="connsiteX4" fmla="*/ 916959 w 1352550"/>
                    <a:gd name="connsiteY4" fmla="*/ 479423 h 650509"/>
                    <a:gd name="connsiteX5" fmla="*/ 1352550 w 1352550"/>
                    <a:gd name="connsiteY5" fmla="*/ 501885 h 650509"/>
                    <a:gd name="connsiteX0" fmla="*/ 0 w 1352550"/>
                    <a:gd name="connsiteY0" fmla="*/ 632901 h 632901"/>
                    <a:gd name="connsiteX1" fmla="*/ 522879 w 1352550"/>
                    <a:gd name="connsiteY1" fmla="*/ 526846 h 632901"/>
                    <a:gd name="connsiteX2" fmla="*/ 704850 w 1352550"/>
                    <a:gd name="connsiteY2" fmla="*/ 4251 h 632901"/>
                    <a:gd name="connsiteX3" fmla="*/ 876300 w 1352550"/>
                    <a:gd name="connsiteY3" fmla="*/ 290001 h 632901"/>
                    <a:gd name="connsiteX4" fmla="*/ 916959 w 1352550"/>
                    <a:gd name="connsiteY4" fmla="*/ 477089 h 632901"/>
                    <a:gd name="connsiteX5" fmla="*/ 1352550 w 1352550"/>
                    <a:gd name="connsiteY5" fmla="*/ 499551 h 632901"/>
                    <a:gd name="connsiteX0" fmla="*/ 0 w 1352550"/>
                    <a:gd name="connsiteY0" fmla="*/ 632901 h 632901"/>
                    <a:gd name="connsiteX1" fmla="*/ 522879 w 1352550"/>
                    <a:gd name="connsiteY1" fmla="*/ 526846 h 632901"/>
                    <a:gd name="connsiteX2" fmla="*/ 704850 w 1352550"/>
                    <a:gd name="connsiteY2" fmla="*/ 4251 h 632901"/>
                    <a:gd name="connsiteX3" fmla="*/ 876300 w 1352550"/>
                    <a:gd name="connsiteY3" fmla="*/ 290001 h 632901"/>
                    <a:gd name="connsiteX4" fmla="*/ 916959 w 1352550"/>
                    <a:gd name="connsiteY4" fmla="*/ 477089 h 632901"/>
                    <a:gd name="connsiteX5" fmla="*/ 1352550 w 1352550"/>
                    <a:gd name="connsiteY5" fmla="*/ 499551 h 632901"/>
                    <a:gd name="connsiteX0" fmla="*/ 0 w 1352550"/>
                    <a:gd name="connsiteY0" fmla="*/ 628778 h 628778"/>
                    <a:gd name="connsiteX1" fmla="*/ 522879 w 1352550"/>
                    <a:gd name="connsiteY1" fmla="*/ 522723 h 628778"/>
                    <a:gd name="connsiteX2" fmla="*/ 704850 w 1352550"/>
                    <a:gd name="connsiteY2" fmla="*/ 128 h 628778"/>
                    <a:gd name="connsiteX3" fmla="*/ 916959 w 1352550"/>
                    <a:gd name="connsiteY3" fmla="*/ 472966 h 628778"/>
                    <a:gd name="connsiteX4" fmla="*/ 1352550 w 1352550"/>
                    <a:gd name="connsiteY4" fmla="*/ 495428 h 628778"/>
                    <a:gd name="connsiteX0" fmla="*/ 0 w 1352550"/>
                    <a:gd name="connsiteY0" fmla="*/ 628752 h 628752"/>
                    <a:gd name="connsiteX1" fmla="*/ 522879 w 1352550"/>
                    <a:gd name="connsiteY1" fmla="*/ 522697 h 628752"/>
                    <a:gd name="connsiteX2" fmla="*/ 704850 w 1352550"/>
                    <a:gd name="connsiteY2" fmla="*/ 102 h 628752"/>
                    <a:gd name="connsiteX3" fmla="*/ 916959 w 1352550"/>
                    <a:gd name="connsiteY3" fmla="*/ 568474 h 628752"/>
                    <a:gd name="connsiteX4" fmla="*/ 1352550 w 1352550"/>
                    <a:gd name="connsiteY4" fmla="*/ 495402 h 628752"/>
                    <a:gd name="connsiteX0" fmla="*/ 0 w 1352550"/>
                    <a:gd name="connsiteY0" fmla="*/ 628652 h 628652"/>
                    <a:gd name="connsiteX1" fmla="*/ 522879 w 1352550"/>
                    <a:gd name="connsiteY1" fmla="*/ 522597 h 628652"/>
                    <a:gd name="connsiteX2" fmla="*/ 704850 w 1352550"/>
                    <a:gd name="connsiteY2" fmla="*/ 2 h 628652"/>
                    <a:gd name="connsiteX3" fmla="*/ 916959 w 1352550"/>
                    <a:gd name="connsiteY3" fmla="*/ 527431 h 628652"/>
                    <a:gd name="connsiteX4" fmla="*/ 1352550 w 1352550"/>
                    <a:gd name="connsiteY4" fmla="*/ 495302 h 628652"/>
                    <a:gd name="connsiteX0" fmla="*/ 0 w 1448085"/>
                    <a:gd name="connsiteY0" fmla="*/ 628652 h 694309"/>
                    <a:gd name="connsiteX1" fmla="*/ 522879 w 1448085"/>
                    <a:gd name="connsiteY1" fmla="*/ 522597 h 694309"/>
                    <a:gd name="connsiteX2" fmla="*/ 704850 w 1448085"/>
                    <a:gd name="connsiteY2" fmla="*/ 2 h 694309"/>
                    <a:gd name="connsiteX3" fmla="*/ 916959 w 1448085"/>
                    <a:gd name="connsiteY3" fmla="*/ 527431 h 694309"/>
                    <a:gd name="connsiteX4" fmla="*/ 1448085 w 1448085"/>
                    <a:gd name="connsiteY4" fmla="*/ 645428 h 694309"/>
                    <a:gd name="connsiteX0" fmla="*/ 0 w 1448085"/>
                    <a:gd name="connsiteY0" fmla="*/ 628652 h 664900"/>
                    <a:gd name="connsiteX1" fmla="*/ 522879 w 1448085"/>
                    <a:gd name="connsiteY1" fmla="*/ 522597 h 664900"/>
                    <a:gd name="connsiteX2" fmla="*/ 704850 w 1448085"/>
                    <a:gd name="connsiteY2" fmla="*/ 2 h 664900"/>
                    <a:gd name="connsiteX3" fmla="*/ 916959 w 1448085"/>
                    <a:gd name="connsiteY3" fmla="*/ 527431 h 664900"/>
                    <a:gd name="connsiteX4" fmla="*/ 1448085 w 1448085"/>
                    <a:gd name="connsiteY4" fmla="*/ 645428 h 664900"/>
                    <a:gd name="connsiteX0" fmla="*/ 0 w 1393494"/>
                    <a:gd name="connsiteY0" fmla="*/ 628652 h 628652"/>
                    <a:gd name="connsiteX1" fmla="*/ 522879 w 1393494"/>
                    <a:gd name="connsiteY1" fmla="*/ 522597 h 628652"/>
                    <a:gd name="connsiteX2" fmla="*/ 704850 w 1393494"/>
                    <a:gd name="connsiteY2" fmla="*/ 2 h 628652"/>
                    <a:gd name="connsiteX3" fmla="*/ 916959 w 1393494"/>
                    <a:gd name="connsiteY3" fmla="*/ 527431 h 628652"/>
                    <a:gd name="connsiteX4" fmla="*/ 1393494 w 1393494"/>
                    <a:gd name="connsiteY4" fmla="*/ 590837 h 628652"/>
                    <a:gd name="connsiteX0" fmla="*/ 0 w 1393494"/>
                    <a:gd name="connsiteY0" fmla="*/ 628652 h 628652"/>
                    <a:gd name="connsiteX1" fmla="*/ 522879 w 1393494"/>
                    <a:gd name="connsiteY1" fmla="*/ 522597 h 628652"/>
                    <a:gd name="connsiteX2" fmla="*/ 704850 w 1393494"/>
                    <a:gd name="connsiteY2" fmla="*/ 2 h 628652"/>
                    <a:gd name="connsiteX3" fmla="*/ 916959 w 1393494"/>
                    <a:gd name="connsiteY3" fmla="*/ 527431 h 628652"/>
                    <a:gd name="connsiteX4" fmla="*/ 1393494 w 1393494"/>
                    <a:gd name="connsiteY4" fmla="*/ 590837 h 628652"/>
                    <a:gd name="connsiteX0" fmla="*/ 0 w 1393494"/>
                    <a:gd name="connsiteY0" fmla="*/ 628652 h 628652"/>
                    <a:gd name="connsiteX1" fmla="*/ 522879 w 1393494"/>
                    <a:gd name="connsiteY1" fmla="*/ 522597 h 628652"/>
                    <a:gd name="connsiteX2" fmla="*/ 704850 w 1393494"/>
                    <a:gd name="connsiteY2" fmla="*/ 2 h 628652"/>
                    <a:gd name="connsiteX3" fmla="*/ 916959 w 1393494"/>
                    <a:gd name="connsiteY3" fmla="*/ 527431 h 628652"/>
                    <a:gd name="connsiteX4" fmla="*/ 1393494 w 1393494"/>
                    <a:gd name="connsiteY4" fmla="*/ 614650 h 628652"/>
                    <a:gd name="connsiteX0" fmla="*/ 0 w 1393494"/>
                    <a:gd name="connsiteY0" fmla="*/ 628652 h 628652"/>
                    <a:gd name="connsiteX1" fmla="*/ 522879 w 1393494"/>
                    <a:gd name="connsiteY1" fmla="*/ 522597 h 628652"/>
                    <a:gd name="connsiteX2" fmla="*/ 704850 w 1393494"/>
                    <a:gd name="connsiteY2" fmla="*/ 2 h 628652"/>
                    <a:gd name="connsiteX3" fmla="*/ 916959 w 1393494"/>
                    <a:gd name="connsiteY3" fmla="*/ 527431 h 628652"/>
                    <a:gd name="connsiteX4" fmla="*/ 1393494 w 1393494"/>
                    <a:gd name="connsiteY4" fmla="*/ 614650 h 628652"/>
                    <a:gd name="connsiteX0" fmla="*/ 0 w 1185307"/>
                    <a:gd name="connsiteY0" fmla="*/ 628652 h 628652"/>
                    <a:gd name="connsiteX1" fmla="*/ 522879 w 1185307"/>
                    <a:gd name="connsiteY1" fmla="*/ 522597 h 628652"/>
                    <a:gd name="connsiteX2" fmla="*/ 704850 w 1185307"/>
                    <a:gd name="connsiteY2" fmla="*/ 2 h 628652"/>
                    <a:gd name="connsiteX3" fmla="*/ 916959 w 1185307"/>
                    <a:gd name="connsiteY3" fmla="*/ 527431 h 628652"/>
                    <a:gd name="connsiteX4" fmla="*/ 1185307 w 1185307"/>
                    <a:gd name="connsiteY4" fmla="*/ 624775 h 628652"/>
                    <a:gd name="connsiteX0" fmla="*/ 0 w 1025450"/>
                    <a:gd name="connsiteY0" fmla="*/ 628652 h 628652"/>
                    <a:gd name="connsiteX1" fmla="*/ 522879 w 1025450"/>
                    <a:gd name="connsiteY1" fmla="*/ 522597 h 628652"/>
                    <a:gd name="connsiteX2" fmla="*/ 704850 w 1025450"/>
                    <a:gd name="connsiteY2" fmla="*/ 2 h 628652"/>
                    <a:gd name="connsiteX3" fmla="*/ 916959 w 1025450"/>
                    <a:gd name="connsiteY3" fmla="*/ 527431 h 628652"/>
                    <a:gd name="connsiteX4" fmla="*/ 1025450 w 1025450"/>
                    <a:gd name="connsiteY4" fmla="*/ 624775 h 628652"/>
                    <a:gd name="connsiteX0" fmla="*/ 0 w 642530"/>
                    <a:gd name="connsiteY0" fmla="*/ 628652 h 628652"/>
                    <a:gd name="connsiteX1" fmla="*/ 139959 w 642530"/>
                    <a:gd name="connsiteY1" fmla="*/ 522597 h 628652"/>
                    <a:gd name="connsiteX2" fmla="*/ 321930 w 642530"/>
                    <a:gd name="connsiteY2" fmla="*/ 2 h 628652"/>
                    <a:gd name="connsiteX3" fmla="*/ 534039 w 642530"/>
                    <a:gd name="connsiteY3" fmla="*/ 527431 h 628652"/>
                    <a:gd name="connsiteX4" fmla="*/ 642530 w 642530"/>
                    <a:gd name="connsiteY4" fmla="*/ 624775 h 628652"/>
                    <a:gd name="connsiteX0" fmla="*/ 0 w 642530"/>
                    <a:gd name="connsiteY0" fmla="*/ 263981 h 263981"/>
                    <a:gd name="connsiteX1" fmla="*/ 139959 w 642530"/>
                    <a:gd name="connsiteY1" fmla="*/ 157926 h 263981"/>
                    <a:gd name="connsiteX2" fmla="*/ 321933 w 642530"/>
                    <a:gd name="connsiteY2" fmla="*/ 5 h 263981"/>
                    <a:gd name="connsiteX3" fmla="*/ 534039 w 642530"/>
                    <a:gd name="connsiteY3" fmla="*/ 162760 h 263981"/>
                    <a:gd name="connsiteX4" fmla="*/ 642530 w 642530"/>
                    <a:gd name="connsiteY4" fmla="*/ 260104 h 263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2530" h="263981">
                      <a:moveTo>
                        <a:pt x="0" y="263981"/>
                      </a:moveTo>
                      <a:cubicBezTo>
                        <a:pt x="144462" y="244931"/>
                        <a:pt x="86304" y="201922"/>
                        <a:pt x="139959" y="157926"/>
                      </a:cubicBezTo>
                      <a:cubicBezTo>
                        <a:pt x="193614" y="113930"/>
                        <a:pt x="256253" y="-801"/>
                        <a:pt x="321933" y="5"/>
                      </a:cubicBezTo>
                      <a:cubicBezTo>
                        <a:pt x="387613" y="811"/>
                        <a:pt x="419265" y="60319"/>
                        <a:pt x="534039" y="162760"/>
                      </a:cubicBezTo>
                      <a:cubicBezTo>
                        <a:pt x="648813" y="265201"/>
                        <a:pt x="478069" y="244584"/>
                        <a:pt x="642530" y="260104"/>
                      </a:cubicBezTo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68A9AE9B-9BB7-41A7-9190-80E8D604AD2A}"/>
                    </a:ext>
                  </a:extLst>
                </p:cNvPr>
                <p:cNvSpPr txBox="1"/>
                <p:nvPr/>
              </p:nvSpPr>
              <p:spPr>
                <a:xfrm>
                  <a:off x="1414248" y="1199083"/>
                  <a:ext cx="274434" cy="212365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endParaRPr lang="en-GB" dirty="0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2EC312AF-C05A-450E-A25B-937D76708BD7}"/>
                    </a:ext>
                  </a:extLst>
                </p:cNvPr>
                <p:cNvSpPr txBox="1"/>
                <p:nvPr/>
              </p:nvSpPr>
              <p:spPr>
                <a:xfrm>
                  <a:off x="1558076" y="1343334"/>
                  <a:ext cx="322524" cy="17543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>
                      <a:solidFill>
                        <a:srgbClr val="FF6600"/>
                      </a:solidFill>
                    </a:rPr>
                    <a:t>-</a:t>
                  </a:r>
                </a:p>
                <a:p>
                  <a:r>
                    <a:rPr lang="en-GB" dirty="0">
                      <a:solidFill>
                        <a:srgbClr val="FF6600"/>
                      </a:solidFill>
                    </a:rPr>
                    <a:t> -</a:t>
                  </a:r>
                </a:p>
                <a:p>
                  <a:r>
                    <a:rPr lang="en-GB" dirty="0">
                      <a:solidFill>
                        <a:srgbClr val="FF6600"/>
                      </a:solidFill>
                    </a:rPr>
                    <a:t>  -</a:t>
                  </a:r>
                </a:p>
                <a:p>
                  <a:r>
                    <a:rPr lang="en-GB" dirty="0">
                      <a:solidFill>
                        <a:srgbClr val="FF6600"/>
                      </a:solidFill>
                    </a:rPr>
                    <a:t>  -</a:t>
                  </a:r>
                </a:p>
                <a:p>
                  <a:r>
                    <a:rPr lang="en-GB" dirty="0">
                      <a:solidFill>
                        <a:srgbClr val="FF6600"/>
                      </a:solidFill>
                    </a:rPr>
                    <a:t>  -</a:t>
                  </a:r>
                </a:p>
                <a:p>
                  <a:r>
                    <a:rPr lang="en-GB" dirty="0">
                      <a:solidFill>
                        <a:srgbClr val="FF6600"/>
                      </a:solidFill>
                    </a:rPr>
                    <a:t> -</a:t>
                  </a:r>
                </a:p>
                <a:p>
                  <a:r>
                    <a:rPr lang="en-GB" dirty="0">
                      <a:solidFill>
                        <a:srgbClr val="FF6600"/>
                      </a:solidFill>
                    </a:rPr>
                    <a:t>-</a:t>
                  </a:r>
                </a:p>
                <a:p>
                  <a:r>
                    <a:rPr lang="en-GB" dirty="0">
                      <a:solidFill>
                        <a:srgbClr val="FF6600"/>
                      </a:solidFill>
                    </a:rPr>
                    <a:t>-</a:t>
                  </a:r>
                </a:p>
                <a:p>
                  <a:endParaRPr lang="en-GB" dirty="0">
                    <a:solidFill>
                      <a:srgbClr val="FF6600"/>
                    </a:solidFill>
                  </a:endParaRP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B53E58E-C35D-482D-9975-D391B44F85A8}"/>
                    </a:ext>
                  </a:extLst>
                </p:cNvPr>
                <p:cNvSpPr txBox="1"/>
                <p:nvPr/>
              </p:nvSpPr>
              <p:spPr>
                <a:xfrm>
                  <a:off x="212484" y="1060583"/>
                  <a:ext cx="70564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>
                      <a:solidFill>
                        <a:srgbClr val="FF0000"/>
                      </a:solidFill>
                    </a:rPr>
                    <a:t>LASER</a:t>
                  </a: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C5738BE-8A9C-4D3C-A81E-E76D02F48B16}"/>
                    </a:ext>
                  </a:extLst>
                </p:cNvPr>
                <p:cNvSpPr txBox="1"/>
                <p:nvPr/>
              </p:nvSpPr>
              <p:spPr>
                <a:xfrm>
                  <a:off x="1626843" y="837305"/>
                  <a:ext cx="301353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>
                      <a:solidFill>
                        <a:srgbClr val="0062AC"/>
                      </a:solidFill>
                    </a:rPr>
                    <a:t>Positive ions from hydrocarbon contamination on the target surface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47A95057-2CC2-4E1C-99F5-747075647C1E}"/>
                    </a:ext>
                  </a:extLst>
                </p:cNvPr>
                <p:cNvSpPr txBox="1"/>
                <p:nvPr/>
              </p:nvSpPr>
              <p:spPr>
                <a:xfrm>
                  <a:off x="1776626" y="2431492"/>
                  <a:ext cx="2410910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>
                      <a:solidFill>
                        <a:srgbClr val="FF6600"/>
                      </a:solidFill>
                    </a:rPr>
                    <a:t>Electron sheath generated by the laser accelerates positive ions from the target</a:t>
                  </a:r>
                  <a:endParaRPr lang="en-GB" sz="1400" dirty="0">
                    <a:solidFill>
                      <a:srgbClr val="0062AC"/>
                    </a:solidFill>
                  </a:endParaRPr>
                </a:p>
              </p:txBody>
            </p:sp>
            <p:sp>
              <p:nvSpPr>
                <p:cNvPr id="15" name="Arrow: Right 14">
                  <a:extLst>
                    <a:ext uri="{FF2B5EF4-FFF2-40B4-BE49-F238E27FC236}">
                      <a16:creationId xmlns:a16="http://schemas.microsoft.com/office/drawing/2014/main" id="{7733654D-39F3-4258-9814-EA8D788350B3}"/>
                    </a:ext>
                  </a:extLst>
                </p:cNvPr>
                <p:cNvSpPr/>
                <p:nvPr/>
              </p:nvSpPr>
              <p:spPr bwMode="auto">
                <a:xfrm>
                  <a:off x="2498020" y="2042547"/>
                  <a:ext cx="1064526" cy="218365"/>
                </a:xfrm>
                <a:prstGeom prst="rightArrow">
                  <a:avLst/>
                </a:prstGeom>
                <a:solidFill>
                  <a:srgbClr val="0062A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C122C9A4-1DF8-45F3-9154-86FCB1F6D961}"/>
                    </a:ext>
                  </a:extLst>
                </p:cNvPr>
                <p:cNvSpPr txBox="1"/>
                <p:nvPr/>
              </p:nvSpPr>
              <p:spPr>
                <a:xfrm>
                  <a:off x="2490498" y="1806982"/>
                  <a:ext cx="93006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solidFill>
                        <a:srgbClr val="0062AC"/>
                      </a:solidFill>
                    </a:rPr>
                    <a:t>Ion beam</a:t>
                  </a:r>
                </a:p>
              </p:txBody>
            </p:sp>
          </p:grp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4988AEA-5141-471A-9485-0E18783E83D6}"/>
                  </a:ext>
                </a:extLst>
              </p:cNvPr>
              <p:cNvSpPr txBox="1"/>
              <p:nvPr/>
            </p:nvSpPr>
            <p:spPr>
              <a:xfrm>
                <a:off x="5126438" y="3267491"/>
                <a:ext cx="447269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solidFill>
                      <a:schemeClr val="accent1"/>
                    </a:solidFill>
                  </a:rPr>
                  <a:t>Principle of target normal sheath acceleration (TNSA).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FD00B7C4-9B9B-4CC6-8FC6-95A68DF172DA}"/>
                    </a:ext>
                  </a:extLst>
                </p:cNvPr>
                <p:cNvSpPr txBox="1"/>
                <p:nvPr/>
              </p:nvSpPr>
              <p:spPr>
                <a:xfrm>
                  <a:off x="5355086" y="1043670"/>
                  <a:ext cx="602986" cy="4937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14223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GB" sz="1400" kern="0" dirty="0">
                      <a:solidFill>
                        <a:srgbClr val="000000"/>
                      </a:solidFill>
                      <a:latin typeface="Arial" pitchFamily="34" charset="0"/>
                    </a:rPr>
                    <a:t>45</a:t>
                  </a:r>
                  <a14:m>
                    <m:oMath xmlns:m="http://schemas.openxmlformats.org/officeDocument/2006/math">
                      <m:r>
                        <a:rPr lang="en-GB" sz="20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</m:oMath>
                  </a14:m>
                  <a:endParaRPr lang="en-GB" sz="1400" kern="0" dirty="0">
                    <a:solidFill>
                      <a:srgbClr val="000000"/>
                    </a:solidFill>
                    <a:latin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FD00B7C4-9B9B-4CC6-8FC6-95A68DF172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55086" y="1043670"/>
                  <a:ext cx="602986" cy="493735"/>
                </a:xfrm>
                <a:prstGeom prst="rect">
                  <a:avLst/>
                </a:prstGeom>
                <a:blipFill>
                  <a:blip r:embed="rId4"/>
                  <a:stretch>
                    <a:fillRect l="-303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9492CF7F-5206-4B7A-9C86-712ADACC570F}"/>
                </a:ext>
              </a:extLst>
            </p:cNvPr>
            <p:cNvSpPr/>
            <p:nvPr/>
          </p:nvSpPr>
          <p:spPr bwMode="auto">
            <a:xfrm>
              <a:off x="5355086" y="1415441"/>
              <a:ext cx="470451" cy="382992"/>
            </a:xfrm>
            <a:prstGeom prst="arc">
              <a:avLst>
                <a:gd name="adj1" fmla="val 12350229"/>
                <a:gd name="adj2" fmla="val 19429542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942CE7F-3D24-4936-8C01-6896255C737E}"/>
              </a:ext>
            </a:extLst>
          </p:cNvPr>
          <p:cNvGrpSpPr/>
          <p:nvPr/>
        </p:nvGrpSpPr>
        <p:grpSpPr>
          <a:xfrm>
            <a:off x="5673124" y="669736"/>
            <a:ext cx="3654616" cy="3035705"/>
            <a:chOff x="5066608" y="687774"/>
            <a:chExt cx="4669203" cy="3878472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3585001-898B-42CA-8F0B-FBAE79AE75E8}"/>
                </a:ext>
              </a:extLst>
            </p:cNvPr>
            <p:cNvSpPr/>
            <p:nvPr/>
          </p:nvSpPr>
          <p:spPr bwMode="auto">
            <a:xfrm>
              <a:off x="5066608" y="687774"/>
              <a:ext cx="4669203" cy="38767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0463443-D216-4CEA-8D55-7847C918A2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666"/>
            <a:stretch/>
          </p:blipFill>
          <p:spPr>
            <a:xfrm>
              <a:off x="5091545" y="726577"/>
              <a:ext cx="4601972" cy="3546838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4167C00-AE78-4745-9ADB-2CB7020B900D}"/>
                </a:ext>
              </a:extLst>
            </p:cNvPr>
            <p:cNvSpPr txBox="1"/>
            <p:nvPr/>
          </p:nvSpPr>
          <p:spPr>
            <a:xfrm>
              <a:off x="5388409" y="4232008"/>
              <a:ext cx="4102605" cy="334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Laser driven ion beam simulation using EPOCH.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22EE6A8-7A30-4FE0-AAF1-92A5DC981407}"/>
                </a:ext>
              </a:extLst>
            </p:cNvPr>
            <p:cNvSpPr txBox="1"/>
            <p:nvPr/>
          </p:nvSpPr>
          <p:spPr>
            <a:xfrm>
              <a:off x="5145831" y="722327"/>
              <a:ext cx="4298806" cy="20644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050" b="1" dirty="0"/>
                <a:t>Energy vs angle with respect to laser beam direction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9961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1732290-9B71-432B-9AE6-C0B223F96C1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688" y="3071757"/>
            <a:ext cx="5141974" cy="354302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Gabor lens uses a plasma to generate a strong electro-static focusing field.</a:t>
            </a:r>
          </a:p>
          <a:p>
            <a:r>
              <a:rPr lang="en-US" dirty="0"/>
              <a:t>Focal point is energy dependent.</a:t>
            </a:r>
          </a:p>
          <a:p>
            <a:r>
              <a:rPr lang="en-US" dirty="0"/>
              <a:t>Prototype development to study plasma stability, electron density and verify operation in relatively high vacuum.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6B7A9D-5CBE-4D7A-B313-EBB717B52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Capture</a:t>
            </a:r>
            <a:endParaRPr lang="en-GB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A8A9B25-79E7-4CFD-9947-49BE04E4E9D5}"/>
              </a:ext>
            </a:extLst>
          </p:cNvPr>
          <p:cNvGrpSpPr/>
          <p:nvPr/>
        </p:nvGrpSpPr>
        <p:grpSpPr>
          <a:xfrm>
            <a:off x="107896" y="619317"/>
            <a:ext cx="4976612" cy="1891872"/>
            <a:chOff x="107895" y="574125"/>
            <a:chExt cx="6070837" cy="230784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F076F5F-441D-4DFF-ACFC-676744B851B3}"/>
                </a:ext>
              </a:extLst>
            </p:cNvPr>
            <p:cNvSpPr/>
            <p:nvPr/>
          </p:nvSpPr>
          <p:spPr bwMode="auto">
            <a:xfrm>
              <a:off x="107896" y="637455"/>
              <a:ext cx="6070836" cy="224451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1B55B2B-B3A2-4C5B-A5CE-96365728DD78}"/>
                </a:ext>
              </a:extLst>
            </p:cNvPr>
            <p:cNvGrpSpPr/>
            <p:nvPr/>
          </p:nvGrpSpPr>
          <p:grpSpPr>
            <a:xfrm>
              <a:off x="107895" y="574125"/>
              <a:ext cx="6028221" cy="2115554"/>
              <a:chOff x="71704" y="1403181"/>
              <a:chExt cx="6028221" cy="2115554"/>
            </a:xfrm>
          </p:grpSpPr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531215BD-CDA7-4D3B-8D8E-08363D13BB31}"/>
                  </a:ext>
                </a:extLst>
              </p:cNvPr>
              <p:cNvCxnSpPr/>
              <p:nvPr/>
            </p:nvCxnSpPr>
            <p:spPr bwMode="auto">
              <a:xfrm>
                <a:off x="421562" y="2650663"/>
                <a:ext cx="5509847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1993F29-4A4F-4DE5-B48A-0596CD8E9021}"/>
                  </a:ext>
                </a:extLst>
              </p:cNvPr>
              <p:cNvSpPr txBox="1"/>
              <p:nvPr/>
            </p:nvSpPr>
            <p:spPr>
              <a:xfrm>
                <a:off x="1605593" y="3199604"/>
                <a:ext cx="1773994" cy="3191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>
                    <a:sym typeface="Wingdings 2" panose="05020102010507070707" pitchFamily="18" charset="2"/>
                  </a:rPr>
                  <a:t>       </a:t>
                </a:r>
                <a:endParaRPr lang="en-GB" sz="1050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B45A864-952E-4AD6-B8E4-2AB8B3EE3A09}"/>
                  </a:ext>
                </a:extLst>
              </p:cNvPr>
              <p:cNvSpPr txBox="1"/>
              <p:nvPr/>
            </p:nvSpPr>
            <p:spPr>
              <a:xfrm>
                <a:off x="1593870" y="1843551"/>
                <a:ext cx="1655121" cy="525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>
                    <a:sym typeface="Wingdings 2" panose="05020102010507070707" pitchFamily="18" charset="2"/>
                  </a:rPr>
                  <a:t>       </a:t>
                </a:r>
                <a:endParaRPr lang="en-GB" sz="1050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A65E5AB-75F8-4B09-9CC3-21B56C4757A7}"/>
                  </a:ext>
                </a:extLst>
              </p:cNvPr>
              <p:cNvSpPr txBox="1"/>
              <p:nvPr/>
            </p:nvSpPr>
            <p:spPr>
              <a:xfrm>
                <a:off x="3284159" y="3199604"/>
                <a:ext cx="1773994" cy="3191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>
                    <a:sym typeface="Wingdings 2" panose="05020102010507070707" pitchFamily="18" charset="2"/>
                  </a:rPr>
                  <a:t>       </a:t>
                </a:r>
                <a:endParaRPr lang="en-GB" sz="1050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6A47270-CA79-4590-92FB-4DF96CE86589}"/>
                  </a:ext>
                </a:extLst>
              </p:cNvPr>
              <p:cNvSpPr txBox="1"/>
              <p:nvPr/>
            </p:nvSpPr>
            <p:spPr>
              <a:xfrm>
                <a:off x="3284159" y="1843551"/>
                <a:ext cx="1725240" cy="3097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>
                    <a:sym typeface="Wingdings 2" panose="05020102010507070707" pitchFamily="18" charset="2"/>
                  </a:rPr>
                  <a:t>        </a:t>
                </a:r>
                <a:endParaRPr lang="en-GB" sz="1050" dirty="0"/>
              </a:p>
            </p:txBody>
          </p: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89A3C5EB-BE6B-4FCA-A157-BCDF1D305FC7}"/>
                  </a:ext>
                </a:extLst>
              </p:cNvPr>
              <p:cNvGrpSpPr/>
              <p:nvPr/>
            </p:nvGrpSpPr>
            <p:grpSpPr>
              <a:xfrm>
                <a:off x="1347686" y="1720804"/>
                <a:ext cx="3661713" cy="770269"/>
                <a:chOff x="1347686" y="1720804"/>
                <a:chExt cx="3661713" cy="770269"/>
              </a:xfrm>
              <a:solidFill>
                <a:srgbClr val="CC3300"/>
              </a:solidFill>
            </p:grpSpPr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55143625-AD43-4D28-8072-6B1D9DA2863C}"/>
                    </a:ext>
                  </a:extLst>
                </p:cNvPr>
                <p:cNvSpPr/>
                <p:nvPr/>
              </p:nvSpPr>
              <p:spPr bwMode="auto">
                <a:xfrm>
                  <a:off x="1501079" y="2144703"/>
                  <a:ext cx="3370577" cy="58615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05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83E8E5F0-48BC-459D-AFDD-E55F1FA35EF8}"/>
                    </a:ext>
                  </a:extLst>
                </p:cNvPr>
                <p:cNvSpPr/>
                <p:nvPr/>
              </p:nvSpPr>
              <p:spPr bwMode="auto">
                <a:xfrm>
                  <a:off x="1347686" y="2203318"/>
                  <a:ext cx="45719" cy="255246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05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4026A5E0-2918-4A8F-93A5-80A4C9D28497}"/>
                    </a:ext>
                  </a:extLst>
                </p:cNvPr>
                <p:cNvSpPr/>
                <p:nvPr/>
              </p:nvSpPr>
              <p:spPr bwMode="auto">
                <a:xfrm>
                  <a:off x="4963680" y="2235827"/>
                  <a:ext cx="45719" cy="255246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05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18D28613-5F92-47F1-8F6C-AC41FFF494BB}"/>
                    </a:ext>
                  </a:extLst>
                </p:cNvPr>
                <p:cNvSpPr/>
                <p:nvPr/>
              </p:nvSpPr>
              <p:spPr bwMode="auto">
                <a:xfrm>
                  <a:off x="3196092" y="1720804"/>
                  <a:ext cx="45719" cy="423192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05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3DAA155-A6DB-40A8-94F5-CB87EAE38CC6}"/>
                  </a:ext>
                </a:extLst>
              </p:cNvPr>
              <p:cNvSpPr txBox="1"/>
              <p:nvPr/>
            </p:nvSpPr>
            <p:spPr>
              <a:xfrm>
                <a:off x="3946798" y="1403181"/>
                <a:ext cx="950746" cy="5068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/>
                  <a:t>cylindrical</a:t>
                </a:r>
              </a:p>
              <a:p>
                <a:r>
                  <a:rPr lang="en-GB" sz="1050" dirty="0"/>
                  <a:t>anode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B6F8DE7-0868-43EE-A2ED-15AD8335FA62}"/>
                  </a:ext>
                </a:extLst>
              </p:cNvPr>
              <p:cNvSpPr txBox="1"/>
              <p:nvPr/>
            </p:nvSpPr>
            <p:spPr>
              <a:xfrm>
                <a:off x="5141357" y="1982185"/>
                <a:ext cx="958568" cy="5068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/>
                  <a:t>Grounded</a:t>
                </a:r>
              </a:p>
              <a:p>
                <a:r>
                  <a:rPr lang="en-GB" sz="1050" dirty="0"/>
                  <a:t>end plate</a:t>
                </a:r>
              </a:p>
            </p:txBody>
          </p:sp>
          <p:sp>
            <p:nvSpPr>
              <p:cNvPr id="17" name="Flowchart: Terminator 16">
                <a:extLst>
                  <a:ext uri="{FF2B5EF4-FFF2-40B4-BE49-F238E27FC236}">
                    <a16:creationId xmlns:a16="http://schemas.microsoft.com/office/drawing/2014/main" id="{245A24FE-3F5A-4E04-B964-91A0596D1A4B}"/>
                  </a:ext>
                </a:extLst>
              </p:cNvPr>
              <p:cNvSpPr/>
              <p:nvPr/>
            </p:nvSpPr>
            <p:spPr bwMode="auto">
              <a:xfrm>
                <a:off x="1593870" y="2259184"/>
                <a:ext cx="3136500" cy="764560"/>
              </a:xfrm>
              <a:prstGeom prst="flowChartTerminator">
                <a:avLst/>
              </a:prstGeom>
              <a:solidFill>
                <a:srgbClr val="00B0F0">
                  <a:alpha val="24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50" b="0" i="0" u="none" strike="noStrike" cap="none" normalizeH="0" baseline="0" dirty="0">
                    <a:ln>
                      <a:noFill/>
                    </a:ln>
                    <a:solidFill>
                      <a:schemeClr val="accent1">
                        <a:lumMod val="50000"/>
                      </a:schemeClr>
                    </a:solidFill>
                    <a:effectLst/>
                    <a:latin typeface="Arial" pitchFamily="34" charset="0"/>
                  </a:rPr>
                  <a:t>Electron cloud</a:t>
                </a:r>
              </a:p>
            </p:txBody>
          </p: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FDFD0BF8-48D1-4341-BECE-1DA310544E8F}"/>
                  </a:ext>
                </a:extLst>
              </p:cNvPr>
              <p:cNvGrpSpPr/>
              <p:nvPr/>
            </p:nvGrpSpPr>
            <p:grpSpPr>
              <a:xfrm flipV="1">
                <a:off x="1345628" y="2787118"/>
                <a:ext cx="3661713" cy="346370"/>
                <a:chOff x="1606062" y="1468047"/>
                <a:chExt cx="3661713" cy="346370"/>
              </a:xfrm>
              <a:solidFill>
                <a:srgbClr val="CC3300"/>
              </a:solidFill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49CE069C-4311-41FA-976A-7EC68E178A19}"/>
                    </a:ext>
                  </a:extLst>
                </p:cNvPr>
                <p:cNvSpPr/>
                <p:nvPr/>
              </p:nvSpPr>
              <p:spPr bwMode="auto">
                <a:xfrm>
                  <a:off x="1759455" y="1468047"/>
                  <a:ext cx="3370577" cy="58615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05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5E26A5C7-E306-421B-B4C8-E79D3A66A380}"/>
                    </a:ext>
                  </a:extLst>
                </p:cNvPr>
                <p:cNvSpPr/>
                <p:nvPr/>
              </p:nvSpPr>
              <p:spPr bwMode="auto">
                <a:xfrm>
                  <a:off x="1606062" y="1526662"/>
                  <a:ext cx="45719" cy="255246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05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34C6C289-8797-4923-BAEF-292429BF2E1E}"/>
                    </a:ext>
                  </a:extLst>
                </p:cNvPr>
                <p:cNvSpPr/>
                <p:nvPr/>
              </p:nvSpPr>
              <p:spPr bwMode="auto">
                <a:xfrm>
                  <a:off x="5222056" y="1559171"/>
                  <a:ext cx="45719" cy="255246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05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8C8ECA0-EC69-47FA-918F-05C8819AC7C2}"/>
                  </a:ext>
                </a:extLst>
              </p:cNvPr>
              <p:cNvSpPr txBox="1"/>
              <p:nvPr/>
            </p:nvSpPr>
            <p:spPr>
              <a:xfrm>
                <a:off x="544139" y="1664814"/>
                <a:ext cx="958568" cy="5068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/>
                  <a:t>Grounded</a:t>
                </a:r>
              </a:p>
              <a:p>
                <a:r>
                  <a:rPr lang="en-GB" sz="1050" dirty="0"/>
                  <a:t>end plate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572F12E-9E69-433F-BF1C-CB1E36198B0D}"/>
                  </a:ext>
                </a:extLst>
              </p:cNvPr>
              <p:cNvSpPr txBox="1"/>
              <p:nvPr/>
            </p:nvSpPr>
            <p:spPr>
              <a:xfrm>
                <a:off x="1747918" y="1456713"/>
                <a:ext cx="1290996" cy="3191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/>
                  <a:t>Solenoid coils</a:t>
                </a:r>
              </a:p>
            </p:txBody>
          </p:sp>
          <p:sp>
            <p:nvSpPr>
              <p:cNvPr id="25" name="Arrow: Right 24">
                <a:extLst>
                  <a:ext uri="{FF2B5EF4-FFF2-40B4-BE49-F238E27FC236}">
                    <a16:creationId xmlns:a16="http://schemas.microsoft.com/office/drawing/2014/main" id="{62A7CEB2-FDE5-4DE9-AC44-075E640AE00D}"/>
                  </a:ext>
                </a:extLst>
              </p:cNvPr>
              <p:cNvSpPr/>
              <p:nvPr/>
            </p:nvSpPr>
            <p:spPr bwMode="auto">
              <a:xfrm>
                <a:off x="79226" y="2533778"/>
                <a:ext cx="1064526" cy="218365"/>
              </a:xfrm>
              <a:prstGeom prst="rightArrow">
                <a:avLst/>
              </a:prstGeom>
              <a:solidFill>
                <a:srgbClr val="0062A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5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2D7EA84-4964-4FF6-830D-334EC699F8D7}"/>
                  </a:ext>
                </a:extLst>
              </p:cNvPr>
              <p:cNvSpPr txBox="1"/>
              <p:nvPr/>
            </p:nvSpPr>
            <p:spPr>
              <a:xfrm>
                <a:off x="71704" y="2298214"/>
                <a:ext cx="940968" cy="3191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>
                    <a:solidFill>
                      <a:srgbClr val="0062AC"/>
                    </a:solidFill>
                  </a:rPr>
                  <a:t>Ion beam</a:t>
                </a:r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A72D77F7-A7B7-46FF-AF05-962FD91A0EF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108583" y="2116609"/>
                <a:ext cx="249653" cy="214332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498908-E8A7-460B-982A-5C3A319D9633}"/>
                  </a:ext>
                </a:extLst>
              </p:cNvPr>
              <p:cNvCxnSpPr>
                <a:endCxn id="19" idx="1"/>
              </p:cNvCxnSpPr>
              <p:nvPr/>
            </p:nvCxnSpPr>
            <p:spPr bwMode="auto">
              <a:xfrm>
                <a:off x="1109441" y="2120550"/>
                <a:ext cx="236187" cy="8267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B18CCE12-CA0F-4BE9-BB92-00A5039A7F26}"/>
                  </a:ext>
                </a:extLst>
              </p:cNvPr>
              <p:cNvCxnSpPr>
                <a:endCxn id="9" idx="3"/>
              </p:cNvCxnSpPr>
              <p:nvPr/>
            </p:nvCxnSpPr>
            <p:spPr bwMode="auto">
              <a:xfrm flipH="1">
                <a:off x="5009399" y="2330941"/>
                <a:ext cx="218625" cy="32509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81098FD1-531E-4166-80F4-CCFFBD162529}"/>
                  </a:ext>
                </a:extLst>
              </p:cNvPr>
              <p:cNvCxnSpPr>
                <a:endCxn id="20" idx="3"/>
              </p:cNvCxnSpPr>
              <p:nvPr/>
            </p:nvCxnSpPr>
            <p:spPr bwMode="auto">
              <a:xfrm flipH="1">
                <a:off x="5007341" y="2363450"/>
                <a:ext cx="214236" cy="551291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27B85DAD-6318-4000-BE14-17B6E3CDCEA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041272" y="1837856"/>
                <a:ext cx="252227" cy="315222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5956064A-D351-4E4E-B7FE-BA378D46F8F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293499" y="1837856"/>
                <a:ext cx="259193" cy="1252507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968E18C-B92C-46C8-9625-7B24FB6619A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597702" y="1720804"/>
                <a:ext cx="180199" cy="261246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76781DA0-91DD-4627-9324-4069DB7A02A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597702" y="1720804"/>
                <a:ext cx="1092370" cy="247896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AF2B6A52-3EB7-4682-B339-9549A622B9B5}"/>
              </a:ext>
            </a:extLst>
          </p:cNvPr>
          <p:cNvSpPr txBox="1"/>
          <p:nvPr/>
        </p:nvSpPr>
        <p:spPr>
          <a:xfrm>
            <a:off x="6360606" y="3370463"/>
            <a:ext cx="3194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25000"/>
                  </a:schemeClr>
                </a:solidFill>
              </a:rPr>
              <a:t>Original Gabor lens prototype was to be tested with the Cerberus laser at Imperial.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56EE1A1A-02C9-487D-8B90-33C566A130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015" y="3429000"/>
            <a:ext cx="3891297" cy="2907997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2C6CBB6-E357-45FA-870A-78B21623D49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752" y="738657"/>
            <a:ext cx="4236327" cy="2382934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851E8DC6-67E3-463E-8D27-4EAAED0D7768}"/>
              </a:ext>
            </a:extLst>
          </p:cNvPr>
          <p:cNvSpPr txBox="1"/>
          <p:nvPr/>
        </p:nvSpPr>
        <p:spPr>
          <a:xfrm>
            <a:off x="5514487" y="876506"/>
            <a:ext cx="9284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Space to insert diagnostics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55F09DE-1B1C-4B76-B9C9-8CF9F15EF76B}"/>
              </a:ext>
            </a:extLst>
          </p:cNvPr>
          <p:cNvCxnSpPr/>
          <p:nvPr/>
        </p:nvCxnSpPr>
        <p:spPr bwMode="auto">
          <a:xfrm>
            <a:off x="5815134" y="1441021"/>
            <a:ext cx="402529" cy="150189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29282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9033CE5-E506-4301-9B8F-5EC2251641E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688" y="5137202"/>
            <a:ext cx="7844548" cy="1394227"/>
          </a:xfrm>
        </p:spPr>
        <p:txBody>
          <a:bodyPr>
            <a:normAutofit/>
          </a:bodyPr>
          <a:lstStyle/>
          <a:p>
            <a:r>
              <a:rPr lang="en-GB" sz="1800" dirty="0"/>
              <a:t>Optics design: </a:t>
            </a:r>
            <a:r>
              <a:rPr lang="en-GB" sz="1800" dirty="0" err="1"/>
              <a:t>BeamOptics</a:t>
            </a:r>
            <a:r>
              <a:rPr lang="en-GB" sz="1800" dirty="0"/>
              <a:t> and MADX.</a:t>
            </a:r>
          </a:p>
          <a:p>
            <a:r>
              <a:rPr lang="en-GB" sz="1800" dirty="0"/>
              <a:t>Particle tracking simulations: BDSIM and GPT.</a:t>
            </a:r>
          </a:p>
          <a:p>
            <a:r>
              <a:rPr lang="en-GB" sz="1800" dirty="0"/>
              <a:t>Energy deposition in the end station: BDSIM.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FA6128-6FD8-4F0D-B8A8-FE940AFD4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Beam transport – Stage 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9166B8-83EE-4B9A-960B-569D6817F7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949"/>
          <a:stretch/>
        </p:blipFill>
        <p:spPr>
          <a:xfrm>
            <a:off x="166688" y="728208"/>
            <a:ext cx="4865038" cy="18785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5BF5A7-8830-4BAF-910C-F84080D784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6940" y="2831553"/>
            <a:ext cx="4228046" cy="20808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1D6BA9-B74A-45BB-8351-40CE326E78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6941" y="781956"/>
            <a:ext cx="4228046" cy="20495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380E355-03D2-4010-BA83-1FE4708723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4951" y="5160789"/>
            <a:ext cx="2920409" cy="1135853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39D59660-7B66-4739-837A-26249FCBBA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3111" y="2641557"/>
            <a:ext cx="3820468" cy="2435721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BDD12C06-B645-4777-A23D-A7B2C978D177}"/>
              </a:ext>
            </a:extLst>
          </p:cNvPr>
          <p:cNvSpPr txBox="1"/>
          <p:nvPr/>
        </p:nvSpPr>
        <p:spPr>
          <a:xfrm>
            <a:off x="8595360" y="5564777"/>
            <a:ext cx="1143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Alternative design</a:t>
            </a:r>
          </a:p>
        </p:txBody>
      </p:sp>
    </p:spTree>
    <p:extLst>
      <p:ext uri="{BB962C8B-B14F-4D97-AF65-F5344CB8AC3E}">
        <p14:creationId xmlns:p14="http://schemas.microsoft.com/office/powerpoint/2010/main" val="111897626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alkTemplate.potx" id="{2C4E481C-4247-4589-8F40-64E94D2BA022}" vid="{893BA22D-3F26-4CF5-AE97-14A861F57E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TalkTemplate</Template>
  <TotalTime>169</TotalTime>
  <Words>675</Words>
  <Application>Microsoft Office PowerPoint</Application>
  <PresentationFormat>A4 Paper (210x297 mm)</PresentationFormat>
  <Paragraphs>132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Calibri</vt:lpstr>
      <vt:lpstr>Cambria Math</vt:lpstr>
      <vt:lpstr>Custom Design</vt:lpstr>
      <vt:lpstr>PowerPoint Presentation</vt:lpstr>
      <vt:lpstr>Introduction</vt:lpstr>
      <vt:lpstr>Design parameters</vt:lpstr>
      <vt:lpstr>Design parameters</vt:lpstr>
      <vt:lpstr>Accelerator</vt:lpstr>
      <vt:lpstr>Staging </vt:lpstr>
      <vt:lpstr>Laser source</vt:lpstr>
      <vt:lpstr>Capture</vt:lpstr>
      <vt:lpstr>Beam transport – Stage 1</vt:lpstr>
      <vt:lpstr>Beam transport – Stage 2</vt:lpstr>
      <vt:lpstr>Schedule</vt:lpstr>
      <vt:lpstr>Five year R&amp;D plan</vt:lpstr>
    </vt:vector>
  </TitlesOfParts>
  <Company>ak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K</dc:creator>
  <cp:lastModifiedBy>A K</cp:lastModifiedBy>
  <cp:revision>21</cp:revision>
  <dcterms:created xsi:type="dcterms:W3CDTF">2020-03-25T11:07:31Z</dcterms:created>
  <dcterms:modified xsi:type="dcterms:W3CDTF">2020-03-25T13:57:36Z</dcterms:modified>
</cp:coreProperties>
</file>