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0"/>
  </p:notesMasterIdLst>
  <p:sldIdLst>
    <p:sldId id="257" r:id="rId6"/>
    <p:sldId id="284" r:id="rId7"/>
    <p:sldId id="294" r:id="rId8"/>
    <p:sldId id="292" r:id="rId9"/>
    <p:sldId id="293" r:id="rId10"/>
    <p:sldId id="287" r:id="rId11"/>
    <p:sldId id="297" r:id="rId12"/>
    <p:sldId id="300" r:id="rId13"/>
    <p:sldId id="299" r:id="rId14"/>
    <p:sldId id="289" r:id="rId15"/>
    <p:sldId id="295" r:id="rId16"/>
    <p:sldId id="296" r:id="rId17"/>
    <p:sldId id="288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409"/>
  </p:normalViewPr>
  <p:slideViewPr>
    <p:cSldViewPr snapToGrid="0" snapToObjects="1">
      <p:cViewPr>
        <p:scale>
          <a:sx n="90" d="100"/>
          <a:sy n="90" d="100"/>
        </p:scale>
        <p:origin x="1692" y="50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1749C-5C95-4B0B-8ECF-362A17E2936C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4851-598D-4B67-BF62-14CCCCEB0E83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58BF-725E-4AE1-BEA4-6A1F054A9358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70628" y="6173787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3737-7FB8-471B-AF0D-B6A6860B7308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51E0-08FD-4E23-B327-37C4E9E3B827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0A30-EBF6-41FA-A92C-A5966F918ECA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C480-0132-44D4-A4C1-17F2C2520E63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6DD4-77CF-4FFA-9FA3-C501C9C9F53A}" type="datetime1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3EC6-4154-49DB-9302-4E96CACC2977}" type="datetime1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F77A-4644-49E0-9F41-F9A4244D5ACB}" type="datetime1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C90C-0844-4AA5-BF3A-8A7541EB72FE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9B8BD-2229-43E5-9A41-B90A7F11B9CE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810B-A63C-4777-A12D-C44A8E29DC12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0492-E473-4558-813F-F144F714333A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CF75-54C9-435D-BCFB-111B9324920A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4906-172A-4B46-87ED-084C46867C12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FDDD-CF9D-4D60-89E8-ED437FA172D4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814-97EB-4C99-9AF8-105C0BBE113B}" type="datetime1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2600-A67B-4C63-8DB7-1B18852E67AE}" type="datetime1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7EB5-09B3-4CB9-B0F5-39095A6608D1}" type="datetime1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0009-4678-43F3-884E-60412EF53705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A52C-1B1C-4096-A8BC-CCCF3F147E2A}" type="datetime1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1049"/>
            <a:ext cx="10515600" cy="468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1FDA9-13B6-498C-8307-1919D13FD666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9712" y="61367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00" y="6049445"/>
            <a:ext cx="2111379" cy="53975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912" y="5985564"/>
            <a:ext cx="1401775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88B66-B138-4B79-A4D4-A7C0F67583C1}" type="datetime1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978794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pre-CDR:</a:t>
            </a:r>
          </a:p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Infrastructure, Integration &amp; Safety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6" y="4411135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Galen Aymar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March 2020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723" y="2395796"/>
            <a:ext cx="7554554" cy="378116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884154"/>
              </p:ext>
            </p:extLst>
          </p:nvPr>
        </p:nvGraphicFramePr>
        <p:xfrm>
          <a:off x="3036600" y="1270846"/>
          <a:ext cx="6118800" cy="1102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9600">
                  <a:extLst>
                    <a:ext uri="{9D8B030D-6E8A-4147-A177-3AD203B41FA5}">
                      <a16:colId xmlns:a16="http://schemas.microsoft.com/office/drawing/2014/main" val="3207642540"/>
                    </a:ext>
                  </a:extLst>
                </a:gridCol>
                <a:gridCol w="2039600">
                  <a:extLst>
                    <a:ext uri="{9D8B030D-6E8A-4147-A177-3AD203B41FA5}">
                      <a16:colId xmlns:a16="http://schemas.microsoft.com/office/drawing/2014/main" val="1119489639"/>
                    </a:ext>
                  </a:extLst>
                </a:gridCol>
                <a:gridCol w="2039600">
                  <a:extLst>
                    <a:ext uri="{9D8B030D-6E8A-4147-A177-3AD203B41FA5}">
                      <a16:colId xmlns:a16="http://schemas.microsoft.com/office/drawing/2014/main" val="1792113921"/>
                    </a:ext>
                  </a:extLst>
                </a:gridCol>
              </a:tblGrid>
              <a:tr h="18542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 Estimates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74092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Optimistic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Most Likely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Pessimistic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0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£22M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£33M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£53M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38235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Estimates are</a:t>
            </a:r>
          </a:p>
          <a:p>
            <a:r>
              <a:rPr lang="en-US" dirty="0" smtClean="0"/>
              <a:t>Comparative</a:t>
            </a:r>
          </a:p>
          <a:p>
            <a:r>
              <a:rPr lang="en-US" dirty="0" smtClean="0"/>
              <a:t>Parametric</a:t>
            </a:r>
          </a:p>
          <a:p>
            <a:r>
              <a:rPr lang="en-US" dirty="0" smtClean="0"/>
              <a:t>Formal quote</a:t>
            </a:r>
          </a:p>
          <a:p>
            <a:r>
              <a:rPr lang="en-US" dirty="0" smtClean="0"/>
              <a:t>Budgetary quote</a:t>
            </a:r>
          </a:p>
          <a:p>
            <a:r>
              <a:rPr lang="en-US" dirty="0" smtClean="0"/>
              <a:t>Guess/Prediction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32" y="1067577"/>
            <a:ext cx="6249272" cy="4744112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>
            <a:off x="5550195" y="1573620"/>
            <a:ext cx="153737" cy="787288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/>
          <p:cNvSpPr/>
          <p:nvPr/>
        </p:nvSpPr>
        <p:spPr>
          <a:xfrm>
            <a:off x="5550195" y="2443478"/>
            <a:ext cx="153737" cy="1046481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5550195" y="4648200"/>
            <a:ext cx="153737" cy="774156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43479" y="1782598"/>
            <a:ext cx="154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Comparative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540642" y="2782052"/>
            <a:ext cx="194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Guess/Prediction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43479" y="4850612"/>
            <a:ext cx="154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Parametric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45868" y="756443"/>
            <a:ext cx="256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Stage 2 Accelerator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61" y="386667"/>
            <a:ext cx="5609493" cy="568881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491049"/>
            <a:ext cx="10515600" cy="468591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Estimates are</a:t>
            </a:r>
          </a:p>
          <a:p>
            <a:r>
              <a:rPr lang="en-US" dirty="0" smtClean="0"/>
              <a:t>Comparative</a:t>
            </a:r>
          </a:p>
          <a:p>
            <a:r>
              <a:rPr lang="en-US" dirty="0" smtClean="0"/>
              <a:t>Parametric</a:t>
            </a:r>
          </a:p>
          <a:p>
            <a:r>
              <a:rPr lang="en-US" dirty="0" smtClean="0"/>
              <a:t>Formal quote</a:t>
            </a:r>
          </a:p>
          <a:p>
            <a:r>
              <a:rPr lang="en-US" dirty="0" smtClean="0"/>
              <a:t>Budgetary quote</a:t>
            </a:r>
          </a:p>
          <a:p>
            <a:r>
              <a:rPr lang="en-US" dirty="0" smtClean="0"/>
              <a:t>Guess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9" name="Left Brace 8"/>
          <p:cNvSpPr/>
          <p:nvPr/>
        </p:nvSpPr>
        <p:spPr>
          <a:xfrm>
            <a:off x="6080440" y="888023"/>
            <a:ext cx="250021" cy="4844561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68800" y="2987137"/>
            <a:ext cx="171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Budgetary &amp; formal quotes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52507" y="96643"/>
            <a:ext cx="256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 Stations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Four key areas for infrastructure and integrations: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Full project risk analysis (e.g. resource availability and technical challenges)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Full facility safety risk assessment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Radiation simulations and shielding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 systems development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8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Floor Layout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Costing</a:t>
            </a:r>
          </a:p>
          <a:p>
            <a:r>
              <a:rPr lang="en-US" dirty="0" smtClean="0"/>
              <a:t>R&amp;D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Layout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000" b="76917" l="10000" r="98150">
                        <a14:foregroundMark x1="14200" y1="60950" x2="18100" y2="63417"/>
                        <a14:foregroundMark x1="24917" y1="71333" x2="28033" y2="73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25" b="22636"/>
          <a:stretch/>
        </p:blipFill>
        <p:spPr>
          <a:xfrm>
            <a:off x="0" y="191385"/>
            <a:ext cx="11638031" cy="64054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7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Layout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504" b="1595"/>
          <a:stretch/>
        </p:blipFill>
        <p:spPr>
          <a:xfrm>
            <a:off x="677822" y="1136569"/>
            <a:ext cx="10836356" cy="49378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Station Layout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365" y="1866217"/>
            <a:ext cx="10259501" cy="39127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43100" y="2435469"/>
            <a:ext cx="8343900" cy="2875085"/>
          </a:xfrm>
          <a:prstGeom prst="rect">
            <a:avLst/>
          </a:prstGeom>
          <a:blipFill dpi="0" rotWithShape="1">
            <a:blip r:embed="rId3">
              <a:alphaModFix amt="5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3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084169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facility is expected to be built at an STFC National Laboratory or equivalent research institute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sz="2800" dirty="0" smtClean="0"/>
              <a:t>Safety will follow guidelines set out by the institute and with the support of staff and appointed responsible persons, such as </a:t>
            </a:r>
          </a:p>
          <a:p>
            <a:r>
              <a:rPr lang="en-US" sz="2800" dirty="0" smtClean="0"/>
              <a:t>Radiation Protection Advisors</a:t>
            </a:r>
          </a:p>
          <a:p>
            <a:r>
              <a:rPr lang="en-US" sz="2800" dirty="0" smtClean="0"/>
              <a:t>Laser Responsible Officers</a:t>
            </a:r>
          </a:p>
          <a:p>
            <a:r>
              <a:rPr lang="en-GB" sz="2800" dirty="0" smtClean="0"/>
              <a:t>Authorising</a:t>
            </a:r>
            <a:r>
              <a:rPr lang="en-US" sz="2800" dirty="0" smtClean="0"/>
              <a:t> Engineers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084169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Relevant STFC safety codes:</a:t>
            </a:r>
          </a:p>
          <a:p>
            <a:r>
              <a:rPr lang="en-US" sz="2800" dirty="0" smtClean="0"/>
              <a:t>SC6 – Risk management</a:t>
            </a:r>
          </a:p>
          <a:p>
            <a:r>
              <a:rPr lang="en-US" dirty="0" smtClean="0"/>
              <a:t>SC13 – Construction design and management</a:t>
            </a:r>
          </a:p>
          <a:p>
            <a:r>
              <a:rPr lang="en-US" sz="2800" dirty="0" smtClean="0"/>
              <a:t>SC16 – Biological safety</a:t>
            </a:r>
          </a:p>
          <a:p>
            <a:r>
              <a:rPr lang="en-US" dirty="0" smtClean="0"/>
              <a:t>SC22 – Working with lasers</a:t>
            </a:r>
          </a:p>
          <a:p>
            <a:r>
              <a:rPr lang="en-US" sz="2800" dirty="0" smtClean="0"/>
              <a:t>SC23 – Working with time-varying electro-magnetic fields</a:t>
            </a:r>
          </a:p>
          <a:p>
            <a:r>
              <a:rPr lang="en-US" dirty="0" smtClean="0"/>
              <a:t>SC29 – Management of ionizing radiation at work</a:t>
            </a:r>
          </a:p>
          <a:p>
            <a:r>
              <a:rPr lang="en-US" sz="2800" dirty="0" smtClean="0"/>
              <a:t>SC34 – Electrical safety</a:t>
            </a:r>
            <a:endParaRPr lang="en-GB" sz="2800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353801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Comparable facilities operated by STFC</a:t>
            </a:r>
          </a:p>
          <a:p>
            <a:pPr marL="0" indent="0">
              <a:buNone/>
            </a:pPr>
            <a:r>
              <a:rPr lang="en-US" sz="2800" dirty="0" smtClean="0"/>
              <a:t>Lasers:</a:t>
            </a:r>
          </a:p>
          <a:p>
            <a:pPr lvl="1"/>
            <a:r>
              <a:rPr lang="en-US" dirty="0" smtClean="0"/>
              <a:t>Gemini Target Area 2 – 0.5 J, 5 Hz, 30 fs</a:t>
            </a:r>
          </a:p>
          <a:p>
            <a:pPr lvl="1"/>
            <a:r>
              <a:rPr lang="en-US" dirty="0" smtClean="0"/>
              <a:t>Gemini Target Area </a:t>
            </a:r>
            <a:r>
              <a:rPr lang="en-US" dirty="0"/>
              <a:t>3 – </a:t>
            </a:r>
            <a:r>
              <a:rPr lang="en-US" dirty="0" smtClean="0"/>
              <a:t>15 J, 0.3 Hz, 30 fs</a:t>
            </a:r>
          </a:p>
          <a:p>
            <a:pPr lvl="1"/>
            <a:r>
              <a:rPr lang="en-US" dirty="0" smtClean="0"/>
              <a:t>Extreme Photonics &amp; Applications Centre (EPAC) – higher energies at 10 Hz</a:t>
            </a:r>
          </a:p>
          <a:p>
            <a:pPr marL="0" indent="0">
              <a:buNone/>
            </a:pPr>
            <a:r>
              <a:rPr lang="en-US" sz="2800" dirty="0" smtClean="0"/>
              <a:t>Accelerators: </a:t>
            </a:r>
          </a:p>
          <a:p>
            <a:pPr lvl="1"/>
            <a:r>
              <a:rPr lang="en-US" dirty="0" smtClean="0"/>
              <a:t>Front End Test Stand (FETS) – H</a:t>
            </a:r>
            <a:r>
              <a:rPr lang="en-US" baseline="30000" dirty="0" smtClean="0"/>
              <a:t>-</a:t>
            </a:r>
            <a:r>
              <a:rPr lang="en-US" dirty="0" smtClean="0"/>
              <a:t> ions, 3 MeV, 60 mA, 2 </a:t>
            </a:r>
            <a:r>
              <a:rPr lang="en-US" dirty="0" err="1" smtClean="0"/>
              <a:t>ms</a:t>
            </a:r>
            <a:r>
              <a:rPr lang="en-US" dirty="0" smtClean="0"/>
              <a:t>, 50 Hz</a:t>
            </a:r>
          </a:p>
          <a:p>
            <a:pPr lvl="1"/>
            <a:r>
              <a:rPr lang="en-US" dirty="0" smtClean="0"/>
              <a:t>ISIS Neutron &amp; Muon Facility – H</a:t>
            </a:r>
            <a:r>
              <a:rPr lang="en-US" baseline="30000" dirty="0" smtClean="0"/>
              <a:t>-</a:t>
            </a:r>
            <a:r>
              <a:rPr lang="en-US" dirty="0" smtClean="0"/>
              <a:t>/Protons, 800 MeV, 240 µA, 10 </a:t>
            </a:r>
            <a:r>
              <a:rPr lang="en-US" dirty="0" err="1" smtClean="0"/>
              <a:t>ms</a:t>
            </a:r>
            <a:r>
              <a:rPr lang="en-US" dirty="0" smtClean="0"/>
              <a:t>, 50 Hz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1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353801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End Stations</a:t>
            </a:r>
          </a:p>
          <a:p>
            <a:r>
              <a:rPr lang="en-US" dirty="0" smtClean="0"/>
              <a:t>Administration of chemicals and drugs to cell performed in Class II biological safety cabinets in the laboratory</a:t>
            </a:r>
          </a:p>
          <a:p>
            <a:r>
              <a:rPr lang="en-US" dirty="0" smtClean="0"/>
              <a:t>As necessary, plates and dishes sealed prior to irradiation in end-station</a:t>
            </a:r>
          </a:p>
          <a:p>
            <a:pPr marL="0" indent="0">
              <a:buNone/>
            </a:pPr>
            <a:r>
              <a:rPr lang="en-US" dirty="0" smtClean="0"/>
              <a:t>Radiation</a:t>
            </a:r>
          </a:p>
          <a:p>
            <a:r>
              <a:rPr lang="en-US" dirty="0" smtClean="0"/>
              <a:t>Controlled under Regulation 8 of the </a:t>
            </a:r>
            <a:r>
              <a:rPr lang="en-US" dirty="0" err="1" smtClean="0"/>
              <a:t>Ionising</a:t>
            </a:r>
            <a:r>
              <a:rPr lang="en-US" dirty="0" smtClean="0"/>
              <a:t> Radiation Regulations 2017 – a risk assessment is required prior to starting work</a:t>
            </a:r>
          </a:p>
          <a:p>
            <a:r>
              <a:rPr lang="en-US" dirty="0" smtClean="0"/>
              <a:t>To consider: nature of the source, dose rates, contamination, dosimetry, engineering controls, PPE, access, accidents, failures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80FD2021D9F84E87E95FE0D654EBA0" ma:contentTypeVersion="10" ma:contentTypeDescription="Create a new document." ma:contentTypeScope="" ma:versionID="d2bfba1b5f98ae19ddce8e43f99a1ce5">
  <xsd:schema xmlns:xsd="http://www.w3.org/2001/XMLSchema" xmlns:xs="http://www.w3.org/2001/XMLSchema" xmlns:p="http://schemas.microsoft.com/office/2006/metadata/properties" xmlns:ns3="2701d2d5-2d84-4edf-8a1c-2d1c74678571" xmlns:ns4="8ffd0dc6-e878-41fd-9fb9-494a2d3479cd" targetNamespace="http://schemas.microsoft.com/office/2006/metadata/properties" ma:root="true" ma:fieldsID="f8742c58199b744a2644dd08291b6d52" ns3:_="" ns4:_="">
    <xsd:import namespace="2701d2d5-2d84-4edf-8a1c-2d1c74678571"/>
    <xsd:import namespace="8ffd0dc6-e878-41fd-9fb9-494a2d3479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1d2d5-2d84-4edf-8a1c-2d1c7467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d0dc6-e878-41fd-9fb9-494a2d3479c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FB3AFC-06EE-4006-8B8C-AA42244BCB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01d2d5-2d84-4edf-8a1c-2d1c74678571"/>
    <ds:schemaRef ds:uri="8ffd0dc6-e878-41fd-9fb9-494a2d347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3CC06A-57D0-49C3-A7F1-D58AD1B0F0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BD3847-7C2A-4F11-B217-DE647DC4C820}">
  <ds:schemaRefs>
    <ds:schemaRef ds:uri="http://purl.org/dc/dcmitype/"/>
    <ds:schemaRef ds:uri="8ffd0dc6-e878-41fd-9fb9-494a2d3479cd"/>
    <ds:schemaRef ds:uri="2701d2d5-2d84-4edf-8a1c-2d1c74678571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11144</TotalTime>
  <Words>388</Words>
  <Application>Microsoft Office PowerPoint</Application>
  <PresentationFormat>Widescreen</PresentationFormat>
  <Paragraphs>95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Regular</vt:lpstr>
      <vt:lpstr>Wingdings</vt:lpstr>
      <vt:lpstr>Font and logo master</vt:lpstr>
      <vt:lpstr>Font WITHOUT logo master</vt:lpstr>
      <vt:lpstr>PowerPoint Presentation</vt:lpstr>
      <vt:lpstr>Outline</vt:lpstr>
      <vt:lpstr>Accelerator Layout</vt:lpstr>
      <vt:lpstr>Accelerator Layout</vt:lpstr>
      <vt:lpstr>End Station Layout</vt:lpstr>
      <vt:lpstr>Safety</vt:lpstr>
      <vt:lpstr>Safety</vt:lpstr>
      <vt:lpstr>Safety</vt:lpstr>
      <vt:lpstr>Safety</vt:lpstr>
      <vt:lpstr>Costs</vt:lpstr>
      <vt:lpstr>Costs</vt:lpstr>
      <vt:lpstr>Costs</vt:lpstr>
      <vt:lpstr>R&amp;D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Aymar, Galen (STFC,RAL,ISIS)</cp:lastModifiedBy>
  <cp:revision>219</cp:revision>
  <cp:lastPrinted>2019-10-02T08:27:37Z</cp:lastPrinted>
  <dcterms:created xsi:type="dcterms:W3CDTF">2019-09-17T08:04:08Z</dcterms:created>
  <dcterms:modified xsi:type="dcterms:W3CDTF">2020-03-30T08:43:31Z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0x0101007280FD2021D9F84E87E95FE0D654EBA0</vt:lpwstr>
  </property>
</Properties>
</file>