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58" r:id="rId4"/>
    <p:sldId id="271" r:id="rId5"/>
    <p:sldId id="272" r:id="rId6"/>
    <p:sldId id="270" r:id="rId7"/>
    <p:sldId id="275" r:id="rId8"/>
    <p:sldId id="277" r:id="rId9"/>
    <p:sldId id="276" r:id="rId10"/>
    <p:sldId id="279" r:id="rId11"/>
    <p:sldId id="286" r:id="rId12"/>
    <p:sldId id="284" r:id="rId13"/>
    <p:sldId id="281" r:id="rId14"/>
    <p:sldId id="290" r:id="rId15"/>
    <p:sldId id="288" r:id="rId16"/>
    <p:sldId id="28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58347-4040-49AE-92F1-D6E0018940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988B0A-651A-4BD1-9C2B-CDF86D5B3F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AA29D-2AAD-46CD-BD2C-EC846C2C2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6EA4FB-B6FC-4148-B7D3-A623E3A80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98F236-F85A-46B6-84AC-B18A896C7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831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04B3D-D149-4044-8157-C3FFC0ADE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33567D-7AA7-412A-804B-4141CB067B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EB92B1-282E-40FB-B689-222DC5D2E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9630C-772E-4747-BA66-441E75821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434AE-E4D3-4A60-8CC2-519CE4C1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951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D24B24-9653-4D3A-9D8C-74308F43A5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6E52C7-3FB8-443D-8D9D-528ACB08C6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6D6B7-637C-4208-91A3-573F31E48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E3AA8-59FD-4742-AB8A-505540A72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6F3A6-5590-4AA4-9CB0-8EB477602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92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211C3-F08C-403E-A21A-B49BA2A9F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067F6-E6FC-4F56-A300-179CACF2B3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329AE-D96A-4B59-B604-20E81E3A9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2A4FF3-0820-4CD3-8CF6-4894963D9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2C341C-2949-427C-8371-3D2E5B42E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52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66194-A1C8-4E53-9251-B7A0AD153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D78904-E0B1-4983-B72D-071DBD3108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FD387-7B6F-4770-8C01-75DF65752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6901DB-87FD-4DA8-81A6-EB2A09598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70DCF-3FFE-4CF2-BD5F-3A1316681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687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B3BA7-4DB0-43E4-B0F6-8A5394EBF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27F8AD-52BB-414D-AB2F-4C904F3F4E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EB3E5-D0BE-4CA9-B5AB-4FC4F3DF86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873AC2-46B5-4707-91EB-3220CAA8C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804858-DE21-4005-8985-C784FD8B9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C5E1B-84D0-4A54-9FD8-C8DBD265C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389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DBD27-D1D5-47F2-A59A-571461A5B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912EAE-404B-45FC-AC32-57CC6ABF5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A66EFA-09A5-459F-8B90-D5ADCBF295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D3B140-20D9-4DD2-AAED-91E19EEA56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4D75C-B96F-4D37-9788-42D90375F8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74A8D1-A483-47C8-AA0A-9981C1701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15B52F-BE05-4590-AC98-A12DC5157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9FA0E0-6EBF-4B6F-B499-12ACE3D04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2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55337-24A2-4EF6-9508-69809BA28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0652A6-9092-4695-93E5-CF249F356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E58077-2A3F-4AEF-A58C-D2BCA04FA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DF6978-2E17-452A-B70A-024EAE57F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86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FDA14C-2A21-4F95-B473-C8FAE4E5F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B283A6-6DAF-4977-8D15-7DC462A38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269BA8-223E-40A7-A429-DC127A44B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553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AFDFF-FEAC-4437-8837-447970DF9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039926-CD2F-481F-9CCB-650DCA72B7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CB58C0-EF7A-4C73-BC83-6069461D8B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E9D1A-A6D3-450D-B489-7B730B050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ED765-E29A-455C-BD24-7CA08E7A2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4960AA-65C1-45AC-8BFC-256F1C9B5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252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A53E0-C64F-4625-B7F3-E22A8FB55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23A138-9E62-49AC-9BFA-1A84B6DAD3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09ADB4-D2BA-4DD9-AD6F-A79FDF4551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F0B085-87CA-434D-9CDC-E4CC3CBDE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B28168-8AB5-49BB-BD24-5D391CD3B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1240A1-59BF-4B9C-8CEE-4B3FB52E7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12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6E215A-4881-4977-8757-0C7FDA8D1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A2E05E-5DEA-47EC-99D1-0F26046A3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6AC3B-BF46-4697-BF8C-C149736578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D55FC-4221-447C-B6E1-E93D5419AC18}" type="datetimeFigureOut">
              <a:rPr lang="en-GB" smtClean="0"/>
              <a:t>30/03/2020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0C36E-7B01-4082-B534-055E959B02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8792E-9299-42D5-AF76-6177341560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008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30823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/>
              <a:t>LhARA Pre-CDR</a:t>
            </a:r>
            <a:br>
              <a:rPr lang="en-GB" dirty="0"/>
            </a:br>
            <a:br>
              <a:rPr lang="en-GB" dirty="0"/>
            </a:br>
            <a:r>
              <a:rPr lang="en-GB" dirty="0"/>
              <a:t>Biological End Stations</a:t>
            </a:r>
            <a:br>
              <a:rPr lang="en-GB" dirty="0"/>
            </a:br>
            <a:br>
              <a:rPr lang="en-GB" dirty="0"/>
            </a:br>
            <a:r>
              <a:rPr lang="en-GB" sz="2700" dirty="0"/>
              <a:t>31/03/20</a:t>
            </a:r>
            <a:br>
              <a:rPr lang="en-GB" sz="4400" dirty="0"/>
            </a:br>
            <a:br>
              <a:rPr lang="en-GB" sz="4400" dirty="0"/>
            </a:br>
            <a:r>
              <a:rPr lang="en-GB" sz="2700" dirty="0"/>
              <a:t>Jonathan Hughes</a:t>
            </a:r>
          </a:p>
        </p:txBody>
      </p:sp>
    </p:spTree>
    <p:extLst>
      <p:ext uri="{BB962C8B-B14F-4D97-AF65-F5344CB8AC3E}">
        <p14:creationId xmlns:p14="http://schemas.microsoft.com/office/powerpoint/2010/main" val="415866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740" y="345030"/>
            <a:ext cx="10910887" cy="1325563"/>
          </a:xfrm>
        </p:spPr>
        <p:txBody>
          <a:bodyPr>
            <a:normAutofit/>
          </a:bodyPr>
          <a:lstStyle/>
          <a:p>
            <a:r>
              <a:rPr lang="en-US" sz="3600" dirty="0"/>
              <a:t>Clatterbridge Cancer Centre (CCC) – Clinical proton beam</a:t>
            </a:r>
          </a:p>
        </p:txBody>
      </p:sp>
      <p:pic>
        <p:nvPicPr>
          <p:cNvPr id="6" name="Picture 2" descr="E:\Photos\CCC\DSC00135.JPG">
            <a:extLst>
              <a:ext uri="{FF2B5EF4-FFF2-40B4-BE49-F238E27FC236}">
                <a16:creationId xmlns:a16="http://schemas.microsoft.com/office/drawing/2014/main" id="{2AF8A364-F32A-F745-99A9-6D5F0A958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824" y="3880339"/>
            <a:ext cx="4233867" cy="289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B13F4C-7B4D-B646-A81B-35498F34E2E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2431" y="1307626"/>
            <a:ext cx="3295636" cy="53795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B50AE0-6D36-754B-991C-B635EFDB57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825" y="1307626"/>
            <a:ext cx="4233867" cy="249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0583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vitro </a:t>
            </a:r>
            <a:r>
              <a:rPr lang="en-US" sz="3600" dirty="0"/>
              <a:t>Biological End Stations</a:t>
            </a:r>
            <a:endParaRPr lang="en-GB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A4F33D-6089-D04F-8435-45FADD3A8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6529" y="3555589"/>
            <a:ext cx="8528297" cy="33024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749BB3-CCC1-DD4A-BF2C-30F908C05E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415" y="1585180"/>
            <a:ext cx="5574325" cy="30754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540C98-2C77-1B47-BF17-767EA881C2D3}"/>
              </a:ext>
            </a:extLst>
          </p:cNvPr>
          <p:cNvSpPr txBox="1"/>
          <p:nvPr/>
        </p:nvSpPr>
        <p:spPr>
          <a:xfrm>
            <a:off x="6570785" y="1564299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Vertical beam allows culture vessels to be flat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151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vitro </a:t>
            </a:r>
            <a:r>
              <a:rPr lang="en-US" sz="3600" dirty="0"/>
              <a:t>Biological End Stations</a:t>
            </a:r>
            <a:endParaRPr lang="en-GB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A4F33D-6089-D04F-8435-45FADD3A8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6529" y="3555589"/>
            <a:ext cx="8528297" cy="33024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749BB3-CCC1-DD4A-BF2C-30F908C05E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415" y="1585180"/>
            <a:ext cx="5574325" cy="30754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540C98-2C77-1B47-BF17-767EA881C2D3}"/>
              </a:ext>
            </a:extLst>
          </p:cNvPr>
          <p:cNvSpPr txBox="1"/>
          <p:nvPr/>
        </p:nvSpPr>
        <p:spPr>
          <a:xfrm>
            <a:off x="6570785" y="1564299"/>
            <a:ext cx="5257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Vertical beam allows culture vessels to be flat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 line within the end stations to be sealed within units supplied with gases (CO</a:t>
            </a:r>
            <a:r>
              <a:rPr lang="en-US" baseline="-25000" dirty="0"/>
              <a:t>2</a:t>
            </a:r>
            <a:r>
              <a:rPr lang="en-US" dirty="0"/>
              <a:t>, N</a:t>
            </a:r>
            <a:r>
              <a:rPr lang="en-US" baseline="-25000" dirty="0"/>
              <a:t>2</a:t>
            </a:r>
            <a:r>
              <a:rPr lang="en-US" dirty="0"/>
              <a:t>), act as hypoxia chamber</a:t>
            </a:r>
          </a:p>
        </p:txBody>
      </p:sp>
    </p:spTree>
    <p:extLst>
      <p:ext uri="{BB962C8B-B14F-4D97-AF65-F5344CB8AC3E}">
        <p14:creationId xmlns:p14="http://schemas.microsoft.com/office/powerpoint/2010/main" val="4112378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vitro </a:t>
            </a:r>
            <a:r>
              <a:rPr lang="en-US" sz="3600" dirty="0"/>
              <a:t>Biological End Stations</a:t>
            </a:r>
            <a:endParaRPr lang="en-GB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A4F33D-6089-D04F-8435-45FADD3A8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6529" y="3555589"/>
            <a:ext cx="8528297" cy="33024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749BB3-CCC1-DD4A-BF2C-30F908C05E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415" y="1585180"/>
            <a:ext cx="5574325" cy="30754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540C98-2C77-1B47-BF17-767EA881C2D3}"/>
              </a:ext>
            </a:extLst>
          </p:cNvPr>
          <p:cNvSpPr txBox="1"/>
          <p:nvPr/>
        </p:nvSpPr>
        <p:spPr>
          <a:xfrm>
            <a:off x="6570785" y="1564299"/>
            <a:ext cx="5257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Vertical beam allows culture vessels to be flat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 line within the end stations to be sealed within units supplied with gases (CO</a:t>
            </a:r>
            <a:r>
              <a:rPr lang="en-US" baseline="-25000" dirty="0"/>
              <a:t>2</a:t>
            </a:r>
            <a:r>
              <a:rPr lang="en-US" dirty="0"/>
              <a:t>, N</a:t>
            </a:r>
            <a:r>
              <a:rPr lang="en-US" baseline="-25000" dirty="0"/>
              <a:t>2</a:t>
            </a:r>
            <a:r>
              <a:rPr lang="en-US" dirty="0"/>
              <a:t>), act as hypoxia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Robotic arm within sealed units to position culture vessels in front of and away from the beam line</a:t>
            </a:r>
          </a:p>
        </p:txBody>
      </p:sp>
    </p:spTree>
    <p:extLst>
      <p:ext uri="{BB962C8B-B14F-4D97-AF65-F5344CB8AC3E}">
        <p14:creationId xmlns:p14="http://schemas.microsoft.com/office/powerpoint/2010/main" val="2197959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vivo</a:t>
            </a:r>
            <a:r>
              <a:rPr lang="en-US" sz="3600" dirty="0"/>
              <a:t> Biological End Station</a:t>
            </a:r>
            <a:endParaRPr lang="en-GB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854E5E-9014-C24E-AAA9-34BCEB724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54" y="1465385"/>
            <a:ext cx="11426948" cy="468691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47443737-B795-914F-8FD7-BFB011278CCD}"/>
              </a:ext>
            </a:extLst>
          </p:cNvPr>
          <p:cNvSpPr/>
          <p:nvPr/>
        </p:nvSpPr>
        <p:spPr>
          <a:xfrm>
            <a:off x="422032" y="4609734"/>
            <a:ext cx="1324708" cy="120491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66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vivo</a:t>
            </a:r>
            <a:r>
              <a:rPr lang="en-US" sz="3600" dirty="0"/>
              <a:t> Biological End Station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BAE8E-ACC6-4DB3-B188-ED1F37BFD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High energy protons (up to 127 MeV) and ions (up to 33 MeV/u)</a:t>
            </a:r>
          </a:p>
          <a:p>
            <a:r>
              <a:rPr lang="en-GB" dirty="0"/>
              <a:t>Located on the basement floor</a:t>
            </a:r>
          </a:p>
          <a:p>
            <a:r>
              <a:rPr lang="en-GB" dirty="0"/>
              <a:t>Irradiation of small animal models to investigate the effect on PBT on appropriate biological end points (e.g. tumour growth)</a:t>
            </a:r>
          </a:p>
          <a:p>
            <a:r>
              <a:rPr lang="en-GB" dirty="0"/>
              <a:t>Beam flexibility - passive scattering, pencil beam scanning, micro beams</a:t>
            </a:r>
          </a:p>
          <a:p>
            <a:r>
              <a:rPr lang="en-GB" dirty="0"/>
              <a:t>Animal handling area within end station for anaesthetisation of animals</a:t>
            </a:r>
          </a:p>
          <a:p>
            <a:r>
              <a:rPr lang="en-GB" dirty="0"/>
              <a:t>CT scanner to guide targeting</a:t>
            </a:r>
          </a:p>
          <a:p>
            <a:r>
              <a:rPr lang="en-GB" dirty="0"/>
              <a:t>Animal holding facility off site for long term biological measurements</a:t>
            </a:r>
          </a:p>
        </p:txBody>
      </p:sp>
    </p:spTree>
    <p:extLst>
      <p:ext uri="{BB962C8B-B14F-4D97-AF65-F5344CB8AC3E}">
        <p14:creationId xmlns:p14="http://schemas.microsoft.com/office/powerpoint/2010/main" val="20732211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Conclusion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BAE8E-ACC6-4DB3-B188-ED1F37BFD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932850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Three biological end stations, fully equipped to fulfil radiobiological research requirements </a:t>
            </a:r>
          </a:p>
          <a:p>
            <a:endParaRPr lang="en-GB" dirty="0"/>
          </a:p>
          <a:p>
            <a:r>
              <a:rPr lang="en-GB" dirty="0"/>
              <a:t>Multiple energies (high and low), particle irradiation types (proton, carbon ions), dose rates (conventional vs FLASH)</a:t>
            </a:r>
          </a:p>
          <a:p>
            <a:endParaRPr lang="en-GB" dirty="0"/>
          </a:p>
          <a:p>
            <a:r>
              <a:rPr lang="en-GB" dirty="0"/>
              <a:t>Capable of irradiating a wide range of biological models, both </a:t>
            </a:r>
            <a:r>
              <a:rPr lang="en-GB" i="1" dirty="0"/>
              <a:t>in vitro</a:t>
            </a:r>
            <a:r>
              <a:rPr lang="en-GB" dirty="0"/>
              <a:t> and </a:t>
            </a:r>
            <a:r>
              <a:rPr lang="en-GB" i="1" dirty="0"/>
              <a:t>in vivo</a:t>
            </a:r>
            <a:r>
              <a:rPr lang="en-GB" dirty="0"/>
              <a:t>, to investigate a myriad of biological end points (tumour growth, clonogenic survival, inflammation, angiogenesis)</a:t>
            </a:r>
          </a:p>
          <a:p>
            <a:endParaRPr lang="en-GB" dirty="0"/>
          </a:p>
          <a:p>
            <a:r>
              <a:rPr lang="en-GB" dirty="0"/>
              <a:t>Additional </a:t>
            </a:r>
            <a:r>
              <a:rPr lang="en-GB" i="1" dirty="0"/>
              <a:t>in vitro </a:t>
            </a:r>
            <a:r>
              <a:rPr lang="en-GB" dirty="0"/>
              <a:t>capability to perform hypoxia studies and high-throughput screening using robotics</a:t>
            </a:r>
          </a:p>
          <a:p>
            <a:endParaRPr lang="en-GB" dirty="0"/>
          </a:p>
          <a:p>
            <a:r>
              <a:rPr lang="en-GB" dirty="0"/>
              <a:t>Translation into future effective patient treatment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8573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LhARA Biological End Stations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BAE8E-ACC6-4DB3-B188-ED1F37BFD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Three biological end stations (two </a:t>
            </a:r>
            <a:r>
              <a:rPr lang="en-GB" b="1" i="1" dirty="0"/>
              <a:t>in</a:t>
            </a:r>
            <a:r>
              <a:rPr lang="en-GB" i="1" dirty="0"/>
              <a:t> </a:t>
            </a:r>
            <a:r>
              <a:rPr lang="en-GB" b="1" i="1" dirty="0"/>
              <a:t>vitro</a:t>
            </a:r>
            <a:r>
              <a:rPr lang="en-GB" i="1" dirty="0"/>
              <a:t> </a:t>
            </a:r>
            <a:r>
              <a:rPr lang="en-GB" dirty="0"/>
              <a:t>and one </a:t>
            </a:r>
            <a:r>
              <a:rPr lang="en-GB" b="1" i="1" dirty="0"/>
              <a:t>in</a:t>
            </a:r>
            <a:r>
              <a:rPr lang="en-GB" i="1" dirty="0"/>
              <a:t> </a:t>
            </a:r>
            <a:r>
              <a:rPr lang="en-GB" b="1" i="1" dirty="0"/>
              <a:t>vivo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Low energy </a:t>
            </a:r>
            <a:r>
              <a:rPr lang="en-GB" b="1" i="1" dirty="0"/>
              <a:t>in vitro </a:t>
            </a:r>
            <a:r>
              <a:rPr lang="en-GB" dirty="0"/>
              <a:t>– proton beams between 12 – 15 MeV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High energy </a:t>
            </a:r>
            <a:r>
              <a:rPr lang="en-GB" b="1" i="1" dirty="0"/>
              <a:t>in vitro </a:t>
            </a:r>
            <a:r>
              <a:rPr lang="en-GB" dirty="0"/>
              <a:t>– proton beams between 15 – 127 MeV</a:t>
            </a:r>
          </a:p>
          <a:p>
            <a:pPr marL="0" indent="0">
              <a:buNone/>
            </a:pPr>
            <a:r>
              <a:rPr lang="en-GB" dirty="0"/>
              <a:t>			     – ion beams (including C</a:t>
            </a:r>
            <a:r>
              <a:rPr lang="en-GB" baseline="30000" dirty="0"/>
              <a:t>6+</a:t>
            </a:r>
            <a:r>
              <a:rPr lang="en-GB" dirty="0"/>
              <a:t>) up to 33 MeV/u</a:t>
            </a:r>
          </a:p>
          <a:p>
            <a:pPr marL="0" indent="0">
              <a:buNone/>
            </a:pPr>
            <a:r>
              <a:rPr lang="en-GB" dirty="0"/>
              <a:t>	</a:t>
            </a:r>
          </a:p>
          <a:p>
            <a:r>
              <a:rPr lang="en-GB" dirty="0"/>
              <a:t>High energy </a:t>
            </a:r>
            <a:r>
              <a:rPr lang="en-GB" b="1" i="1" dirty="0"/>
              <a:t>in vivo </a:t>
            </a:r>
            <a:r>
              <a:rPr lang="en-GB" dirty="0"/>
              <a:t>– proton beams between 15 – 127 MeV</a:t>
            </a:r>
          </a:p>
          <a:p>
            <a:pPr marL="0" indent="0">
              <a:buNone/>
            </a:pPr>
            <a:r>
              <a:rPr lang="en-GB" dirty="0"/>
              <a:t>			    – ion beams (including C</a:t>
            </a:r>
            <a:r>
              <a:rPr lang="en-GB" baseline="30000" dirty="0"/>
              <a:t>6+</a:t>
            </a:r>
            <a:r>
              <a:rPr lang="en-GB" dirty="0"/>
              <a:t>) up to 33 MeV/u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4014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LhARA Biological End Stations</a:t>
            </a:r>
            <a:endParaRPr lang="en-GB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854E5E-9014-C24E-AAA9-34BCEB724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54" y="1465385"/>
            <a:ext cx="11426948" cy="468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196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vitro</a:t>
            </a:r>
            <a:r>
              <a:rPr lang="en-US" sz="3600" dirty="0"/>
              <a:t> Biological End Stations</a:t>
            </a:r>
            <a:endParaRPr lang="en-GB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854E5E-9014-C24E-AAA9-34BCEB724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54" y="1465385"/>
            <a:ext cx="11426948" cy="468691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47443737-B795-914F-8FD7-BFB011278CCD}"/>
              </a:ext>
            </a:extLst>
          </p:cNvPr>
          <p:cNvSpPr/>
          <p:nvPr/>
        </p:nvSpPr>
        <p:spPr>
          <a:xfrm>
            <a:off x="3669324" y="1690688"/>
            <a:ext cx="1324708" cy="120491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95B441A-BE83-0340-8499-99AAD3AB59E6}"/>
              </a:ext>
            </a:extLst>
          </p:cNvPr>
          <p:cNvSpPr/>
          <p:nvPr/>
        </p:nvSpPr>
        <p:spPr>
          <a:xfrm>
            <a:off x="9859109" y="1690688"/>
            <a:ext cx="1324708" cy="120491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663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vitro</a:t>
            </a:r>
            <a:r>
              <a:rPr lang="en-US" sz="3600" dirty="0"/>
              <a:t> Biological End Stations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BAE8E-ACC6-4DB3-B188-ED1F37BFD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Two </a:t>
            </a:r>
            <a:r>
              <a:rPr lang="en-GB" i="1" dirty="0"/>
              <a:t>in vitro </a:t>
            </a:r>
            <a:r>
              <a:rPr lang="en-GB" dirty="0"/>
              <a:t>end stations – high and low energy</a:t>
            </a:r>
          </a:p>
          <a:p>
            <a:r>
              <a:rPr lang="en-GB" dirty="0"/>
              <a:t>Located within a state-of-the-art laboratory, fully equipped with various work spaces</a:t>
            </a:r>
          </a:p>
          <a:p>
            <a:r>
              <a:rPr lang="en-GB" dirty="0"/>
              <a:t>Irradiation of a wide range of biological models (2D cell monolayers and 3D spheroids/patient-derived organoids)</a:t>
            </a:r>
          </a:p>
          <a:p>
            <a:r>
              <a:rPr lang="en-GB" dirty="0"/>
              <a:t>Investigate a myriad of biological end points (clonogenic survival, spheroid/organoid growth, angiogenesis, inflammation)</a:t>
            </a:r>
          </a:p>
          <a:p>
            <a:r>
              <a:rPr lang="en-GB" dirty="0"/>
              <a:t>Additional capabilities include hypoxia studies (0.1 – 1 % oxygen) and high-throughput screening (compound drug libraries, siRNA/CRISPR-Cas9)</a:t>
            </a:r>
          </a:p>
        </p:txBody>
      </p:sp>
    </p:spTree>
    <p:extLst>
      <p:ext uri="{BB962C8B-B14F-4D97-AF65-F5344CB8AC3E}">
        <p14:creationId xmlns:p14="http://schemas.microsoft.com/office/powerpoint/2010/main" val="3681397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vitro </a:t>
            </a:r>
            <a:r>
              <a:rPr lang="en-US" sz="3600" dirty="0"/>
              <a:t>Biological End Stations</a:t>
            </a:r>
            <a:endParaRPr lang="en-GB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749BB3-CCC1-DD4A-BF2C-30F908C05E1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8706" y="2297721"/>
            <a:ext cx="5779477" cy="31886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2160C67-D579-2D48-850C-BA9F443688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89375" y="1690688"/>
            <a:ext cx="1614489" cy="4509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062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/>
              <a:t>In vitro </a:t>
            </a:r>
            <a:r>
              <a:rPr lang="en-US" sz="3600"/>
              <a:t>Biological End Stations</a:t>
            </a:r>
            <a:endParaRPr lang="en-GB" sz="3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591CD7-D646-6549-B84E-4FF6055B33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3415" y="1960319"/>
            <a:ext cx="4900246" cy="3915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703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/>
              <a:t>In vitro </a:t>
            </a:r>
            <a:r>
              <a:rPr lang="en-US" sz="3600"/>
              <a:t>Biological End Stations</a:t>
            </a:r>
            <a:endParaRPr lang="en-GB" sz="3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591CD7-D646-6549-B84E-4FF6055B33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3415" y="1960319"/>
            <a:ext cx="4900246" cy="39155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A5AC43-DE78-BA47-9812-49A07479D3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934307" y="2138484"/>
            <a:ext cx="8323385" cy="457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414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/>
              <a:t>In vitro </a:t>
            </a:r>
            <a:r>
              <a:rPr lang="en-US" sz="3600"/>
              <a:t>Biological End Stations</a:t>
            </a:r>
            <a:endParaRPr lang="en-GB" sz="3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591CD7-D646-6549-B84E-4FF6055B33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3415" y="1960319"/>
            <a:ext cx="4900246" cy="39155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A5AC43-DE78-BA47-9812-49A07479D3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934307" y="2138484"/>
            <a:ext cx="8323385" cy="457713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90FDF65-847C-9E4E-87DF-19A342A427C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5349" y="1467950"/>
            <a:ext cx="6087696" cy="459220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35387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2069</TotalTime>
  <Words>520</Words>
  <Application>Microsoft Macintosh PowerPoint</Application>
  <PresentationFormat>Widescreen</PresentationFormat>
  <Paragraphs>55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LhARA Pre-CDR  Biological End Stations  31/03/20  Jonathan Hughes</vt:lpstr>
      <vt:lpstr>LhARA Biological End Stations</vt:lpstr>
      <vt:lpstr>LhARA Biological End Stations</vt:lpstr>
      <vt:lpstr>In vitro Biological End Stations</vt:lpstr>
      <vt:lpstr>In vitro Biological End Stations</vt:lpstr>
      <vt:lpstr>In vitro Biological End Stations</vt:lpstr>
      <vt:lpstr>In vitro Biological End Stations</vt:lpstr>
      <vt:lpstr>In vitro Biological End Stations</vt:lpstr>
      <vt:lpstr>In vitro Biological End Stations</vt:lpstr>
      <vt:lpstr>Clatterbridge Cancer Centre (CCC) – Clinical proton beam</vt:lpstr>
      <vt:lpstr>In vitro Biological End Stations</vt:lpstr>
      <vt:lpstr>In vitro Biological End Stations</vt:lpstr>
      <vt:lpstr>In vitro Biological End Stations</vt:lpstr>
      <vt:lpstr>In vivo Biological End Station</vt:lpstr>
      <vt:lpstr>In vivo Biological End Station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MEETING  16/01/20  Jonathan Hughes</dc:title>
  <dc:creator>Hughes, Jonathan [hughesj]</dc:creator>
  <cp:lastModifiedBy>jonny hughes</cp:lastModifiedBy>
  <cp:revision>37</cp:revision>
  <dcterms:created xsi:type="dcterms:W3CDTF">2020-01-15T13:20:45Z</dcterms:created>
  <dcterms:modified xsi:type="dcterms:W3CDTF">2020-03-30T09:44:31Z</dcterms:modified>
</cp:coreProperties>
</file>