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6" r:id="rId3"/>
    <p:sldId id="269" r:id="rId4"/>
    <p:sldId id="271" r:id="rId5"/>
    <p:sldId id="258" r:id="rId6"/>
    <p:sldId id="263" r:id="rId7"/>
    <p:sldId id="291" r:id="rId8"/>
    <p:sldId id="288" r:id="rId9"/>
    <p:sldId id="285" r:id="rId10"/>
    <p:sldId id="262" r:id="rId11"/>
    <p:sldId id="295" r:id="rId12"/>
    <p:sldId id="280" r:id="rId13"/>
    <p:sldId id="297" r:id="rId14"/>
    <p:sldId id="260" r:id="rId15"/>
    <p:sldId id="305" r:id="rId16"/>
    <p:sldId id="268" r:id="rId17"/>
    <p:sldId id="306" r:id="rId18"/>
    <p:sldId id="307" r:id="rId19"/>
    <p:sldId id="270" r:id="rId20"/>
    <p:sldId id="300" r:id="rId21"/>
    <p:sldId id="303" r:id="rId22"/>
    <p:sldId id="282" r:id="rId23"/>
    <p:sldId id="296" r:id="rId24"/>
    <p:sldId id="279" r:id="rId25"/>
    <p:sldId id="284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52B554-4F6E-41AB-9368-F495067F0D2A}" type="datetimeFigureOut">
              <a:rPr lang="en-GB" smtClean="0"/>
              <a:t>29/03/2020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2F1054-919C-4638-9096-9C20C80A01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847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FF24-7102-4C3B-8527-12AB5DAB23B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282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b="1" smtClean="0">
                <a:ea typeface="ヒラギノ角ゴ Pro W3"/>
              </a:rPr>
              <a:t>What do we need from our Ion diagnostics for current and future experiments?</a:t>
            </a:r>
          </a:p>
          <a:p>
            <a:endParaRPr lang="en-GB" altLang="en-US" smtClean="0">
              <a:ea typeface="ヒラギノ角ゴ Pro W3"/>
            </a:endParaRPr>
          </a:p>
          <a:p>
            <a:r>
              <a:rPr lang="en-GB" altLang="en-US" smtClean="0">
                <a:ea typeface="ヒラギノ角ゴ Pro W3"/>
              </a:rPr>
              <a:t>Requirements – what we want to measure for our ion beams. Also general characteristics for future operations</a:t>
            </a:r>
          </a:p>
          <a:p>
            <a:endParaRPr lang="en-GB" altLang="en-US" smtClean="0">
              <a:ea typeface="ヒラギノ角ゴ Pro W3"/>
            </a:endParaRPr>
          </a:p>
          <a:p>
            <a:r>
              <a:rPr lang="en-GB" altLang="en-US" smtClean="0">
                <a:ea typeface="ヒラギノ角ゴ Pro W3"/>
              </a:rPr>
              <a:t>Years of established methods with “Passive”, low rep rate detectors -  RCF, CR-39, Image Plate</a:t>
            </a:r>
          </a:p>
          <a:p>
            <a:r>
              <a:rPr lang="en-GB" altLang="en-US" smtClean="0">
                <a:ea typeface="ヒラギノ角ゴ Pro W3"/>
              </a:rPr>
              <a:t>Need to update our diagnostic techniques with “Active” detector mediums, i.e. Microchannel Plates, Scintillators, Phosphors, TOF Detectors (Diamond, Silicon)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9pPr>
          </a:lstStyle>
          <a:p>
            <a:fld id="{79B15DB9-BCDC-4990-8D23-CF8BD707AAEB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344803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b="1" smtClean="0">
                <a:ea typeface="ヒラギノ角ゴ Pro W3"/>
              </a:rPr>
              <a:t>Overview of more recent focus of our developments of Active Ion diagnostics at CLF</a:t>
            </a:r>
          </a:p>
          <a:p>
            <a:endParaRPr lang="en-GB" altLang="en-US" smtClean="0">
              <a:ea typeface="ヒラギノ角ゴ Pro W3"/>
            </a:endParaRPr>
          </a:p>
          <a:p>
            <a:r>
              <a:rPr lang="en-GB" altLang="en-US" smtClean="0">
                <a:ea typeface="ヒラギノ角ゴ Pro W3"/>
              </a:rPr>
              <a:t>Beam Profiler – 2D profile of laser-accelerated ion beam, with up to 3 spectral channels by using multi-colour scintillators</a:t>
            </a:r>
          </a:p>
          <a:p>
            <a:endParaRPr lang="en-GB" altLang="en-US" smtClean="0">
              <a:ea typeface="ヒラギノ角ゴ Pro W3"/>
            </a:endParaRPr>
          </a:p>
          <a:p>
            <a:r>
              <a:rPr lang="en-GB" altLang="en-US" smtClean="0">
                <a:ea typeface="ヒラギノ角ゴ Pro W3"/>
              </a:rPr>
              <a:t>Thomson Parabola – Workhorse of HPL ion experiments, magnet + electic field to produce energy spectrum as function of species. Have operated with MCP and Scintillator detectors</a:t>
            </a:r>
          </a:p>
          <a:p>
            <a:endParaRPr lang="en-GB" altLang="en-US" smtClean="0">
              <a:ea typeface="ヒラギノ角ゴ Pro W3"/>
            </a:endParaRPr>
          </a:p>
          <a:p>
            <a:r>
              <a:rPr lang="en-GB" altLang="en-US" smtClean="0">
                <a:ea typeface="ヒラギノ角ゴ Pro W3"/>
              </a:rPr>
              <a:t>TOF – More suitable for high energy protons. Good time and energy resolution, radiation hardness. Work in conjunction with ELI-beamlines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9pPr>
          </a:lstStyle>
          <a:p>
            <a:fld id="{C1DF1979-54E6-406E-92BB-2FAAE4C60689}" type="slidenum">
              <a:rPr lang="en-US" altLang="en-US" sz="1200" smtClean="0"/>
              <a:pPr/>
              <a:t>18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173830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AFF24-7102-4C3B-8527-12AB5DAB23B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355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83B0C-7B51-4807-BEE5-67D9A527E613}" type="datetime1">
              <a:rPr lang="en-GB" smtClean="0"/>
              <a:t>29/03/2020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584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1D973-57A7-4657-AF6F-1D891C71EC37}" type="datetime1">
              <a:rPr lang="en-GB" smtClean="0"/>
              <a:t>29/03/2020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822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977B-CED8-415C-B9E2-9D77EEB7B31D}" type="datetime1">
              <a:rPr lang="en-GB" smtClean="0"/>
              <a:t>29/03/2020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001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205155" y="682388"/>
            <a:ext cx="11842325" cy="5850638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>
              <a:buClr>
                <a:srgbClr val="FF7F3F"/>
              </a:buClr>
              <a:buFont typeface="Arial" panose="020B0604020202020204" pitchFamily="34" charset="0"/>
              <a:buChar char="•"/>
              <a:defRPr>
                <a:solidFill>
                  <a:srgbClr val="0062AC"/>
                </a:solidFill>
              </a:defRPr>
            </a:lvl1pPr>
            <a:lvl2pPr>
              <a:buClr>
                <a:srgbClr val="FF7F3F"/>
              </a:buClr>
              <a:defRPr>
                <a:solidFill>
                  <a:srgbClr val="0062AC"/>
                </a:solidFill>
              </a:defRPr>
            </a:lvl2pPr>
            <a:lvl3pPr>
              <a:buClr>
                <a:srgbClr val="FF7F3F"/>
              </a:buClr>
              <a:defRPr>
                <a:solidFill>
                  <a:srgbClr val="0062AC"/>
                </a:solidFill>
              </a:defRPr>
            </a:lvl3pPr>
            <a:lvl4pPr>
              <a:buClr>
                <a:srgbClr val="FF7F3F"/>
              </a:buClr>
              <a:defRPr>
                <a:solidFill>
                  <a:srgbClr val="0062AC"/>
                </a:solidFill>
              </a:defRPr>
            </a:lvl4pPr>
            <a:lvl5pPr>
              <a:buClr>
                <a:srgbClr val="FF7F3F"/>
              </a:buClr>
              <a:defRPr>
                <a:solidFill>
                  <a:srgbClr val="0062AC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927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205155" y="682388"/>
            <a:ext cx="11842325" cy="5850638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>
              <a:buClr>
                <a:srgbClr val="FF7F3F"/>
              </a:buClr>
              <a:buFont typeface="Arial" panose="020B0604020202020204" pitchFamily="34" charset="0"/>
              <a:buChar char="•"/>
              <a:defRPr>
                <a:solidFill>
                  <a:srgbClr val="0062AC"/>
                </a:solidFill>
              </a:defRPr>
            </a:lvl1pPr>
            <a:lvl2pPr>
              <a:buClr>
                <a:srgbClr val="FF7F3F"/>
              </a:buClr>
              <a:defRPr>
                <a:solidFill>
                  <a:srgbClr val="0062AC"/>
                </a:solidFill>
              </a:defRPr>
            </a:lvl2pPr>
            <a:lvl3pPr>
              <a:buClr>
                <a:srgbClr val="FF7F3F"/>
              </a:buClr>
              <a:defRPr>
                <a:solidFill>
                  <a:srgbClr val="0062AC"/>
                </a:solidFill>
              </a:defRPr>
            </a:lvl3pPr>
            <a:lvl4pPr>
              <a:buClr>
                <a:srgbClr val="FF7F3F"/>
              </a:buClr>
              <a:defRPr>
                <a:solidFill>
                  <a:srgbClr val="0062AC"/>
                </a:solidFill>
              </a:defRPr>
            </a:lvl4pPr>
            <a:lvl5pPr>
              <a:buClr>
                <a:srgbClr val="FF7F3F"/>
              </a:buClr>
              <a:defRPr>
                <a:solidFill>
                  <a:srgbClr val="0062AC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6308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205155" y="682388"/>
            <a:ext cx="11842325" cy="5850638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>
              <a:buClr>
                <a:srgbClr val="FF7F3F"/>
              </a:buClr>
              <a:buFont typeface="Arial" panose="020B0604020202020204" pitchFamily="34" charset="0"/>
              <a:buChar char="•"/>
              <a:defRPr>
                <a:solidFill>
                  <a:srgbClr val="0062AC"/>
                </a:solidFill>
              </a:defRPr>
            </a:lvl1pPr>
            <a:lvl2pPr>
              <a:buClr>
                <a:srgbClr val="FF7F3F"/>
              </a:buClr>
              <a:defRPr>
                <a:solidFill>
                  <a:srgbClr val="0062AC"/>
                </a:solidFill>
              </a:defRPr>
            </a:lvl2pPr>
            <a:lvl3pPr>
              <a:buClr>
                <a:srgbClr val="FF7F3F"/>
              </a:buClr>
              <a:defRPr>
                <a:solidFill>
                  <a:srgbClr val="0062AC"/>
                </a:solidFill>
              </a:defRPr>
            </a:lvl3pPr>
            <a:lvl4pPr>
              <a:buClr>
                <a:srgbClr val="FF7F3F"/>
              </a:buClr>
              <a:defRPr>
                <a:solidFill>
                  <a:srgbClr val="0062AC"/>
                </a:solidFill>
              </a:defRPr>
            </a:lvl4pPr>
            <a:lvl5pPr>
              <a:buClr>
                <a:srgbClr val="FF7F3F"/>
              </a:buClr>
              <a:defRPr>
                <a:solidFill>
                  <a:srgbClr val="0062AC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856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205155" y="682388"/>
            <a:ext cx="11842325" cy="5850638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>
              <a:buClr>
                <a:srgbClr val="FF7F3F"/>
              </a:buClr>
              <a:buFont typeface="Arial" panose="020B0604020202020204" pitchFamily="34" charset="0"/>
              <a:buChar char="•"/>
              <a:defRPr>
                <a:solidFill>
                  <a:srgbClr val="0062AC"/>
                </a:solidFill>
              </a:defRPr>
            </a:lvl1pPr>
            <a:lvl2pPr>
              <a:buClr>
                <a:srgbClr val="FF7F3F"/>
              </a:buClr>
              <a:defRPr>
                <a:solidFill>
                  <a:srgbClr val="0062AC"/>
                </a:solidFill>
              </a:defRPr>
            </a:lvl2pPr>
            <a:lvl3pPr>
              <a:buClr>
                <a:srgbClr val="FF7F3F"/>
              </a:buClr>
              <a:defRPr>
                <a:solidFill>
                  <a:srgbClr val="0062AC"/>
                </a:solidFill>
              </a:defRPr>
            </a:lvl3pPr>
            <a:lvl4pPr>
              <a:buClr>
                <a:srgbClr val="FF7F3F"/>
              </a:buClr>
              <a:defRPr>
                <a:solidFill>
                  <a:srgbClr val="0062AC"/>
                </a:solidFill>
              </a:defRPr>
            </a:lvl4pPr>
            <a:lvl5pPr>
              <a:buClr>
                <a:srgbClr val="FF7F3F"/>
              </a:buClr>
              <a:defRPr>
                <a:solidFill>
                  <a:srgbClr val="0062AC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111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1F151-1769-460A-90E9-245A36656C9C}" type="datetime1">
              <a:rPr lang="en-GB" smtClean="0"/>
              <a:t>29/03/2020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358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E5DA-576B-402D-AC86-4BB526DECE08}" type="datetime1">
              <a:rPr lang="en-GB" smtClean="0"/>
              <a:t>29/03/2020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39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46590-4907-4C37-A2D4-64B88E69BE69}" type="datetime1">
              <a:rPr lang="en-GB" smtClean="0"/>
              <a:t>29/03/2020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046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0F5A-29BF-4380-8CC1-55A081B17CCA}" type="datetime1">
              <a:rPr lang="en-GB" smtClean="0"/>
              <a:t>29/03/2020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680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A12C-6272-47C0-A879-FAF49A91B640}" type="datetime1">
              <a:rPr lang="en-GB" smtClean="0"/>
              <a:t>29/03/2020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525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3F1B-90EA-48E6-B05E-A25F03B68267}" type="datetime1">
              <a:rPr lang="en-GB" smtClean="0"/>
              <a:t>29/03/2020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387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BD641-0D00-4462-B948-61FA40DBFDB7}" type="datetime1">
              <a:rPr lang="en-GB" smtClean="0"/>
              <a:t>29/03/2020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63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75B0-44F2-4C1E-9889-2ECC7777F4C5}" type="datetime1">
              <a:rPr lang="en-GB" smtClean="0"/>
              <a:t>29/03/2020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556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8C81D-B003-43B7-8CF7-8E3199150CDE}" type="datetime1">
              <a:rPr lang="en-GB" smtClean="0"/>
              <a:t>29/03/2020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43215-1437-466F-A858-95A05D6CE6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721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5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avda.uk.com/index.php/78-pgeneral/71-phone" TargetMode="Externa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68616" y="715107"/>
            <a:ext cx="3520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Instrumentation for </a:t>
            </a:r>
            <a:r>
              <a:rPr lang="en-GB" sz="2400" dirty="0" err="1" smtClean="0">
                <a:solidFill>
                  <a:srgbClr val="0070C0"/>
                </a:solidFill>
              </a:rPr>
              <a:t>LhARA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29685" y="1324707"/>
            <a:ext cx="3198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0070C0"/>
                </a:solidFill>
              </a:rPr>
              <a:t>John Matheson</a:t>
            </a:r>
          </a:p>
          <a:p>
            <a:pPr algn="ctr"/>
            <a:r>
              <a:rPr lang="en-GB" dirty="0" smtClean="0">
                <a:solidFill>
                  <a:srgbClr val="0070C0"/>
                </a:solidFill>
              </a:rPr>
              <a:t>Rutherford Appleton Laboratory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88474" y="2319495"/>
            <a:ext cx="393662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Layout of the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Stage 1 end </a:t>
            </a:r>
            <a:r>
              <a:rPr lang="en-GB" dirty="0" smtClean="0"/>
              <a:t>station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SciWire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Thin ceramic </a:t>
            </a:r>
            <a:r>
              <a:rPr lang="en-GB" dirty="0" smtClean="0"/>
              <a:t>monitors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SmartPhantom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Dosimetry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Laser instrumentation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Stage 1 </a:t>
            </a:r>
            <a:r>
              <a:rPr lang="en-GB" dirty="0" smtClean="0"/>
              <a:t>beamline Instrumentation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FFA Instrumentation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Research Plan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928610" y="5711735"/>
            <a:ext cx="40195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(Not including instrumentation beyond the interaction of the proton beam, e.g. secondary particles and photons)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691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99657" y="1596494"/>
            <a:ext cx="7228114" cy="327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SmartPhantom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being simulated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GEANT4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imulations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 be used to develop analysis scripts, to fit the data and find the position of the Bragg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peak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Then calculate beam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profile, LET and dose delivered in real time.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Derive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these parameters from measurements taken shot by shot,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 purely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Monte Carlo simulations.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Collaboration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the Technical University of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Vienna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prototypes of the </a:t>
            </a:r>
            <a:r>
              <a:rPr lang="en-GB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SmartPhantom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at </a:t>
            </a:r>
            <a:r>
              <a:rPr lang="en-GB" dirty="0" err="1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MedAustron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(Austrian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national facility for research into proton and carbon-ion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radiotherapy)</a:t>
            </a:r>
            <a:endParaRPr lang="en-GB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79694" y="351431"/>
            <a:ext cx="3517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err="1" smtClean="0">
                <a:solidFill>
                  <a:srgbClr val="0070C0"/>
                </a:solidFill>
              </a:rPr>
              <a:t>SmartPhantom</a:t>
            </a:r>
            <a:r>
              <a:rPr lang="en-GB" sz="2400" b="1" dirty="0" smtClean="0">
                <a:solidFill>
                  <a:srgbClr val="0070C0"/>
                </a:solidFill>
              </a:rPr>
              <a:t> Next steps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890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54062" y="324453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Dosimetry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38425" y="1266825"/>
            <a:ext cx="701039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Aim to have online dosimetry pulse by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Based on </a:t>
            </a:r>
            <a:r>
              <a:rPr lang="en-GB" dirty="0" err="1" smtClean="0"/>
              <a:t>SciWire</a:t>
            </a:r>
            <a:r>
              <a:rPr lang="en-GB" dirty="0" smtClean="0"/>
              <a:t>, </a:t>
            </a:r>
            <a:r>
              <a:rPr lang="en-GB" dirty="0" err="1" smtClean="0"/>
              <a:t>SmartPhantom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How to calibrate against a standard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May use:</a:t>
            </a:r>
          </a:p>
          <a:p>
            <a:r>
              <a:rPr lang="en-GB" dirty="0" smtClean="0"/>
              <a:t> 	Nuclear track detectors (NTDs) or </a:t>
            </a:r>
            <a:r>
              <a:rPr lang="en-GB" dirty="0" err="1" smtClean="0"/>
              <a:t>radiochromic</a:t>
            </a:r>
            <a:r>
              <a:rPr lang="en-GB" dirty="0" smtClean="0"/>
              <a:t> films (RCFs)</a:t>
            </a:r>
          </a:p>
          <a:p>
            <a:r>
              <a:rPr lang="en-GB" dirty="0" smtClean="0"/>
              <a:t>		CR39 plastic (chemical etch)</a:t>
            </a:r>
          </a:p>
          <a:p>
            <a:r>
              <a:rPr lang="en-GB" dirty="0" smtClean="0"/>
              <a:t>		Al2O3:C,Mg </a:t>
            </a:r>
            <a:r>
              <a:rPr lang="en-GB" dirty="0"/>
              <a:t>crystals </a:t>
            </a:r>
            <a:r>
              <a:rPr lang="en-GB" dirty="0" smtClean="0"/>
              <a:t>(fluorescence microscopy)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Or:</a:t>
            </a:r>
          </a:p>
          <a:p>
            <a:r>
              <a:rPr lang="en-GB" dirty="0" smtClean="0"/>
              <a:t>	</a:t>
            </a:r>
            <a:r>
              <a:rPr lang="en-GB" dirty="0" err="1" smtClean="0"/>
              <a:t>Radiochromic</a:t>
            </a:r>
            <a:r>
              <a:rPr lang="en-GB" dirty="0" smtClean="0"/>
              <a:t> </a:t>
            </a:r>
            <a:r>
              <a:rPr lang="en-GB" dirty="0"/>
              <a:t>films (RCFs)</a:t>
            </a:r>
          </a:p>
          <a:p>
            <a:r>
              <a:rPr lang="en-GB" dirty="0"/>
              <a:t>	</a:t>
            </a:r>
            <a:r>
              <a:rPr lang="en-GB" dirty="0" smtClean="0"/>
              <a:t>	</a:t>
            </a:r>
            <a:r>
              <a:rPr lang="en-GB" dirty="0" err="1" smtClean="0"/>
              <a:t>Gafchromic</a:t>
            </a:r>
            <a:r>
              <a:rPr lang="en-GB" dirty="0" smtClean="0"/>
              <a:t> – monomer microcrystals, 				polymerised by radiation (scanner)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GB" dirty="0" smtClean="0"/>
              <a:t>ignificant </a:t>
            </a:r>
            <a:r>
              <a:rPr lang="en-GB" dirty="0"/>
              <a:t>dose under-response in some </a:t>
            </a:r>
            <a:r>
              <a:rPr lang="en-GB" dirty="0" err="1"/>
              <a:t>Gafchromic</a:t>
            </a:r>
            <a:r>
              <a:rPr lang="en-GB" dirty="0"/>
              <a:t> film types, with increasing LET in the vicinity of the Bragg peak. </a:t>
            </a:r>
            <a:r>
              <a:rPr lang="en-GB" dirty="0" smtClean="0"/>
              <a:t>We will enlist help from NPL to characterise suitable NTDs and RCFs in known beams.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207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29860" y="375139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Laser instrumentation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2682060" y="1405721"/>
            <a:ext cx="6096000" cy="32725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Ti:Sapphire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laser emitting at 800nm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1J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energy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30fs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pulses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epetition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rate of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10Hz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aser to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 supplied as a turn-key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laser focal spot will be characterised using a camera-based system and high speed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wavefront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measurements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techniques to be used are well understood and it is intended to buy the necessary equipment from commercial </a:t>
            </a:r>
            <a:r>
              <a:rPr lang="en-GB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vendors</a:t>
            </a:r>
            <a:endParaRPr lang="en-GB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625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44576" y="13238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Example Instrumentation at PSI </a:t>
            </a:r>
            <a:r>
              <a:rPr lang="en-GB" sz="2400" dirty="0" err="1" smtClean="0">
                <a:solidFill>
                  <a:srgbClr val="0070C0"/>
                </a:solidFill>
              </a:rPr>
              <a:t>Proscan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9302" y="761725"/>
            <a:ext cx="7628709" cy="1936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250 </a:t>
            </a: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MeV </a:t>
            </a: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cyclotron: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Space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instrumentation in a cyclotron is very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limited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RF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fields inside the machine are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problematic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probe is available, inserted radially and with 2 interchangeable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heads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head measures total beam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head uses scintillating screen &amp; CCD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camera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=&gt;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 profile and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position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initial setup of the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cyclotron,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 foils were placed in the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9302" y="2738405"/>
            <a:ext cx="6962839" cy="4100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eamlines: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and profile are measured by ionisation chambers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Full-area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electrodes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=&gt; beam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Segmented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electrodes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=&gt; beam profile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GB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hambers may be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mounted on pneumatic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actuators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High beam current =&gt; use </a:t>
            </a:r>
            <a:r>
              <a:rPr lang="en-GB" sz="1600" dirty="0" smtClean="0"/>
              <a:t>SEM</a:t>
            </a:r>
            <a:endParaRPr lang="en-GB" sz="16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Position </a:t>
            </a:r>
            <a:r>
              <a:rPr lang="en-GB" sz="1600" dirty="0"/>
              <a:t>and Halo </a:t>
            </a:r>
            <a:r>
              <a:rPr lang="en-GB" sz="1600" dirty="0" smtClean="0"/>
              <a:t>Monitor: </a:t>
            </a:r>
            <a:endParaRPr lang="en-GB" sz="1600" dirty="0"/>
          </a:p>
          <a:p>
            <a:r>
              <a:rPr lang="en-GB" sz="1600" dirty="0" smtClean="0"/>
              <a:t>	ionisation </a:t>
            </a:r>
            <a:r>
              <a:rPr lang="en-GB" sz="1600" dirty="0"/>
              <a:t>chamber with </a:t>
            </a:r>
            <a:r>
              <a:rPr lang="en-GB" sz="1600" dirty="0" smtClean="0"/>
              <a:t>open bore</a:t>
            </a:r>
          </a:p>
          <a:p>
            <a:r>
              <a:rPr lang="en-GB" sz="1600" dirty="0"/>
              <a:t>	</a:t>
            </a:r>
            <a:r>
              <a:rPr lang="en-GB" sz="1600" dirty="0" smtClean="0"/>
              <a:t>intercepts beam halo =&gt; </a:t>
            </a:r>
            <a:r>
              <a:rPr lang="en-GB" sz="1600" dirty="0"/>
              <a:t>position &amp;</a:t>
            </a:r>
            <a:r>
              <a:rPr lang="en-GB" sz="1600" dirty="0" smtClean="0"/>
              <a:t> transverse dimensions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 profile - fluorescent screen &amp; camera (destructive)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 loss monitors - downstream of bending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magnets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Multi-layer Faraday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cups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(destructive) - absolute beam current &amp; Bragg peak (in copper). 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Placement of monitors needs input from machine designers</a:t>
            </a:r>
            <a:endParaRPr lang="en-GB" sz="16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6" name="Rectangle 5"/>
          <p:cNvSpPr/>
          <p:nvPr/>
        </p:nvSpPr>
        <p:spPr>
          <a:xfrm>
            <a:off x="6940731" y="2698345"/>
            <a:ext cx="4841967" cy="1936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GB" sz="16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DAQ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Electronics with wide dynamic range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FPGAs =&gt; fast fitting and pattern recognition of beam </a:t>
            </a: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profiles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Store calibration, apply </a:t>
            </a: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corrections in real time. </a:t>
            </a:r>
            <a:endParaRPr lang="en-GB" sz="1600" dirty="0" smtClean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 beam </a:t>
            </a: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centre from </a:t>
            </a:r>
            <a:r>
              <a:rPr lang="en-GB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non-Gaussian/asymmetric profile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520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01364" y="236220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FFA Instrumentation</a:t>
            </a:r>
            <a:endParaRPr lang="en-GB" sz="2400" dirty="0">
              <a:solidFill>
                <a:srgbClr val="0070C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" y="1038245"/>
            <a:ext cx="4383405" cy="40919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7146" y="2847220"/>
            <a:ext cx="2351151" cy="7858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8033" y="905232"/>
            <a:ext cx="3046095" cy="39890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4425" y="1038245"/>
            <a:ext cx="2783205" cy="39719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657486" y="2068770"/>
            <a:ext cx="21504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smtClean="0">
                <a:solidFill>
                  <a:srgbClr val="0070C0"/>
                </a:solidFill>
              </a:rPr>
              <a:t>KURNS FFA main ring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03223" y="6265961"/>
            <a:ext cx="67491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latin typeface="メイリオ"/>
              </a:rPr>
              <a:t>KURNS </a:t>
            </a:r>
            <a:r>
              <a:rPr lang="en-US" sz="1400" dirty="0" smtClean="0">
                <a:solidFill>
                  <a:srgbClr val="0070C0"/>
                </a:solidFill>
                <a:latin typeface="メイリオ"/>
              </a:rPr>
              <a:t>= Institute </a:t>
            </a:r>
            <a:r>
              <a:rPr lang="en-US" sz="1400" dirty="0">
                <a:solidFill>
                  <a:srgbClr val="0070C0"/>
                </a:solidFill>
                <a:latin typeface="メイリオ"/>
              </a:rPr>
              <a:t>for Integrated Radiation and Nuclear Science, Kyoto </a:t>
            </a:r>
            <a:r>
              <a:rPr lang="en-US" sz="1400" dirty="0" smtClean="0">
                <a:solidFill>
                  <a:srgbClr val="0070C0"/>
                </a:solidFill>
                <a:latin typeface="メイリオ"/>
              </a:rPr>
              <a:t>University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88973" y="5542686"/>
            <a:ext cx="363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Beam pickups will require calibration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06691" y="4126289"/>
            <a:ext cx="2682240" cy="19507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8590" y="5188743"/>
            <a:ext cx="45153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 smtClean="0"/>
              <a:t>LhARA</a:t>
            </a:r>
            <a:r>
              <a:rPr lang="en-GB" sz="1600" dirty="0" smtClean="0"/>
              <a:t> FFA based on RACCAM, 10 cells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Beam position measured at injection and extraction septa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Position measurement at least every second cell</a:t>
            </a:r>
            <a:endParaRPr lang="en-GB" sz="16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0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06437" y="187768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Research Plan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82239" y="4655684"/>
            <a:ext cx="1058091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</a:rPr>
              <a:t>Online </a:t>
            </a:r>
            <a:r>
              <a:rPr lang="en-US" sz="1600" b="1" dirty="0">
                <a:solidFill>
                  <a:srgbClr val="00B050"/>
                </a:solidFill>
              </a:rPr>
              <a:t>dosimetry and dose </a:t>
            </a:r>
            <a:r>
              <a:rPr lang="en-US" sz="1600" b="1" dirty="0" smtClean="0">
                <a:solidFill>
                  <a:srgbClr val="00B050"/>
                </a:solidFill>
              </a:rPr>
              <a:t>profile</a:t>
            </a:r>
            <a:endParaRPr lang="en-US" sz="1600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B050"/>
                </a:solidFill>
              </a:rPr>
              <a:t>D</a:t>
            </a:r>
            <a:r>
              <a:rPr lang="en-US" sz="1600" dirty="0" smtClean="0">
                <a:solidFill>
                  <a:srgbClr val="00B050"/>
                </a:solidFill>
              </a:rPr>
              <a:t>evelopment </a:t>
            </a:r>
            <a:r>
              <a:rPr lang="en-US" sz="1600" dirty="0">
                <a:solidFill>
                  <a:srgbClr val="00B050"/>
                </a:solidFill>
              </a:rPr>
              <a:t>of </a:t>
            </a:r>
            <a:r>
              <a:rPr lang="en-US" sz="1600" dirty="0" err="1" smtClean="0">
                <a:solidFill>
                  <a:srgbClr val="00B050"/>
                </a:solidFill>
              </a:rPr>
              <a:t>SciWire</a:t>
            </a:r>
            <a:r>
              <a:rPr lang="en-US" sz="1600" dirty="0" smtClean="0">
                <a:solidFill>
                  <a:srgbClr val="00B050"/>
                </a:solidFill>
              </a:rPr>
              <a:t> -</a:t>
            </a:r>
            <a:r>
              <a:rPr lang="en-US" sz="1600" dirty="0">
                <a:solidFill>
                  <a:srgbClr val="00B050"/>
                </a:solidFill>
              </a:rPr>
              <a:t> dose </a:t>
            </a:r>
            <a:r>
              <a:rPr lang="en-US" sz="1600" dirty="0" smtClean="0">
                <a:solidFill>
                  <a:srgbClr val="00B050"/>
                </a:solidFill>
              </a:rPr>
              <a:t>profile at </a:t>
            </a:r>
            <a:r>
              <a:rPr lang="en-US" sz="1600" dirty="0">
                <a:solidFill>
                  <a:srgbClr val="00B050"/>
                </a:solidFill>
              </a:rPr>
              <a:t>low </a:t>
            </a:r>
            <a:r>
              <a:rPr lang="en-US" sz="1600" dirty="0" smtClean="0">
                <a:solidFill>
                  <a:srgbClr val="00B050"/>
                </a:solidFill>
              </a:rPr>
              <a:t>energy </a:t>
            </a:r>
            <a:r>
              <a:rPr lang="en-US" sz="1600" dirty="0">
                <a:solidFill>
                  <a:srgbClr val="00B050"/>
                </a:solidFill>
              </a:rPr>
              <a:t>end station</a:t>
            </a:r>
            <a:endParaRPr lang="en-US" sz="1600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B050"/>
                </a:solidFill>
              </a:rPr>
              <a:t>Development of thin ceramic </a:t>
            </a:r>
            <a:r>
              <a:rPr lang="en-US" sz="1600" dirty="0">
                <a:solidFill>
                  <a:srgbClr val="00B050"/>
                </a:solidFill>
              </a:rPr>
              <a:t>monitors -</a:t>
            </a:r>
            <a:r>
              <a:rPr lang="en-US" sz="1600" dirty="0" smtClean="0">
                <a:solidFill>
                  <a:srgbClr val="00B050"/>
                </a:solidFill>
              </a:rPr>
              <a:t> </a:t>
            </a:r>
            <a:r>
              <a:rPr lang="en-US" sz="1600" dirty="0">
                <a:solidFill>
                  <a:srgbClr val="00B050"/>
                </a:solidFill>
              </a:rPr>
              <a:t>dose </a:t>
            </a:r>
            <a:r>
              <a:rPr lang="en-US" sz="1600" dirty="0" smtClean="0">
                <a:solidFill>
                  <a:srgbClr val="00B050"/>
                </a:solidFill>
              </a:rPr>
              <a:t>profile at low energy end station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B050"/>
                </a:solidFill>
              </a:rPr>
              <a:t>Development of </a:t>
            </a:r>
            <a:r>
              <a:rPr lang="en-US" sz="1600" dirty="0" err="1">
                <a:solidFill>
                  <a:srgbClr val="00B050"/>
                </a:solidFill>
              </a:rPr>
              <a:t>SmartPhantom</a:t>
            </a:r>
            <a:r>
              <a:rPr lang="en-US" sz="1600" dirty="0">
                <a:solidFill>
                  <a:srgbClr val="00B050"/>
                </a:solidFill>
              </a:rPr>
              <a:t> - online dose measurements in the high energy end stations</a:t>
            </a:r>
          </a:p>
          <a:p>
            <a:endParaRPr lang="en-US" sz="1600" dirty="0">
              <a:solidFill>
                <a:srgbClr val="00B050"/>
              </a:solidFill>
            </a:endParaRPr>
          </a:p>
          <a:p>
            <a:r>
              <a:rPr lang="en-US" sz="1600" b="1" dirty="0" smtClean="0">
                <a:solidFill>
                  <a:srgbClr val="00B050"/>
                </a:solidFill>
              </a:rPr>
              <a:t>Absolute </a:t>
            </a:r>
            <a:r>
              <a:rPr lang="en-US" sz="1600" b="1" dirty="0">
                <a:solidFill>
                  <a:srgbClr val="00B050"/>
                </a:solidFill>
              </a:rPr>
              <a:t>dosimetry at ultra-high dose </a:t>
            </a:r>
            <a:r>
              <a:rPr lang="en-US" sz="1600" b="1" dirty="0" smtClean="0">
                <a:solidFill>
                  <a:srgbClr val="00B050"/>
                </a:solidFill>
              </a:rPr>
              <a:t>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rgbClr val="00B050"/>
                </a:solidFill>
              </a:rPr>
              <a:t>C</a:t>
            </a:r>
            <a:r>
              <a:rPr lang="en-US" sz="1600" dirty="0" err="1" smtClean="0">
                <a:solidFill>
                  <a:srgbClr val="00B050"/>
                </a:solidFill>
              </a:rPr>
              <a:t>haracterisation</a:t>
            </a:r>
            <a:r>
              <a:rPr lang="en-US" sz="1600" dirty="0" smtClean="0">
                <a:solidFill>
                  <a:srgbClr val="00B050"/>
                </a:solidFill>
              </a:rPr>
              <a:t> </a:t>
            </a:r>
            <a:r>
              <a:rPr lang="en-US" sz="1600" dirty="0">
                <a:solidFill>
                  <a:srgbClr val="00B050"/>
                </a:solidFill>
              </a:rPr>
              <a:t>of nonlinear response of film detectors at high dose </a:t>
            </a:r>
            <a:r>
              <a:rPr lang="en-US" sz="1600" dirty="0" smtClean="0">
                <a:solidFill>
                  <a:srgbClr val="00B050"/>
                </a:solidFill>
              </a:rPr>
              <a:t>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B050"/>
                </a:solidFill>
              </a:rPr>
              <a:t>I</a:t>
            </a:r>
            <a:r>
              <a:rPr lang="en-US" sz="1600" dirty="0" smtClean="0">
                <a:solidFill>
                  <a:srgbClr val="00B050"/>
                </a:solidFill>
              </a:rPr>
              <a:t>nvestigate use of </a:t>
            </a:r>
            <a:r>
              <a:rPr lang="en-US" sz="1600" dirty="0">
                <a:solidFill>
                  <a:srgbClr val="00B050"/>
                </a:solidFill>
              </a:rPr>
              <a:t>films for calibrating the online dose </a:t>
            </a:r>
            <a:r>
              <a:rPr lang="en-US" sz="1600" dirty="0" smtClean="0">
                <a:solidFill>
                  <a:srgbClr val="00B050"/>
                </a:solidFill>
              </a:rPr>
              <a:t>monitors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840" y="728968"/>
            <a:ext cx="74719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Low energy beam Conventional diagnostics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</a:t>
            </a:r>
            <a:r>
              <a:rPr lang="en-US" sz="1600" dirty="0" smtClean="0"/>
              <a:t>eam </a:t>
            </a:r>
            <a:r>
              <a:rPr lang="en-US" sz="1600" dirty="0"/>
              <a:t>position </a:t>
            </a:r>
            <a:r>
              <a:rPr lang="en-US" sz="1600" dirty="0" smtClean="0"/>
              <a:t>– capacitive button pickups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Beam current - BCT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</a:t>
            </a:r>
            <a:r>
              <a:rPr lang="en-US" sz="1600" dirty="0" smtClean="0"/>
              <a:t>eam current and energy - </a:t>
            </a:r>
            <a:r>
              <a:rPr lang="en-US" sz="1600" dirty="0"/>
              <a:t>multi-layer Faraday cups </a:t>
            </a:r>
            <a:r>
              <a:rPr lang="en-US" sz="1600" dirty="0" smtClean="0"/>
              <a:t>(destructive)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</a:t>
            </a:r>
            <a:r>
              <a:rPr lang="en-US" sz="1600" dirty="0" smtClean="0"/>
              <a:t>mittance - slit-grid/slit </a:t>
            </a:r>
            <a:r>
              <a:rPr lang="en-US" sz="1600" dirty="0"/>
              <a:t>scanners or pepper-pot emittance </a:t>
            </a:r>
            <a:r>
              <a:rPr lang="en-US" sz="1600" dirty="0" smtClean="0"/>
              <a:t>monitors</a:t>
            </a:r>
          </a:p>
          <a:p>
            <a:r>
              <a:rPr lang="en-US" sz="1600" b="1" dirty="0"/>
              <a:t>Low energy beam diagnostics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SciWire</a:t>
            </a:r>
            <a:r>
              <a:rPr lang="en-US" sz="1600" dirty="0"/>
              <a:t> - online beam profile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Thin ceramic monitors - online beam profile measurement </a:t>
            </a:r>
            <a:endParaRPr lang="en-GB" sz="1600" dirty="0"/>
          </a:p>
        </p:txBody>
      </p:sp>
      <p:sp>
        <p:nvSpPr>
          <p:cNvPr id="5" name="Rectangle 4"/>
          <p:cNvSpPr/>
          <p:nvPr/>
        </p:nvSpPr>
        <p:spPr>
          <a:xfrm>
            <a:off x="6461363" y="999987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</a:rPr>
              <a:t>Fast </a:t>
            </a:r>
            <a:r>
              <a:rPr lang="en-US" sz="1600" b="1" dirty="0">
                <a:solidFill>
                  <a:srgbClr val="0070C0"/>
                </a:solidFill>
              </a:rPr>
              <a:t>feedback and </a:t>
            </a:r>
            <a:r>
              <a:rPr lang="en-US" sz="1600" b="1" dirty="0" smtClean="0">
                <a:solidFill>
                  <a:srgbClr val="0070C0"/>
                </a:solidFill>
              </a:rPr>
              <a:t>controls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Initial R&amp;D </a:t>
            </a:r>
            <a:r>
              <a:rPr lang="en-US" sz="1600" dirty="0">
                <a:solidFill>
                  <a:srgbClr val="0070C0"/>
                </a:solidFill>
              </a:rPr>
              <a:t>for the fast feedback system will focus on Stage </a:t>
            </a:r>
            <a:r>
              <a:rPr lang="en-US" sz="1600" dirty="0" smtClean="0">
                <a:solidFill>
                  <a:srgbClr val="0070C0"/>
                </a:solidFill>
              </a:rPr>
              <a:t>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Depends </a:t>
            </a:r>
            <a:r>
              <a:rPr lang="en-US" sz="1600" dirty="0">
                <a:solidFill>
                  <a:srgbClr val="0070C0"/>
                </a:solidFill>
              </a:rPr>
              <a:t>on </a:t>
            </a:r>
            <a:r>
              <a:rPr lang="en-US" sz="1600" dirty="0" smtClean="0">
                <a:solidFill>
                  <a:srgbClr val="0070C0"/>
                </a:solidFill>
              </a:rPr>
              <a:t>details </a:t>
            </a:r>
            <a:r>
              <a:rPr lang="en-US" sz="1600" dirty="0">
                <a:solidFill>
                  <a:srgbClr val="0070C0"/>
                </a:solidFill>
              </a:rPr>
              <a:t>of the low energy beam </a:t>
            </a:r>
            <a:r>
              <a:rPr lang="en-US" sz="1600" dirty="0" smtClean="0">
                <a:solidFill>
                  <a:srgbClr val="0070C0"/>
                </a:solidFill>
              </a:rPr>
              <a:t>instrumentation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Development </a:t>
            </a:r>
            <a:r>
              <a:rPr lang="en-US" sz="1600" dirty="0">
                <a:solidFill>
                  <a:srgbClr val="0070C0"/>
                </a:solidFill>
              </a:rPr>
              <a:t>of an automated system for tuning the </a:t>
            </a:r>
            <a:r>
              <a:rPr lang="en-US" sz="1600" dirty="0" smtClean="0">
                <a:solidFill>
                  <a:srgbClr val="0070C0"/>
                </a:solidFill>
              </a:rPr>
              <a:t>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Monte </a:t>
            </a:r>
            <a:r>
              <a:rPr lang="en-US" sz="1600" dirty="0">
                <a:solidFill>
                  <a:srgbClr val="0070C0"/>
                </a:solidFill>
              </a:rPr>
              <a:t>Carlo simulation of the </a:t>
            </a:r>
            <a:r>
              <a:rPr lang="en-US" sz="1600" dirty="0" err="1">
                <a:solidFill>
                  <a:srgbClr val="0070C0"/>
                </a:solidFill>
              </a:rPr>
              <a:t>LhARA</a:t>
            </a:r>
            <a:r>
              <a:rPr lang="en-US" sz="1600" dirty="0">
                <a:solidFill>
                  <a:srgbClr val="0070C0"/>
                </a:solidFill>
              </a:rPr>
              <a:t> beam line i</a:t>
            </a:r>
            <a:r>
              <a:rPr lang="en-US" sz="1600" dirty="0" smtClean="0">
                <a:solidFill>
                  <a:srgbClr val="0070C0"/>
                </a:solidFill>
              </a:rPr>
              <a:t>n firmware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Later extend </a:t>
            </a:r>
            <a:r>
              <a:rPr lang="en-US" sz="1600" dirty="0">
                <a:solidFill>
                  <a:srgbClr val="0070C0"/>
                </a:solidFill>
              </a:rPr>
              <a:t>to include </a:t>
            </a:r>
            <a:r>
              <a:rPr lang="en-US" sz="1600" dirty="0" smtClean="0">
                <a:solidFill>
                  <a:srgbClr val="0070C0"/>
                </a:solidFill>
              </a:rPr>
              <a:t>Stage 2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5840" y="2762792"/>
            <a:ext cx="73108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High </a:t>
            </a:r>
            <a:r>
              <a:rPr lang="en-US" sz="1600" b="1" dirty="0"/>
              <a:t>energy beam </a:t>
            </a:r>
            <a:r>
              <a:rPr lang="en-US" sz="1600" b="1" dirty="0" smtClean="0"/>
              <a:t>diagnostics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Develop </a:t>
            </a:r>
            <a:r>
              <a:rPr lang="en-US" sz="1600" dirty="0"/>
              <a:t>beam position </a:t>
            </a:r>
            <a:r>
              <a:rPr lang="en-US" sz="1600" dirty="0" smtClean="0"/>
              <a:t>measurement </a:t>
            </a:r>
            <a:r>
              <a:rPr lang="en-US" sz="1600" dirty="0"/>
              <a:t>for the </a:t>
            </a:r>
            <a:r>
              <a:rPr lang="en-US" sz="1600" dirty="0" smtClean="0"/>
              <a:t>FFA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Investigate conventional </a:t>
            </a:r>
            <a:r>
              <a:rPr lang="en-US" sz="1600" dirty="0"/>
              <a:t>diagnostics for beam current, position and profile measurement in the transfer lines 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</a:t>
            </a:r>
            <a:r>
              <a:rPr lang="en-US" sz="1600" dirty="0" smtClean="0"/>
              <a:t>unch length is </a:t>
            </a:r>
            <a:r>
              <a:rPr lang="en-US" sz="1600" dirty="0"/>
              <a:t>important in the transfer line to the in vivo end </a:t>
            </a:r>
            <a:r>
              <a:rPr lang="en-US" sz="1600" dirty="0" smtClean="0"/>
              <a:t>station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Emittance measurements by conventional instruments</a:t>
            </a:r>
            <a:endParaRPr lang="en-GB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299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30262" y="2372328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4000" dirty="0" smtClean="0">
                <a:solidFill>
                  <a:srgbClr val="0070C0"/>
                </a:solidFill>
              </a:rPr>
              <a:t>Spare Slides</a:t>
            </a:r>
            <a:endParaRPr lang="en-GB" sz="4000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634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825626" y="561976"/>
            <a:ext cx="3476625" cy="671513"/>
          </a:xfrm>
        </p:spPr>
        <p:txBody>
          <a:bodyPr/>
          <a:lstStyle/>
          <a:p>
            <a:pPr>
              <a:defRPr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Requirements</a:t>
            </a:r>
          </a:p>
        </p:txBody>
      </p:sp>
      <p:sp>
        <p:nvSpPr>
          <p:cNvPr id="29699" name="Title 1"/>
          <p:cNvSpPr txBox="1">
            <a:spLocks/>
          </p:cNvSpPr>
          <p:nvPr/>
        </p:nvSpPr>
        <p:spPr bwMode="auto">
          <a:xfrm>
            <a:off x="6103939" y="687389"/>
            <a:ext cx="3635375" cy="216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GB" altLang="en-US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Established detectors</a:t>
            </a:r>
          </a:p>
          <a:p>
            <a:pPr>
              <a:spcBef>
                <a:spcPct val="0"/>
              </a:spcBef>
              <a:defRPr/>
            </a:pPr>
            <a:endParaRPr lang="en-GB" altLang="en-US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algn="l">
              <a:spcBef>
                <a:spcPct val="0"/>
              </a:spcBef>
              <a:buFontTx/>
              <a:buChar char="•"/>
              <a:defRPr/>
            </a:pPr>
            <a:r>
              <a:rPr lang="en-GB" altLang="en-US" sz="2000" b="1" dirty="0" err="1">
                <a:solidFill>
                  <a:srgbClr val="3C8C93"/>
                </a:solidFill>
                <a:latin typeface="Century Gothic" panose="020B0502020202020204" pitchFamily="34" charset="0"/>
              </a:rPr>
              <a:t>Radiochromic</a:t>
            </a:r>
            <a:r>
              <a:rPr lang="en-GB" altLang="en-US" sz="2000" b="1" dirty="0">
                <a:solidFill>
                  <a:srgbClr val="3C8C93"/>
                </a:solidFill>
                <a:latin typeface="Century Gothic" panose="020B0502020202020204" pitchFamily="34" charset="0"/>
              </a:rPr>
              <a:t> Film</a:t>
            </a:r>
          </a:p>
          <a:p>
            <a:pPr algn="l">
              <a:spcBef>
                <a:spcPct val="0"/>
              </a:spcBef>
              <a:buFontTx/>
              <a:buChar char="•"/>
              <a:defRPr/>
            </a:pPr>
            <a:r>
              <a:rPr lang="en-GB" altLang="en-US" sz="2000" b="1" dirty="0">
                <a:solidFill>
                  <a:srgbClr val="3C8C93"/>
                </a:solidFill>
                <a:latin typeface="Century Gothic" panose="020B0502020202020204" pitchFamily="34" charset="0"/>
              </a:rPr>
              <a:t>CR-39 Track detectors</a:t>
            </a:r>
          </a:p>
          <a:p>
            <a:pPr algn="l">
              <a:spcBef>
                <a:spcPct val="0"/>
              </a:spcBef>
              <a:buFontTx/>
              <a:buChar char="•"/>
              <a:defRPr/>
            </a:pPr>
            <a:r>
              <a:rPr lang="en-GB" altLang="en-US" sz="2000" b="1" dirty="0">
                <a:solidFill>
                  <a:srgbClr val="3C8C93"/>
                </a:solidFill>
                <a:latin typeface="Century Gothic" panose="020B0502020202020204" pitchFamily="34" charset="0"/>
              </a:rPr>
              <a:t>Image Plate</a:t>
            </a:r>
          </a:p>
          <a:p>
            <a:pPr>
              <a:spcBef>
                <a:spcPct val="0"/>
              </a:spcBef>
              <a:defRPr/>
            </a:pPr>
            <a:endParaRPr lang="en-GB" altLang="en-US" b="1" dirty="0">
              <a:solidFill>
                <a:srgbClr val="2D2D8A"/>
              </a:solidFill>
            </a:endParaRPr>
          </a:p>
        </p:txBody>
      </p:sp>
      <p:sp>
        <p:nvSpPr>
          <p:cNvPr id="30724" name="TextBox 11"/>
          <p:cNvSpPr txBox="1">
            <a:spLocks noChangeArrowheads="1"/>
          </p:cNvSpPr>
          <p:nvPr/>
        </p:nvSpPr>
        <p:spPr bwMode="auto">
          <a:xfrm>
            <a:off x="1619250" y="1365251"/>
            <a:ext cx="4484688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800" dirty="0">
                <a:latin typeface="Century Gothic" panose="020B0502020202020204" pitchFamily="34" charset="0"/>
                <a:cs typeface="ヒラギノ角ゴ Pro W3"/>
              </a:rPr>
              <a:t>In-situ measurement of:</a:t>
            </a: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tx1"/>
                </a:solidFill>
                <a:latin typeface="Century Gothic" panose="020B0502020202020204" pitchFamily="34" charset="0"/>
                <a:cs typeface="ヒラギノ角ゴ Pro W3"/>
              </a:rPr>
              <a:t>Ion energies</a:t>
            </a: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tx1"/>
                </a:solidFill>
                <a:latin typeface="Century Gothic" panose="020B0502020202020204" pitchFamily="34" charset="0"/>
                <a:cs typeface="ヒラギノ角ゴ Pro W3"/>
              </a:rPr>
              <a:t>Ion species distribution</a:t>
            </a: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chemeClr val="tx1"/>
                </a:solidFill>
                <a:latin typeface="Century Gothic" panose="020B0502020202020204" pitchFamily="34" charset="0"/>
                <a:cs typeface="ヒラギノ角ゴ Pro W3"/>
              </a:rPr>
              <a:t>Beam profile</a:t>
            </a: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sz="1800" dirty="0" err="1">
                <a:solidFill>
                  <a:schemeClr val="tx1"/>
                </a:solidFill>
                <a:latin typeface="Century Gothic" panose="020B0502020202020204" pitchFamily="34" charset="0"/>
                <a:cs typeface="ヒラギノ角ゴ Pro W3"/>
              </a:rPr>
              <a:t>Fluence</a:t>
            </a:r>
            <a:r>
              <a:rPr lang="en-GB" altLang="en-US" sz="1800" dirty="0">
                <a:solidFill>
                  <a:schemeClr val="tx1"/>
                </a:solidFill>
                <a:latin typeface="Century Gothic" panose="020B0502020202020204" pitchFamily="34" charset="0"/>
                <a:cs typeface="ヒラギノ角ゴ Pro W3"/>
              </a:rPr>
              <a:t> / Conversion Efficiency</a:t>
            </a:r>
          </a:p>
          <a:p>
            <a:pPr lvl="1">
              <a:spcBef>
                <a:spcPct val="0"/>
              </a:spcBef>
              <a:buFontTx/>
              <a:buNone/>
            </a:pPr>
            <a:endParaRPr lang="en-GB" altLang="en-US" sz="1800" dirty="0">
              <a:solidFill>
                <a:schemeClr val="tx1"/>
              </a:solidFill>
              <a:latin typeface="Century Gothic" panose="020B0502020202020204" pitchFamily="34" charset="0"/>
              <a:cs typeface="ヒラギノ角ゴ Pro W3"/>
            </a:endParaRPr>
          </a:p>
          <a:p>
            <a:pPr lvl="1">
              <a:spcBef>
                <a:spcPct val="0"/>
              </a:spcBef>
              <a:buFontTx/>
              <a:buNone/>
            </a:pPr>
            <a:endParaRPr lang="en-GB" altLang="en-US" sz="1800" dirty="0">
              <a:solidFill>
                <a:schemeClr val="tx1"/>
              </a:solidFill>
              <a:latin typeface="Century Gothic" panose="020B0502020202020204" pitchFamily="34" charset="0"/>
              <a:cs typeface="ヒラギノ角ゴ Pro W3"/>
            </a:endParaRPr>
          </a:p>
          <a:p>
            <a:pPr>
              <a:spcBef>
                <a:spcPct val="0"/>
              </a:spcBef>
            </a:pPr>
            <a:r>
              <a:rPr lang="en-GB" altLang="en-US" sz="1800" dirty="0">
                <a:latin typeface="Century Gothic" panose="020B0502020202020204" pitchFamily="34" charset="0"/>
                <a:cs typeface="ヒラギノ角ゴ Pro W3"/>
              </a:rPr>
              <a:t>EMP Resistance</a:t>
            </a:r>
            <a:endParaRPr lang="en-GB" altLang="en-US" sz="1800" baseline="30000" dirty="0">
              <a:latin typeface="Century Gothic" panose="020B0502020202020204" pitchFamily="34" charset="0"/>
              <a:cs typeface="ヒラギノ角ゴ Pro W3"/>
            </a:endParaRPr>
          </a:p>
          <a:p>
            <a:pPr>
              <a:spcBef>
                <a:spcPct val="0"/>
              </a:spcBef>
            </a:pPr>
            <a:r>
              <a:rPr lang="en-GB" altLang="en-US" sz="1800" dirty="0">
                <a:latin typeface="Century Gothic" panose="020B0502020202020204" pitchFamily="34" charset="0"/>
                <a:cs typeface="ヒラギノ角ゴ Pro W3"/>
              </a:rPr>
              <a:t>High repetition rate operation</a:t>
            </a:r>
          </a:p>
          <a:p>
            <a:pPr>
              <a:spcBef>
                <a:spcPct val="0"/>
              </a:spcBef>
            </a:pPr>
            <a:r>
              <a:rPr lang="en-GB" altLang="en-US" sz="1800" dirty="0">
                <a:latin typeface="Century Gothic" panose="020B0502020202020204" pitchFamily="34" charset="0"/>
                <a:cs typeface="ヒラギノ角ゴ Pro W3"/>
              </a:rPr>
              <a:t>Robust – radiation and laser damage</a:t>
            </a:r>
          </a:p>
          <a:p>
            <a:pPr>
              <a:spcBef>
                <a:spcPct val="0"/>
              </a:spcBef>
            </a:pPr>
            <a:r>
              <a:rPr lang="en-GB" altLang="en-US" sz="1800" dirty="0">
                <a:latin typeface="Century Gothic" panose="020B0502020202020204" pitchFamily="34" charset="0"/>
                <a:cs typeface="ヒラギノ角ゴ Pro W3"/>
              </a:rPr>
              <a:t>Calibrated and Characterised</a:t>
            </a:r>
          </a:p>
          <a:p>
            <a:pPr>
              <a:spcBef>
                <a:spcPct val="0"/>
              </a:spcBef>
            </a:pPr>
            <a:r>
              <a:rPr lang="en-GB" altLang="en-US" sz="1800" dirty="0">
                <a:latin typeface="Century Gothic" panose="020B0502020202020204" pitchFamily="34" charset="0"/>
                <a:cs typeface="ヒラギノ角ゴ Pro W3"/>
              </a:rPr>
              <a:t>Minimal user intervention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97601" y="3179764"/>
            <a:ext cx="3668713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dirty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29702" name="Title 1"/>
          <p:cNvSpPr txBox="1">
            <a:spLocks/>
          </p:cNvSpPr>
          <p:nvPr/>
        </p:nvSpPr>
        <p:spPr bwMode="auto">
          <a:xfrm>
            <a:off x="6103939" y="2692401"/>
            <a:ext cx="3635375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GB" altLang="en-US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In-situ detectors</a:t>
            </a:r>
          </a:p>
          <a:p>
            <a:pPr algn="l">
              <a:spcBef>
                <a:spcPct val="0"/>
              </a:spcBef>
              <a:defRPr/>
            </a:pPr>
            <a:endParaRPr lang="en-GB" altLang="en-US" sz="2000" b="1" dirty="0">
              <a:solidFill>
                <a:srgbClr val="2D2D8A"/>
              </a:solidFill>
            </a:endParaRPr>
          </a:p>
          <a:p>
            <a:pPr algn="l">
              <a:spcBef>
                <a:spcPct val="0"/>
              </a:spcBef>
              <a:buFontTx/>
              <a:buChar char="•"/>
              <a:defRPr/>
            </a:pPr>
            <a:r>
              <a:rPr lang="en-GB" altLang="en-US" sz="2000" b="1" dirty="0">
                <a:solidFill>
                  <a:srgbClr val="3C8C93"/>
                </a:solidFill>
                <a:latin typeface="Century Gothic" panose="020B0502020202020204" pitchFamily="34" charset="0"/>
              </a:rPr>
              <a:t>MCPs</a:t>
            </a:r>
          </a:p>
          <a:p>
            <a:pPr algn="l">
              <a:spcBef>
                <a:spcPct val="0"/>
              </a:spcBef>
              <a:buFontTx/>
              <a:buChar char="•"/>
              <a:defRPr/>
            </a:pPr>
            <a:r>
              <a:rPr lang="en-GB" altLang="en-US" sz="2000" b="1" dirty="0">
                <a:solidFill>
                  <a:srgbClr val="3C8C93"/>
                </a:solidFill>
                <a:latin typeface="Century Gothic" panose="020B0502020202020204" pitchFamily="34" charset="0"/>
              </a:rPr>
              <a:t>Scintillators</a:t>
            </a:r>
          </a:p>
          <a:p>
            <a:pPr algn="l">
              <a:spcBef>
                <a:spcPct val="0"/>
              </a:spcBef>
              <a:buFontTx/>
              <a:buChar char="•"/>
              <a:defRPr/>
            </a:pPr>
            <a:r>
              <a:rPr lang="en-GB" altLang="en-US" sz="2000" b="1" dirty="0">
                <a:solidFill>
                  <a:srgbClr val="3C8C93"/>
                </a:solidFill>
                <a:latin typeface="Century Gothic" panose="020B0502020202020204" pitchFamily="34" charset="0"/>
              </a:rPr>
              <a:t>Phosphor screens</a:t>
            </a:r>
          </a:p>
          <a:p>
            <a:pPr algn="l">
              <a:spcBef>
                <a:spcPct val="0"/>
              </a:spcBef>
              <a:buFontTx/>
              <a:buChar char="•"/>
              <a:defRPr/>
            </a:pPr>
            <a:r>
              <a:rPr lang="en-GB" altLang="en-US" sz="2000" b="1" dirty="0">
                <a:solidFill>
                  <a:srgbClr val="3C8C93"/>
                </a:solidFill>
                <a:latin typeface="Century Gothic" panose="020B0502020202020204" pitchFamily="34" charset="0"/>
              </a:rPr>
              <a:t>TOF detectors</a:t>
            </a:r>
          </a:p>
          <a:p>
            <a:pPr>
              <a:spcBef>
                <a:spcPct val="0"/>
              </a:spcBef>
              <a:defRPr/>
            </a:pPr>
            <a:endParaRPr lang="en-GB" altLang="en-US" sz="1800" b="1" dirty="0">
              <a:solidFill>
                <a:srgbClr val="2D2D8A"/>
              </a:solidFill>
            </a:endParaRPr>
          </a:p>
        </p:txBody>
      </p:sp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2044" y="1234063"/>
            <a:ext cx="1269065" cy="1277554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/>
        </p:spPr>
      </p:pic>
      <p:pic>
        <p:nvPicPr>
          <p:cNvPr id="16" name="Picture 2" descr="C:\Users\dn34\AppData\Local\Microsoft\Windows\Temporary Internet Files\Content.Outlook\Z1ADXAP0\P1100693.JPG"/>
          <p:cNvPicPr>
            <a:picLocks noChangeAspect="1" noChangeArrowheads="1"/>
          </p:cNvPicPr>
          <p:nvPr/>
        </p:nvPicPr>
        <p:blipFill rotWithShape="1">
          <a:blip r:embed="rId4" cstate="print"/>
          <a:srcRect r="17614"/>
          <a:stretch/>
        </p:blipFill>
        <p:spPr bwMode="auto">
          <a:xfrm>
            <a:off x="8661882" y="4296960"/>
            <a:ext cx="1879227" cy="1284112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sp>
        <p:nvSpPr>
          <p:cNvPr id="9" name="Rectangle 8"/>
          <p:cNvSpPr/>
          <p:nvPr/>
        </p:nvSpPr>
        <p:spPr>
          <a:xfrm>
            <a:off x="3505495" y="129088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Ion Instrumentation – Ceri Brenner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136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4"/>
          <p:cNvGrpSpPr>
            <a:grpSpLocks/>
          </p:cNvGrpSpPr>
          <p:nvPr/>
        </p:nvGrpSpPr>
        <p:grpSpPr bwMode="auto">
          <a:xfrm>
            <a:off x="8302625" y="3881439"/>
            <a:ext cx="2292350" cy="1730375"/>
            <a:chOff x="6253659" y="4095895"/>
            <a:chExt cx="3343515" cy="2522923"/>
          </a:xfrm>
        </p:grpSpPr>
        <p:pic>
          <p:nvPicPr>
            <p:cNvPr id="32788" name="pasted-image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0" t="2275" r="2429" b="2275"/>
            <a:stretch>
              <a:fillRect/>
            </a:stretch>
          </p:blipFill>
          <p:spPr bwMode="auto">
            <a:xfrm>
              <a:off x="6253659" y="4095895"/>
              <a:ext cx="3343515" cy="2522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  <p:sp>
          <p:nvSpPr>
            <p:cNvPr id="27" name="Shape 136"/>
            <p:cNvSpPr/>
            <p:nvPr/>
          </p:nvSpPr>
          <p:spPr>
            <a:xfrm>
              <a:off x="6613052" y="4367257"/>
              <a:ext cx="1816637" cy="46413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/>
            </a:extLst>
          </p:spPr>
          <p:txBody>
            <a:bodyPr wrap="none" lIns="35705" tIns="35705" rIns="35705" bIns="35705" anchor="ctr">
              <a:spAutoFit/>
            </a:bodyPr>
            <a:lstStyle>
              <a:lvl1pPr>
                <a:defRPr sz="1600" b="1">
                  <a:solidFill>
                    <a:srgbClr val="424242"/>
                  </a:solidFill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 algn="ctr" defTabSz="410625">
                <a:defRPr/>
              </a:pPr>
              <a:r>
                <a:rPr kern="0" dirty="0"/>
                <a:t>Photo-peak </a:t>
              </a:r>
            </a:p>
          </p:txBody>
        </p:sp>
        <p:sp>
          <p:nvSpPr>
            <p:cNvPr id="28" name="Shape 137"/>
            <p:cNvSpPr/>
            <p:nvPr/>
          </p:nvSpPr>
          <p:spPr>
            <a:xfrm>
              <a:off x="6904142" y="4876471"/>
              <a:ext cx="1234458" cy="46413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/>
            </a:extLst>
          </p:spPr>
          <p:txBody>
            <a:bodyPr wrap="none" lIns="35705" tIns="35705" rIns="35705" bIns="35705" anchor="ctr">
              <a:spAutoFit/>
            </a:bodyPr>
            <a:lstStyle>
              <a:lvl1pPr>
                <a:defRPr sz="1600" b="1">
                  <a:solidFill>
                    <a:srgbClr val="424242"/>
                  </a:solidFill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 algn="ctr" defTabSz="410625">
                <a:defRPr/>
              </a:pPr>
              <a:r>
                <a:rPr kern="0"/>
                <a:t>Protons</a:t>
              </a:r>
            </a:p>
          </p:txBody>
        </p:sp>
        <p:sp>
          <p:nvSpPr>
            <p:cNvPr id="29" name="Shape 138"/>
            <p:cNvSpPr/>
            <p:nvPr/>
          </p:nvSpPr>
          <p:spPr>
            <a:xfrm>
              <a:off x="8508922" y="4727179"/>
              <a:ext cx="720085" cy="46413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/>
            </a:extLst>
          </p:spPr>
          <p:txBody>
            <a:bodyPr wrap="none" lIns="35705" tIns="35705" rIns="35705" bIns="35705" anchor="ctr">
              <a:spAutoFit/>
            </a:bodyPr>
            <a:lstStyle>
              <a:lvl1pPr>
                <a:defRPr sz="1600" b="1">
                  <a:solidFill>
                    <a:srgbClr val="424242"/>
                  </a:solidFill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 algn="ctr" defTabSz="410625">
                <a:defRPr/>
              </a:pPr>
              <a:r>
                <a:rPr kern="0" dirty="0"/>
                <a:t>Ions</a:t>
              </a:r>
            </a:p>
          </p:txBody>
        </p:sp>
        <p:sp>
          <p:nvSpPr>
            <p:cNvPr id="30" name="Shape 139"/>
            <p:cNvSpPr/>
            <p:nvPr/>
          </p:nvSpPr>
          <p:spPr>
            <a:xfrm flipH="1">
              <a:off x="6992289" y="4723153"/>
              <a:ext cx="356580" cy="752248"/>
            </a:xfrm>
            <a:prstGeom prst="line">
              <a:avLst/>
            </a:prstGeom>
            <a:ln w="25400">
              <a:solidFill>
                <a:srgbClr val="000000"/>
              </a:solidFill>
              <a:miter lim="400000"/>
              <a:tailEnd type="triangle"/>
            </a:ln>
          </p:spPr>
          <p:txBody>
            <a:bodyPr lIns="35705" tIns="35705" rIns="35705" bIns="35705" anchor="ctr"/>
            <a:lstStyle/>
            <a:p>
              <a:pPr algn="ctr" defTabSz="410625">
                <a:defRPr sz="2400"/>
              </a:pPr>
              <a:endParaRPr sz="2400" kern="0">
                <a:solidFill>
                  <a:srgbClr val="000000"/>
                </a:solidFill>
                <a:latin typeface="Helvetica Light"/>
                <a:sym typeface="Helvetica Light"/>
              </a:endParaRPr>
            </a:p>
          </p:txBody>
        </p:sp>
        <p:sp>
          <p:nvSpPr>
            <p:cNvPr id="31" name="Shape 140"/>
            <p:cNvSpPr/>
            <p:nvPr/>
          </p:nvSpPr>
          <p:spPr>
            <a:xfrm flipH="1">
              <a:off x="7131217" y="5174502"/>
              <a:ext cx="240807" cy="694382"/>
            </a:xfrm>
            <a:prstGeom prst="line">
              <a:avLst/>
            </a:prstGeom>
            <a:ln w="25400">
              <a:solidFill>
                <a:srgbClr val="000000"/>
              </a:solidFill>
              <a:miter lim="400000"/>
              <a:tailEnd type="triangle"/>
            </a:ln>
          </p:spPr>
          <p:txBody>
            <a:bodyPr lIns="35705" tIns="35705" rIns="35705" bIns="35705" anchor="ctr"/>
            <a:lstStyle/>
            <a:p>
              <a:pPr algn="ctr" defTabSz="410625">
                <a:defRPr sz="2400"/>
              </a:pPr>
              <a:endParaRPr sz="2400" kern="0">
                <a:solidFill>
                  <a:srgbClr val="000000"/>
                </a:solidFill>
                <a:latin typeface="Helvetica Light"/>
                <a:sym typeface="Helvetica Light"/>
              </a:endParaRPr>
            </a:p>
          </p:txBody>
        </p:sp>
        <p:sp>
          <p:nvSpPr>
            <p:cNvPr id="32" name="Shape 141"/>
            <p:cNvSpPr/>
            <p:nvPr/>
          </p:nvSpPr>
          <p:spPr>
            <a:xfrm flipH="1">
              <a:off x="8064344" y="5063401"/>
              <a:ext cx="805778" cy="805484"/>
            </a:xfrm>
            <a:prstGeom prst="line">
              <a:avLst/>
            </a:prstGeom>
            <a:ln w="25400">
              <a:solidFill>
                <a:srgbClr val="000000"/>
              </a:solidFill>
              <a:miter lim="400000"/>
              <a:tailEnd type="triangle"/>
            </a:ln>
          </p:spPr>
          <p:txBody>
            <a:bodyPr lIns="35705" tIns="35705" rIns="35705" bIns="35705" anchor="ctr"/>
            <a:lstStyle/>
            <a:p>
              <a:pPr algn="ctr" defTabSz="410625">
                <a:defRPr sz="2400"/>
              </a:pPr>
              <a:endParaRPr sz="2400" kern="0">
                <a:solidFill>
                  <a:srgbClr val="000000"/>
                </a:solidFill>
                <a:latin typeface="Helvetica Light"/>
                <a:sym typeface="Helvetica Light"/>
              </a:endParaRPr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 bwMode="auto">
          <a:xfrm>
            <a:off x="1857376" y="782638"/>
            <a:ext cx="36353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pPr>
              <a:defRPr/>
            </a:pPr>
            <a:r>
              <a:rPr lang="en-GB" sz="2400" b="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Beam profiler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27788" y="3252789"/>
            <a:ext cx="3668712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dirty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32773" name="TextBox 14"/>
          <p:cNvSpPr txBox="1">
            <a:spLocks noChangeArrowheads="1"/>
          </p:cNvSpPr>
          <p:nvPr/>
        </p:nvSpPr>
        <p:spPr bwMode="auto">
          <a:xfrm>
            <a:off x="5929314" y="5480050"/>
            <a:ext cx="38703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>
                <a:latin typeface="Century Gothic" panose="020B0502020202020204" pitchFamily="34" charset="0"/>
                <a:cs typeface="ヒラギノ角ゴ Pro W3"/>
              </a:rPr>
              <a:t>V. Scuderi et al. </a:t>
            </a:r>
            <a:r>
              <a:rPr lang="en-GB" altLang="en-US" sz="1200" i="1">
                <a:latin typeface="Century Gothic" panose="020B0502020202020204" pitchFamily="34" charset="0"/>
                <a:cs typeface="ヒラギノ角ゴ Pro W3"/>
              </a:rPr>
              <a:t>J. Inst </a:t>
            </a:r>
            <a:r>
              <a:rPr lang="en-GB" altLang="en-US" sz="1200" b="1">
                <a:latin typeface="Century Gothic" panose="020B0502020202020204" pitchFamily="34" charset="0"/>
                <a:cs typeface="ヒラギノ角ゴ Pro W3"/>
              </a:rPr>
              <a:t>12</a:t>
            </a:r>
            <a:r>
              <a:rPr lang="en-GB" altLang="en-US" sz="1200">
                <a:latin typeface="Century Gothic" panose="020B0502020202020204" pitchFamily="34" charset="0"/>
                <a:cs typeface="ヒラギノ角ゴ Pro W3"/>
              </a:rPr>
              <a:t> (2017)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>
              <a:latin typeface="Century Gothic" panose="020B0502020202020204" pitchFamily="34" charset="0"/>
              <a:cs typeface="ヒラギノ角ゴ Pro W3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6342063" y="3370264"/>
            <a:ext cx="3636962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pPr algn="l">
              <a:defRPr/>
            </a:pPr>
            <a:r>
              <a:rPr lang="en-GB" sz="2400" dirty="0">
                <a:solidFill>
                  <a:schemeClr val="accent6"/>
                </a:solidFill>
              </a:rPr>
              <a:t>Time of Flight</a:t>
            </a:r>
          </a:p>
          <a:p>
            <a:pPr>
              <a:defRPr/>
            </a:pPr>
            <a:endParaRPr lang="en-GB" sz="1800" dirty="0">
              <a:solidFill>
                <a:schemeClr val="accent6"/>
              </a:solidFill>
            </a:endParaRPr>
          </a:p>
        </p:txBody>
      </p:sp>
      <p:pic>
        <p:nvPicPr>
          <p:cNvPr id="32775" name="Object 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35" r="-43" b="-426"/>
          <a:stretch>
            <a:fillRect/>
          </a:stretch>
        </p:blipFill>
        <p:spPr bwMode="auto">
          <a:xfrm>
            <a:off x="2003425" y="1498601"/>
            <a:ext cx="36703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1"/>
          <p:cNvSpPr txBox="1">
            <a:spLocks/>
          </p:cNvSpPr>
          <p:nvPr/>
        </p:nvSpPr>
        <p:spPr bwMode="auto">
          <a:xfrm>
            <a:off x="6629401" y="1"/>
            <a:ext cx="3635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pPr>
              <a:defRPr/>
            </a:pPr>
            <a:r>
              <a:rPr lang="en-GB" sz="2400" b="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Thomson Parabola</a:t>
            </a:r>
          </a:p>
        </p:txBody>
      </p:sp>
      <p:sp>
        <p:nvSpPr>
          <p:cNvPr id="32777" name="TextBox 11"/>
          <p:cNvSpPr txBox="1">
            <a:spLocks noChangeArrowheads="1"/>
          </p:cNvSpPr>
          <p:nvPr/>
        </p:nvSpPr>
        <p:spPr bwMode="auto">
          <a:xfrm>
            <a:off x="1857375" y="3144839"/>
            <a:ext cx="44846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800">
                <a:latin typeface="Century Gothic" panose="020B0502020202020204" pitchFamily="34" charset="0"/>
                <a:cs typeface="ヒラギノ角ゴ Pro W3"/>
              </a:rPr>
              <a:t>2D ion beam profiler</a:t>
            </a:r>
          </a:p>
          <a:p>
            <a:pPr>
              <a:spcBef>
                <a:spcPct val="0"/>
              </a:spcBef>
            </a:pPr>
            <a:r>
              <a:rPr lang="en-GB" altLang="en-US" sz="1800">
                <a:latin typeface="Century Gothic" panose="020B0502020202020204" pitchFamily="34" charset="0"/>
                <a:cs typeface="ヒラギノ角ゴ Pro W3"/>
              </a:rPr>
              <a:t>Organic scintillator detectors</a:t>
            </a:r>
          </a:p>
          <a:p>
            <a:pPr>
              <a:spcBef>
                <a:spcPct val="0"/>
              </a:spcBef>
            </a:pPr>
            <a:r>
              <a:rPr lang="en-GB" altLang="en-US" sz="1800">
                <a:latin typeface="Century Gothic" panose="020B0502020202020204" pitchFamily="34" charset="0"/>
                <a:cs typeface="ヒラギノ角ゴ Pro W3"/>
              </a:rPr>
              <a:t>3 spectral channels</a:t>
            </a:r>
          </a:p>
        </p:txBody>
      </p:sp>
      <p:sp>
        <p:nvSpPr>
          <p:cNvPr id="32778" name="TextBox 11"/>
          <p:cNvSpPr txBox="1">
            <a:spLocks noChangeArrowheads="1"/>
          </p:cNvSpPr>
          <p:nvPr/>
        </p:nvSpPr>
        <p:spPr bwMode="auto">
          <a:xfrm>
            <a:off x="6327775" y="2220914"/>
            <a:ext cx="44846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800">
                <a:latin typeface="Century Gothic" panose="020B0502020202020204" pitchFamily="34" charset="0"/>
                <a:cs typeface="ヒラギノ角ゴ Pro W3"/>
              </a:rPr>
              <a:t>1D Multi-species ion spectrometer</a:t>
            </a:r>
          </a:p>
          <a:p>
            <a:pPr>
              <a:spcBef>
                <a:spcPct val="0"/>
              </a:spcBef>
            </a:pPr>
            <a:r>
              <a:rPr lang="en-GB" altLang="en-US" sz="1800">
                <a:latin typeface="Century Gothic" panose="020B0502020202020204" pitchFamily="34" charset="0"/>
                <a:cs typeface="ヒラギノ角ゴ Pro W3"/>
              </a:rPr>
              <a:t>MCP or Scintillator detector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>
              <a:latin typeface="Century Gothic" panose="020B0502020202020204" pitchFamily="34" charset="0"/>
              <a:cs typeface="ヒラギノ角ゴ Pro W3"/>
            </a:endParaRPr>
          </a:p>
        </p:txBody>
      </p:sp>
      <p:sp>
        <p:nvSpPr>
          <p:cNvPr id="32779" name="TextBox 14"/>
          <p:cNvSpPr txBox="1">
            <a:spLocks noChangeArrowheads="1"/>
          </p:cNvSpPr>
          <p:nvPr/>
        </p:nvSpPr>
        <p:spPr bwMode="auto">
          <a:xfrm>
            <a:off x="6724651" y="2874964"/>
            <a:ext cx="38703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>
                <a:latin typeface="Lucida Grande" pitchFamily="84" charset="0"/>
                <a:cs typeface="ヒラギノ角ゴ Pro W3"/>
              </a:rPr>
              <a:t>P. Bolton et al. Phys. Med.</a:t>
            </a:r>
            <a:r>
              <a:rPr lang="en-GB" altLang="en-US" sz="1200" i="1">
                <a:latin typeface="Lucida Grande" pitchFamily="84" charset="0"/>
                <a:cs typeface="ヒラギノ角ゴ Pro W3"/>
              </a:rPr>
              <a:t> </a:t>
            </a:r>
            <a:r>
              <a:rPr lang="en-GB" altLang="en-US" sz="1200" b="1">
                <a:latin typeface="Lucida Grande" pitchFamily="84" charset="0"/>
                <a:cs typeface="ヒラギノ角ゴ Pro W3"/>
              </a:rPr>
              <a:t>30</a:t>
            </a:r>
            <a:r>
              <a:rPr lang="en-GB" altLang="en-US" sz="1200">
                <a:latin typeface="Lucida Grande" pitchFamily="84" charset="0"/>
                <a:cs typeface="ヒラギノ角ゴ Pro W3"/>
              </a:rPr>
              <a:t> (2014)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>
              <a:latin typeface="Lucida Grande" pitchFamily="84" charset="0"/>
              <a:cs typeface="ヒラギノ角ゴ Pro W3"/>
            </a:endParaRPr>
          </a:p>
        </p:txBody>
      </p:sp>
      <p:pic>
        <p:nvPicPr>
          <p:cNvPr id="23" name="2017-06-14 09.52.27.png"/>
          <p:cNvPicPr>
            <a:picLocks noChangeAspect="1"/>
          </p:cNvPicPr>
          <p:nvPr/>
        </p:nvPicPr>
        <p:blipFill>
          <a:blip r:embed="rId5">
            <a:extLst/>
          </a:blip>
          <a:srcRect l="31360" t="25911" r="40247" b="36740"/>
          <a:stretch>
            <a:fillRect/>
          </a:stretch>
        </p:blipFill>
        <p:spPr>
          <a:xfrm rot="10800000">
            <a:off x="9825870" y="3152608"/>
            <a:ext cx="622370" cy="1091592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</p:pic>
      <p:sp>
        <p:nvSpPr>
          <p:cNvPr id="32781" name="TextBox 11"/>
          <p:cNvSpPr txBox="1">
            <a:spLocks noChangeArrowheads="1"/>
          </p:cNvSpPr>
          <p:nvPr/>
        </p:nvSpPr>
        <p:spPr bwMode="auto">
          <a:xfrm>
            <a:off x="5929313" y="3963988"/>
            <a:ext cx="2519362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800">
                <a:latin typeface="Century Gothic" panose="020B0502020202020204" pitchFamily="34" charset="0"/>
                <a:cs typeface="ヒラギノ角ゴ Pro W3"/>
              </a:rPr>
              <a:t>Diamond / SiC detectors</a:t>
            </a:r>
          </a:p>
          <a:p>
            <a:pPr>
              <a:spcBef>
                <a:spcPct val="0"/>
              </a:spcBef>
            </a:pPr>
            <a:r>
              <a:rPr lang="en-GB" altLang="en-US" sz="1800">
                <a:latin typeface="Century Gothic" panose="020B0502020202020204" pitchFamily="34" charset="0"/>
                <a:cs typeface="ヒラギノ角ゴ Pro W3"/>
              </a:rPr>
              <a:t>80-350 ps time resolution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>
              <a:latin typeface="Century Gothic" panose="020B0502020202020204" pitchFamily="34" charset="0"/>
              <a:cs typeface="ヒラギノ角ゴ Pro W3"/>
            </a:endParaRPr>
          </a:p>
        </p:txBody>
      </p:sp>
      <p:sp>
        <p:nvSpPr>
          <p:cNvPr id="32782" name="TextBox 14"/>
          <p:cNvSpPr txBox="1">
            <a:spLocks noChangeArrowheads="1"/>
          </p:cNvSpPr>
          <p:nvPr/>
        </p:nvSpPr>
        <p:spPr bwMode="auto">
          <a:xfrm>
            <a:off x="1668464" y="5507039"/>
            <a:ext cx="38703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>
                <a:latin typeface="Century Gothic" panose="020B0502020202020204" pitchFamily="34" charset="0"/>
                <a:cs typeface="ヒラギノ角ゴ Pro W3"/>
              </a:rPr>
              <a:t>J.S. Green et al. </a:t>
            </a:r>
            <a:r>
              <a:rPr lang="en-GB" altLang="en-US" sz="1200" i="1">
                <a:latin typeface="Century Gothic" panose="020B0502020202020204" pitchFamily="34" charset="0"/>
                <a:cs typeface="ヒラギノ角ゴ Pro W3"/>
              </a:rPr>
              <a:t>Proc. SPIE </a:t>
            </a:r>
            <a:r>
              <a:rPr lang="en-GB" altLang="en-US" sz="1200" b="1">
                <a:latin typeface="Century Gothic" panose="020B0502020202020204" pitchFamily="34" charset="0"/>
                <a:cs typeface="ヒラギノ角ゴ Pro W3"/>
              </a:rPr>
              <a:t>8079</a:t>
            </a:r>
            <a:r>
              <a:rPr lang="en-GB" altLang="en-US" sz="1200">
                <a:latin typeface="Century Gothic" panose="020B0502020202020204" pitchFamily="34" charset="0"/>
                <a:cs typeface="ヒラギノ角ゴ Pro W3"/>
              </a:rPr>
              <a:t> (2011)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>
              <a:latin typeface="Century Gothic" panose="020B0502020202020204" pitchFamily="34" charset="0"/>
              <a:cs typeface="ヒラギノ角ゴ Pro W3"/>
            </a:endParaRPr>
          </a:p>
        </p:txBody>
      </p:sp>
      <p:pic>
        <p:nvPicPr>
          <p:cNvPr id="3278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9" y="4238625"/>
            <a:ext cx="1851025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55" b="15366"/>
          <a:stretch>
            <a:fillRect/>
          </a:stretch>
        </p:blipFill>
        <p:spPr bwMode="auto">
          <a:xfrm>
            <a:off x="3603626" y="4227513"/>
            <a:ext cx="1814513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85" name="TextBox 32"/>
          <p:cNvSpPr txBox="1">
            <a:spLocks noChangeArrowheads="1"/>
          </p:cNvSpPr>
          <p:nvPr/>
        </p:nvSpPr>
        <p:spPr bwMode="auto">
          <a:xfrm>
            <a:off x="2316163" y="5013326"/>
            <a:ext cx="5762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latin typeface="Lucida Grande "/>
                <a:cs typeface="ヒラギノ角ゴ Pro W3"/>
              </a:rPr>
              <a:t>RCF</a:t>
            </a:r>
            <a:endParaRPr lang="en-GB" altLang="en-US" sz="1400">
              <a:latin typeface="Lucida Grande" pitchFamily="84" charset="0"/>
              <a:cs typeface="ヒラギノ角ゴ Pro W3"/>
            </a:endParaRPr>
          </a:p>
        </p:txBody>
      </p:sp>
      <p:sp>
        <p:nvSpPr>
          <p:cNvPr id="32786" name="TextBox 33"/>
          <p:cNvSpPr txBox="1">
            <a:spLocks noChangeArrowheads="1"/>
          </p:cNvSpPr>
          <p:nvPr/>
        </p:nvSpPr>
        <p:spPr bwMode="auto">
          <a:xfrm>
            <a:off x="4098926" y="5011739"/>
            <a:ext cx="1190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latin typeface="Lucida Grande "/>
                <a:cs typeface="ヒラギノ角ゴ Pro W3"/>
              </a:rPr>
              <a:t>Scintillator</a:t>
            </a:r>
            <a:endParaRPr lang="en-GB" altLang="en-US" sz="1400">
              <a:latin typeface="Lucida Grande" pitchFamily="84" charset="0"/>
              <a:cs typeface="ヒラギノ角ゴ Pro W3"/>
            </a:endParaRPr>
          </a:p>
        </p:txBody>
      </p:sp>
      <p:pic>
        <p:nvPicPr>
          <p:cNvPr id="32787" name="Picture 24" descr="https://ars.els-cdn.com/content/image/1-s2.0-S1120179713003979-gr1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560388"/>
            <a:ext cx="371475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4369596" y="-13990"/>
            <a:ext cx="28241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Ion Instrumentation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94031" y="6128130"/>
            <a:ext cx="2401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Ceri Brenner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71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999BE-3EA7-4B8F-8E29-522E7D013A0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09689" y="682389"/>
            <a:ext cx="9621889" cy="654043"/>
          </a:xfrm>
        </p:spPr>
        <p:txBody>
          <a:bodyPr>
            <a:normAutofit/>
          </a:bodyPr>
          <a:lstStyle/>
          <a:p>
            <a:r>
              <a:rPr lang="en-US" sz="1800" dirty="0"/>
              <a:t>Energy loss in the end station using the beam tracked from after the capture section.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78CA77-F0B8-4387-884A-9F6B2727573E}"/>
              </a:ext>
            </a:extLst>
          </p:cNvPr>
          <p:cNvSpPr txBox="1"/>
          <p:nvPr/>
        </p:nvSpPr>
        <p:spPr>
          <a:xfrm>
            <a:off x="6770079" y="171552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10 MeV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71FB5D-00D1-4A0F-985A-7E470A813D14}"/>
              </a:ext>
            </a:extLst>
          </p:cNvPr>
          <p:cNvSpPr txBox="1"/>
          <p:nvPr/>
        </p:nvSpPr>
        <p:spPr>
          <a:xfrm>
            <a:off x="6969372" y="2332910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FF00"/>
                </a:solidFill>
              </a:rPr>
              <a:t>12 MeV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1011FB-AF29-4831-A513-47687E5BE737}"/>
              </a:ext>
            </a:extLst>
          </p:cNvPr>
          <p:cNvSpPr txBox="1"/>
          <p:nvPr/>
        </p:nvSpPr>
        <p:spPr>
          <a:xfrm>
            <a:off x="7659581" y="2617135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15 MeV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14B91B-8826-479C-B056-3E04142DB91C}"/>
              </a:ext>
            </a:extLst>
          </p:cNvPr>
          <p:cNvSpPr txBox="1"/>
          <p:nvPr/>
        </p:nvSpPr>
        <p:spPr>
          <a:xfrm>
            <a:off x="2423601" y="5936532"/>
            <a:ext cx="10549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0.075 mm vacuum window</a:t>
            </a:r>
            <a:endParaRPr lang="en-GB" sz="1600" i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9B4E82B-7C8E-4B90-89AA-403A88B00A35}"/>
              </a:ext>
            </a:extLst>
          </p:cNvPr>
          <p:cNvSpPr/>
          <p:nvPr/>
        </p:nvSpPr>
        <p:spPr>
          <a:xfrm>
            <a:off x="7213780" y="6118771"/>
            <a:ext cx="9906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0.03</a:t>
            </a:r>
            <a:r>
              <a:rPr lang="en-GB" sz="1600" dirty="0"/>
              <a:t> mm cell layer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3AF5FEF-8083-4ED7-AFB0-4E3DAF96A6CA}"/>
              </a:ext>
            </a:extLst>
          </p:cNvPr>
          <p:cNvSpPr/>
          <p:nvPr/>
        </p:nvSpPr>
        <p:spPr>
          <a:xfrm>
            <a:off x="5857423" y="6027446"/>
            <a:ext cx="14650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1.15 mm sample </a:t>
            </a:r>
          </a:p>
          <a:p>
            <a:r>
              <a:rPr lang="en-US" sz="1600" dirty="0"/>
              <a:t>container base</a:t>
            </a:r>
            <a:endParaRPr lang="en-US" sz="1600" i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278E870-E61D-49E0-A60F-3F36ACC63AD1}"/>
              </a:ext>
            </a:extLst>
          </p:cNvPr>
          <p:cNvSpPr/>
          <p:nvPr/>
        </p:nvSpPr>
        <p:spPr>
          <a:xfrm>
            <a:off x="4681075" y="6060558"/>
            <a:ext cx="12228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5mm air gap</a:t>
            </a:r>
            <a:endParaRPr lang="en-GB" sz="1600" i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37483E0-833D-4F68-B30B-9B144F4CCB1D}"/>
              </a:ext>
            </a:extLst>
          </p:cNvPr>
          <p:cNvSpPr/>
          <p:nvPr/>
        </p:nvSpPr>
        <p:spPr>
          <a:xfrm>
            <a:off x="3379383" y="5961533"/>
            <a:ext cx="12041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0.25 mm scintillating </a:t>
            </a:r>
            <a:r>
              <a:rPr lang="en-US" sz="1600" dirty="0" err="1"/>
              <a:t>fibre</a:t>
            </a:r>
            <a:r>
              <a:rPr lang="en-US" sz="1600" dirty="0"/>
              <a:t> layer</a:t>
            </a:r>
            <a:endParaRPr lang="en-US" sz="1600" i="1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6343104-F72E-4E68-9194-80F7370751D1}"/>
              </a:ext>
            </a:extLst>
          </p:cNvPr>
          <p:cNvCxnSpPr>
            <a:cxnSpLocks/>
          </p:cNvCxnSpPr>
          <p:nvPr/>
        </p:nvCxnSpPr>
        <p:spPr bwMode="auto">
          <a:xfrm flipV="1">
            <a:off x="6568422" y="5798606"/>
            <a:ext cx="64272" cy="26195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2870EA7-8917-410E-B5B4-AF0AF7818635}"/>
              </a:ext>
            </a:extLst>
          </p:cNvPr>
          <p:cNvCxnSpPr>
            <a:cxnSpLocks/>
          </p:cNvCxnSpPr>
          <p:nvPr/>
        </p:nvCxnSpPr>
        <p:spPr bwMode="auto">
          <a:xfrm>
            <a:off x="8204440" y="5751829"/>
            <a:ext cx="340838" cy="35966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93E84DC-AD84-4BC2-9DB6-586414D66F86}"/>
              </a:ext>
            </a:extLst>
          </p:cNvPr>
          <p:cNvCxnSpPr>
            <a:cxnSpLocks/>
            <a:endCxn id="20" idx="0"/>
          </p:cNvCxnSpPr>
          <p:nvPr/>
        </p:nvCxnSpPr>
        <p:spPr bwMode="auto">
          <a:xfrm flipH="1">
            <a:off x="5292493" y="5789328"/>
            <a:ext cx="50718" cy="27123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7D6D11C-6F43-4BED-B56A-55464584D552}"/>
              </a:ext>
            </a:extLst>
          </p:cNvPr>
          <p:cNvCxnSpPr>
            <a:cxnSpLocks/>
          </p:cNvCxnSpPr>
          <p:nvPr/>
        </p:nvCxnSpPr>
        <p:spPr bwMode="auto">
          <a:xfrm>
            <a:off x="3534509" y="5767754"/>
            <a:ext cx="230341" cy="24508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3C9905-BB9C-4052-A55C-762DB115DB9D}"/>
              </a:ext>
            </a:extLst>
          </p:cNvPr>
          <p:cNvCxnSpPr>
            <a:cxnSpLocks/>
          </p:cNvCxnSpPr>
          <p:nvPr/>
        </p:nvCxnSpPr>
        <p:spPr bwMode="auto">
          <a:xfrm flipH="1">
            <a:off x="3070499" y="5789327"/>
            <a:ext cx="336660" cy="18131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BC720B1B-DAB7-4F40-B4E5-36C60D7667CD}"/>
              </a:ext>
            </a:extLst>
          </p:cNvPr>
          <p:cNvSpPr/>
          <p:nvPr/>
        </p:nvSpPr>
        <p:spPr>
          <a:xfrm>
            <a:off x="8204441" y="6089033"/>
            <a:ext cx="18713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15 mm cell nutrient</a:t>
            </a:r>
          </a:p>
          <a:p>
            <a:r>
              <a:rPr lang="en-US" sz="1600" dirty="0"/>
              <a:t>solution</a:t>
            </a:r>
            <a:endParaRPr lang="en-US" sz="1600" i="1" dirty="0"/>
          </a:p>
        </p:txBody>
      </p:sp>
      <p:grpSp>
        <p:nvGrpSpPr>
          <p:cNvPr id="6" name="Group 5"/>
          <p:cNvGrpSpPr/>
          <p:nvPr/>
        </p:nvGrpSpPr>
        <p:grpSpPr>
          <a:xfrm>
            <a:off x="2805680" y="1124985"/>
            <a:ext cx="6262234" cy="4664341"/>
            <a:chOff x="2779555" y="1237857"/>
            <a:chExt cx="6262234" cy="4664341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64094BED-FF4F-4EE7-813B-5625288BAE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9555" y="1237857"/>
              <a:ext cx="6262234" cy="4252577"/>
            </a:xfrm>
            <a:prstGeom prst="rect">
              <a:avLst/>
            </a:prstGeom>
          </p:spPr>
        </p:pic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3F0E9A4F-6CDE-4824-8CA6-0F90245361D9}"/>
                </a:ext>
              </a:extLst>
            </p:cNvPr>
            <p:cNvGrpSpPr/>
            <p:nvPr/>
          </p:nvGrpSpPr>
          <p:grpSpPr>
            <a:xfrm>
              <a:off x="3407159" y="5440533"/>
              <a:ext cx="5265860" cy="461665"/>
              <a:chOff x="2264159" y="5440532"/>
              <a:chExt cx="5265860" cy="461665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64CEDDC-7EC4-493B-BD16-0D83519E07F3}"/>
                  </a:ext>
                </a:extLst>
              </p:cNvPr>
              <p:cNvSpPr/>
              <p:nvPr/>
            </p:nvSpPr>
            <p:spPr bwMode="auto">
              <a:xfrm rot="5400000">
                <a:off x="6523637" y="4895816"/>
                <a:ext cx="461665" cy="1551098"/>
              </a:xfrm>
              <a:custGeom>
                <a:avLst/>
                <a:gdLst>
                  <a:gd name="connsiteX0" fmla="*/ 0 w 461665"/>
                  <a:gd name="connsiteY0" fmla="*/ 0 h 1551098"/>
                  <a:gd name="connsiteX1" fmla="*/ 461665 w 461665"/>
                  <a:gd name="connsiteY1" fmla="*/ 0 h 1551098"/>
                  <a:gd name="connsiteX2" fmla="*/ 461665 w 461665"/>
                  <a:gd name="connsiteY2" fmla="*/ 1551098 h 1551098"/>
                  <a:gd name="connsiteX3" fmla="*/ 0 w 461665"/>
                  <a:gd name="connsiteY3" fmla="*/ 1551098 h 1551098"/>
                  <a:gd name="connsiteX4" fmla="*/ 0 w 461665"/>
                  <a:gd name="connsiteY4" fmla="*/ 0 h 1551098"/>
                  <a:gd name="connsiteX0" fmla="*/ 0 w 461665"/>
                  <a:gd name="connsiteY0" fmla="*/ 0 h 1551098"/>
                  <a:gd name="connsiteX1" fmla="*/ 139973 w 461665"/>
                  <a:gd name="connsiteY1" fmla="*/ 2844 h 1551098"/>
                  <a:gd name="connsiteX2" fmla="*/ 461665 w 461665"/>
                  <a:gd name="connsiteY2" fmla="*/ 0 h 1551098"/>
                  <a:gd name="connsiteX3" fmla="*/ 461665 w 461665"/>
                  <a:gd name="connsiteY3" fmla="*/ 1551098 h 1551098"/>
                  <a:gd name="connsiteX4" fmla="*/ 0 w 461665"/>
                  <a:gd name="connsiteY4" fmla="*/ 1551098 h 1551098"/>
                  <a:gd name="connsiteX5" fmla="*/ 0 w 461665"/>
                  <a:gd name="connsiteY5" fmla="*/ 0 h 1551098"/>
                  <a:gd name="connsiteX0" fmla="*/ 0 w 461665"/>
                  <a:gd name="connsiteY0" fmla="*/ 0 h 1551098"/>
                  <a:gd name="connsiteX1" fmla="*/ 139973 w 461665"/>
                  <a:gd name="connsiteY1" fmla="*/ 2844 h 1551098"/>
                  <a:gd name="connsiteX2" fmla="*/ 343637 w 461665"/>
                  <a:gd name="connsiteY2" fmla="*/ 2844 h 1551098"/>
                  <a:gd name="connsiteX3" fmla="*/ 461665 w 461665"/>
                  <a:gd name="connsiteY3" fmla="*/ 0 h 1551098"/>
                  <a:gd name="connsiteX4" fmla="*/ 461665 w 461665"/>
                  <a:gd name="connsiteY4" fmla="*/ 1551098 h 1551098"/>
                  <a:gd name="connsiteX5" fmla="*/ 0 w 461665"/>
                  <a:gd name="connsiteY5" fmla="*/ 1551098 h 1551098"/>
                  <a:gd name="connsiteX6" fmla="*/ 0 w 461665"/>
                  <a:gd name="connsiteY6" fmla="*/ 0 h 1551098"/>
                  <a:gd name="connsiteX0" fmla="*/ 0 w 461665"/>
                  <a:gd name="connsiteY0" fmla="*/ 0 h 1551098"/>
                  <a:gd name="connsiteX1" fmla="*/ 139973 w 461665"/>
                  <a:gd name="connsiteY1" fmla="*/ 2844 h 1551098"/>
                  <a:gd name="connsiteX2" fmla="*/ 231415 w 461665"/>
                  <a:gd name="connsiteY2" fmla="*/ 2844 h 1551098"/>
                  <a:gd name="connsiteX3" fmla="*/ 343637 w 461665"/>
                  <a:gd name="connsiteY3" fmla="*/ 2844 h 1551098"/>
                  <a:gd name="connsiteX4" fmla="*/ 461665 w 461665"/>
                  <a:gd name="connsiteY4" fmla="*/ 0 h 1551098"/>
                  <a:gd name="connsiteX5" fmla="*/ 461665 w 461665"/>
                  <a:gd name="connsiteY5" fmla="*/ 1551098 h 1551098"/>
                  <a:gd name="connsiteX6" fmla="*/ 0 w 461665"/>
                  <a:gd name="connsiteY6" fmla="*/ 1551098 h 1551098"/>
                  <a:gd name="connsiteX7" fmla="*/ 0 w 461665"/>
                  <a:gd name="connsiteY7" fmla="*/ 0 h 1551098"/>
                  <a:gd name="connsiteX0" fmla="*/ 0 w 461665"/>
                  <a:gd name="connsiteY0" fmla="*/ 0 h 1551098"/>
                  <a:gd name="connsiteX1" fmla="*/ 139973 w 461665"/>
                  <a:gd name="connsiteY1" fmla="*/ 2844 h 1551098"/>
                  <a:gd name="connsiteX2" fmla="*/ 231415 w 461665"/>
                  <a:gd name="connsiteY2" fmla="*/ 2844 h 1551098"/>
                  <a:gd name="connsiteX3" fmla="*/ 335328 w 461665"/>
                  <a:gd name="connsiteY3" fmla="*/ 81815 h 1551098"/>
                  <a:gd name="connsiteX4" fmla="*/ 461665 w 461665"/>
                  <a:gd name="connsiteY4" fmla="*/ 0 h 1551098"/>
                  <a:gd name="connsiteX5" fmla="*/ 461665 w 461665"/>
                  <a:gd name="connsiteY5" fmla="*/ 1551098 h 1551098"/>
                  <a:gd name="connsiteX6" fmla="*/ 0 w 461665"/>
                  <a:gd name="connsiteY6" fmla="*/ 1551098 h 1551098"/>
                  <a:gd name="connsiteX7" fmla="*/ 0 w 461665"/>
                  <a:gd name="connsiteY7" fmla="*/ 0 h 1551098"/>
                  <a:gd name="connsiteX0" fmla="*/ 0 w 461665"/>
                  <a:gd name="connsiteY0" fmla="*/ 0 h 1551098"/>
                  <a:gd name="connsiteX1" fmla="*/ 115038 w 461665"/>
                  <a:gd name="connsiteY1" fmla="*/ 90128 h 1551098"/>
                  <a:gd name="connsiteX2" fmla="*/ 231415 w 461665"/>
                  <a:gd name="connsiteY2" fmla="*/ 2844 h 1551098"/>
                  <a:gd name="connsiteX3" fmla="*/ 335328 w 461665"/>
                  <a:gd name="connsiteY3" fmla="*/ 81815 h 1551098"/>
                  <a:gd name="connsiteX4" fmla="*/ 461665 w 461665"/>
                  <a:gd name="connsiteY4" fmla="*/ 0 h 1551098"/>
                  <a:gd name="connsiteX5" fmla="*/ 461665 w 461665"/>
                  <a:gd name="connsiteY5" fmla="*/ 1551098 h 1551098"/>
                  <a:gd name="connsiteX6" fmla="*/ 0 w 461665"/>
                  <a:gd name="connsiteY6" fmla="*/ 1551098 h 1551098"/>
                  <a:gd name="connsiteX7" fmla="*/ 0 w 461665"/>
                  <a:gd name="connsiteY7" fmla="*/ 0 h 1551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1665" h="1551098">
                    <a:moveTo>
                      <a:pt x="0" y="0"/>
                    </a:moveTo>
                    <a:lnTo>
                      <a:pt x="115038" y="90128"/>
                    </a:lnTo>
                    <a:lnTo>
                      <a:pt x="231415" y="2844"/>
                    </a:lnTo>
                    <a:lnTo>
                      <a:pt x="335328" y="81815"/>
                    </a:lnTo>
                    <a:lnTo>
                      <a:pt x="461665" y="0"/>
                    </a:lnTo>
                    <a:lnTo>
                      <a:pt x="461665" y="1551098"/>
                    </a:lnTo>
                    <a:lnTo>
                      <a:pt x="0" y="15510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05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latin typeface="Arial" pitchFamily="34" charset="0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E42C645-0002-404A-98A4-2046D9F03D6A}"/>
                  </a:ext>
                </a:extLst>
              </p:cNvPr>
              <p:cNvSpPr/>
              <p:nvPr/>
            </p:nvSpPr>
            <p:spPr bwMode="auto">
              <a:xfrm rot="5400000">
                <a:off x="3642039" y="4256620"/>
                <a:ext cx="461665" cy="2829489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latin typeface="Arial" pitchFamily="34" charset="0"/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F72D9DD-AE1C-496F-8FFA-86A9F4BA8A14}"/>
                  </a:ext>
                </a:extLst>
              </p:cNvPr>
              <p:cNvSpPr/>
              <p:nvPr/>
            </p:nvSpPr>
            <p:spPr bwMode="auto">
              <a:xfrm rot="5400000">
                <a:off x="5387344" y="5339119"/>
                <a:ext cx="461665" cy="664492"/>
              </a:xfrm>
              <a:prstGeom prst="rect">
                <a:avLst/>
              </a:prstGeom>
              <a:solidFill>
                <a:schemeClr val="accent4">
                  <a:lumMod val="50000"/>
                  <a:lumOff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latin typeface="Arial" pitchFamily="34" charset="0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131AD755-948D-4A9F-9D82-F55ADD8BB586}"/>
                  </a:ext>
                </a:extLst>
              </p:cNvPr>
              <p:cNvSpPr/>
              <p:nvPr/>
            </p:nvSpPr>
            <p:spPr bwMode="auto">
              <a:xfrm rot="5400000">
                <a:off x="2152816" y="5597143"/>
                <a:ext cx="461665" cy="148443"/>
              </a:xfrm>
              <a:prstGeom prst="rect">
                <a:avLst/>
              </a:prstGeom>
              <a:solidFill>
                <a:srgbClr val="00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latin typeface="Arial" pitchFamily="34" charset="0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C8AEC30-4AF1-4A9E-B38B-C6C1EA62BD2F}"/>
                  </a:ext>
                </a:extLst>
              </p:cNvPr>
              <p:cNvSpPr/>
              <p:nvPr/>
            </p:nvSpPr>
            <p:spPr bwMode="auto">
              <a:xfrm rot="5400000">
                <a:off x="2056186" y="5648505"/>
                <a:ext cx="461665" cy="45719"/>
              </a:xfrm>
              <a:prstGeom prst="rect">
                <a:avLst/>
              </a:prstGeom>
              <a:solidFill>
                <a:srgbClr val="FF7F3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latin typeface="Arial" pitchFamily="34" charset="0"/>
                </a:endParaRPr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E17243A6-9346-4753-8D97-81C94969506F}"/>
                  </a:ext>
                </a:extLst>
              </p:cNvPr>
              <p:cNvCxnSpPr/>
              <p:nvPr/>
            </p:nvCxnSpPr>
            <p:spPr bwMode="auto">
              <a:xfrm>
                <a:off x="5964070" y="5440532"/>
                <a:ext cx="0" cy="461665"/>
              </a:xfrm>
              <a:prstGeom prst="line">
                <a:avLst/>
              </a:prstGeom>
              <a:noFill/>
              <a:ln w="19050" cap="flat" cmpd="sng" algn="ctr">
                <a:solidFill>
                  <a:srgbClr val="FFCC99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6961986-AC76-4D9A-82E4-8D506CBE4A9C}"/>
              </a:ext>
            </a:extLst>
          </p:cNvPr>
          <p:cNvCxnSpPr>
            <a:cxnSpLocks/>
          </p:cNvCxnSpPr>
          <p:nvPr/>
        </p:nvCxnSpPr>
        <p:spPr bwMode="auto">
          <a:xfrm>
            <a:off x="7100836" y="5789328"/>
            <a:ext cx="381842" cy="35521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35"/>
          <p:cNvSpPr txBox="1"/>
          <p:nvPr/>
        </p:nvSpPr>
        <p:spPr>
          <a:xfrm>
            <a:off x="4349424" y="115544"/>
            <a:ext cx="2619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Stage </a:t>
            </a:r>
            <a:r>
              <a:rPr lang="en-US" sz="2400" b="1" dirty="0" smtClean="0"/>
              <a:t>1 end </a:t>
            </a:r>
            <a:r>
              <a:rPr lang="en-US" sz="2400" b="1" dirty="0"/>
              <a:t>station</a:t>
            </a:r>
            <a:endParaRPr lang="en-GB" sz="2400" dirty="0"/>
          </a:p>
        </p:txBody>
      </p:sp>
      <p:grpSp>
        <p:nvGrpSpPr>
          <p:cNvPr id="7" name="Group 6"/>
          <p:cNvGrpSpPr/>
          <p:nvPr/>
        </p:nvGrpSpPr>
        <p:grpSpPr>
          <a:xfrm>
            <a:off x="1407089" y="5319942"/>
            <a:ext cx="1657425" cy="461666"/>
            <a:chOff x="1415252" y="5398911"/>
            <a:chExt cx="1657425" cy="461666"/>
          </a:xfrm>
        </p:grpSpPr>
        <p:sp>
          <p:nvSpPr>
            <p:cNvPr id="16" name="Arrow: Up 15">
              <a:extLst>
                <a:ext uri="{FF2B5EF4-FFF2-40B4-BE49-F238E27FC236}">
                  <a16:creationId xmlns:a16="http://schemas.microsoft.com/office/drawing/2014/main" id="{04F41910-F14E-41B1-AD8C-CD5440B0D2E8}"/>
                </a:ext>
              </a:extLst>
            </p:cNvPr>
            <p:cNvSpPr/>
            <p:nvPr/>
          </p:nvSpPr>
          <p:spPr bwMode="auto">
            <a:xfrm rot="5400000">
              <a:off x="2438624" y="5226524"/>
              <a:ext cx="461666" cy="806440"/>
            </a:xfrm>
            <a:prstGeom prst="upArrow">
              <a:avLst/>
            </a:prstGeom>
            <a:solidFill>
              <a:srgbClr val="0062A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latin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C33B0AE-41FD-45FF-8E99-996450817283}"/>
                </a:ext>
              </a:extLst>
            </p:cNvPr>
            <p:cNvSpPr txBox="1"/>
            <p:nvPr/>
          </p:nvSpPr>
          <p:spPr>
            <a:xfrm>
              <a:off x="1415252" y="5429689"/>
              <a:ext cx="7761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0062AC"/>
                  </a:solidFill>
                </a:rPr>
                <a:t>beam</a:t>
              </a:r>
              <a:endParaRPr lang="en-GB" sz="2000" dirty="0">
                <a:solidFill>
                  <a:srgbClr val="0062AC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941837" y="2443885"/>
            <a:ext cx="753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10 MeV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621127" y="2424203"/>
            <a:ext cx="753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</a:rPr>
              <a:t>15 MeV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894055" y="2005917"/>
            <a:ext cx="753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12 MeV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5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36504" y="222739"/>
            <a:ext cx="4107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Layout of the facility – Overall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7" t="20572" r="984" b="19873"/>
          <a:stretch/>
        </p:blipFill>
        <p:spPr>
          <a:xfrm>
            <a:off x="1502682" y="684404"/>
            <a:ext cx="9575037" cy="61264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34325" y="4219575"/>
            <a:ext cx="1291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Laser target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72275" y="4852139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Laser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72675" y="2943225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Low energy in vitro end station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429125" y="1647825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High energy in vitro end station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981200" y="2897058"/>
            <a:ext cx="2047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I</a:t>
            </a:r>
            <a:r>
              <a:rPr lang="en-GB" dirty="0" smtClean="0">
                <a:solidFill>
                  <a:srgbClr val="0070C0"/>
                </a:solidFill>
              </a:rPr>
              <a:t>n vivo end station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4988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18561" y="17305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Instrumentation in other FFAs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66561" y="864698"/>
            <a:ext cx="6096000" cy="16614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EMMA </a:t>
            </a: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Daresbury Laboratory)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42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F-D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cells with 81 BPMs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BPM: </a:t>
            </a:r>
          </a:p>
          <a:p>
            <a:pPr algn="just">
              <a:lnSpc>
                <a:spcPct val="107000"/>
              </a:lnSpc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4-button pickup</a:t>
            </a:r>
          </a:p>
          <a:p>
            <a:pPr algn="just">
              <a:lnSpc>
                <a:spcPct val="107000"/>
              </a:lnSpc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2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front end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modules 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VME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module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ADCs +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4000 turns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memory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5615" y="1029274"/>
            <a:ext cx="6557555" cy="2715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 </a:t>
            </a: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neutrino factory </a:t>
            </a: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FFA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x 4-button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BPM per quadrupole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magnet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(OTR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foils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phase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probes for beam-RF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comparison 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wall-current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monitor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wire scanners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integrating current toroid or Faraday cup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transverse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deflection cavity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&amp; fluorescent screen (bunch shape)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xtraction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has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dispersive region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=&gt; momentum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“pepper-pot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emittance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monitor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4863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45170" y="277560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Fast feedback controls and monitoring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11085" y="1176711"/>
            <a:ext cx="9292046" cy="4268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PROSCAN </a:t>
            </a: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facility at </a:t>
            </a:r>
            <a:r>
              <a:rPr lang="en-GB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PSI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ignals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 instruments digitised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fed back to the machine control system (MCS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BPM currents fed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GB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LogIV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unit (logarithmic 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transimpedance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amplifier and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ADC)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LogIV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outputs 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digitised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signals, accessible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via the VME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backplane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igitised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signals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read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 a VPC digital back end electronics module, which contains 2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FPGAs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System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FPGA runs the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common firmware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User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FPGA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implements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local storage and processing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algorithms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RAM provided for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lookup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tables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User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FPGA is used to calculate quantities derived from raw pickup data, such as total beam current, beam vertical position, beam horizontal position, beam sizes, etc. </a:t>
            </a:r>
            <a:endParaRPr lang="en-GB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Limits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be set on parameters which can be used in an interlock system, via fast optical data links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BPM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 is sampled at 5kHz and fed back to the MCS for applying beam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corrections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0121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20" y="461964"/>
            <a:ext cx="8551355" cy="61590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99175" y="6251688"/>
            <a:ext cx="1372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Alex Howard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47418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40082" y="371806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Proton Tomography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486025" y="1029484"/>
            <a:ext cx="6096000" cy="454919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Note that other approaches to this include proton tomography, as researched by the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PRaVDA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collaboration, who have built a prototype silicon tracker for proton tomography: </a:t>
            </a:r>
            <a:r>
              <a:rPr lang="en-GB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http://www.pravda.uk.com/index.php/78-pgeneral/71-phone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See also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Burker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al. (Vienna Conference on Instrumentation 2019) – developing a similar detector system to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PRaVDA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in this case for ion tomography. </a:t>
            </a: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proton radiotherapy, secondary neutrons from the proton interaction lead to unwanted dose in healthy tissue.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Gioscio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al. ( Vienna 2019) have built a prototype 250 micron scintillating plastic fibre tracker with a SPAD array (from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LFoundry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5" name="Rectangle 4"/>
          <p:cNvSpPr/>
          <p:nvPr/>
        </p:nvSpPr>
        <p:spPr>
          <a:xfrm>
            <a:off x="3944857" y="3391231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Secondary particles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9072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917" y="876062"/>
            <a:ext cx="8542020" cy="50749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87099" y="238125"/>
            <a:ext cx="3983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Thin Ceramic monitors (</a:t>
            </a:r>
            <a:r>
              <a:rPr lang="en-GB" sz="2400" dirty="0" err="1" smtClean="0">
                <a:solidFill>
                  <a:srgbClr val="0070C0"/>
                </a:solidFill>
              </a:rPr>
              <a:t>Silson</a:t>
            </a:r>
            <a:r>
              <a:rPr lang="en-GB" sz="2400" dirty="0" smtClean="0">
                <a:solidFill>
                  <a:srgbClr val="0070C0"/>
                </a:solidFill>
              </a:rPr>
              <a:t>)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99175" y="6251688"/>
            <a:ext cx="1372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Alex Howard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25322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0288" y="790582"/>
            <a:ext cx="7572375" cy="53006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58524" y="180975"/>
            <a:ext cx="42255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Thin Ceramic monitors (</a:t>
            </a:r>
            <a:r>
              <a:rPr lang="en-GB" sz="2400" dirty="0" err="1" smtClean="0">
                <a:solidFill>
                  <a:srgbClr val="0070C0"/>
                </a:solidFill>
              </a:rPr>
              <a:t>Ametek</a:t>
            </a:r>
            <a:r>
              <a:rPr lang="en-GB" sz="2400" dirty="0" smtClean="0">
                <a:solidFill>
                  <a:srgbClr val="0070C0"/>
                </a:solidFill>
              </a:rPr>
              <a:t>)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99175" y="6251688"/>
            <a:ext cx="1372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Alex Howard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7831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999BE-3EA7-4B8F-8E29-522E7D013A0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9375" y="828303"/>
            <a:ext cx="6101422" cy="5850638"/>
          </a:xfrm>
          <a:noFill/>
        </p:spPr>
        <p:txBody>
          <a:bodyPr>
            <a:normAutofit/>
          </a:bodyPr>
          <a:lstStyle/>
          <a:p>
            <a:r>
              <a:rPr lang="en-US" sz="1900" dirty="0"/>
              <a:t>Material budget determines required beam energy.</a:t>
            </a:r>
          </a:p>
          <a:p>
            <a:pPr lvl="1"/>
            <a:r>
              <a:rPr lang="en-US" sz="1900" dirty="0"/>
              <a:t>More material increases cost of laser.</a:t>
            </a:r>
          </a:p>
          <a:p>
            <a:pPr lvl="1"/>
            <a:r>
              <a:rPr lang="en-US" sz="1900" dirty="0"/>
              <a:t>Consider cell sample containers.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1800" dirty="0"/>
              <a:t>Energy deposition and dose calculation very important for the design of the end station.</a:t>
            </a:r>
          </a:p>
          <a:p>
            <a:pPr lvl="1"/>
            <a:r>
              <a:rPr lang="en-US" sz="1800" dirty="0"/>
              <a:t>Want the Bragg peak in the cell layer.</a:t>
            </a:r>
          </a:p>
          <a:p>
            <a:pPr lvl="1"/>
            <a:r>
              <a:rPr lang="en-US" sz="1800" dirty="0"/>
              <a:t>Ensure efficient delivery of dose to the cells (i.e. minimize the time needed to irradiate a sample). </a:t>
            </a:r>
          </a:p>
          <a:p>
            <a:pPr lvl="1"/>
            <a:r>
              <a:rPr lang="en-US" sz="1800" dirty="0"/>
              <a:t>Dose verification.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0B9BD1-DBD0-4D25-A932-6DF4484B5856}"/>
              </a:ext>
            </a:extLst>
          </p:cNvPr>
          <p:cNvSpPr txBox="1"/>
          <p:nvPr/>
        </p:nvSpPr>
        <p:spPr>
          <a:xfrm>
            <a:off x="9272856" y="5240606"/>
            <a:ext cx="1943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0.075 mm vacuum window.</a:t>
            </a:r>
          </a:p>
          <a:p>
            <a:endParaRPr lang="en-GB" i="1" dirty="0"/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3BA864DE-56EE-4B67-BF16-DC38D7727F56}"/>
              </a:ext>
            </a:extLst>
          </p:cNvPr>
          <p:cNvSpPr/>
          <p:nvPr/>
        </p:nvSpPr>
        <p:spPr bwMode="auto">
          <a:xfrm>
            <a:off x="8074152" y="5272878"/>
            <a:ext cx="256032" cy="806440"/>
          </a:xfrm>
          <a:prstGeom prst="upArrow">
            <a:avLst/>
          </a:prstGeom>
          <a:solidFill>
            <a:srgbClr val="0062A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200">
              <a:latin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39015A-5A6F-4161-A766-1498FD195463}"/>
              </a:ext>
            </a:extLst>
          </p:cNvPr>
          <p:cNvSpPr txBox="1"/>
          <p:nvPr/>
        </p:nvSpPr>
        <p:spPr>
          <a:xfrm>
            <a:off x="7817392" y="6099333"/>
            <a:ext cx="776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62AC"/>
                </a:solidFill>
              </a:rPr>
              <a:t>beam</a:t>
            </a:r>
            <a:endParaRPr lang="en-GB" sz="2000" dirty="0">
              <a:solidFill>
                <a:srgbClr val="0062AC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2F8248-4D50-4132-B31B-7B451BC07BE6}"/>
              </a:ext>
            </a:extLst>
          </p:cNvPr>
          <p:cNvSpPr/>
          <p:nvPr/>
        </p:nvSpPr>
        <p:spPr>
          <a:xfrm>
            <a:off x="9333491" y="859928"/>
            <a:ext cx="21966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15 mm cell nutrient</a:t>
            </a:r>
          </a:p>
          <a:p>
            <a:r>
              <a:rPr lang="en-US" dirty="0"/>
              <a:t>solution</a:t>
            </a:r>
            <a:r>
              <a:rPr lang="en-US" dirty="0" smtClean="0"/>
              <a:t>.</a:t>
            </a:r>
            <a:endParaRPr lang="en-US" i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086A15-BA5A-46E3-A810-7D6F0A84BD69}"/>
              </a:ext>
            </a:extLst>
          </p:cNvPr>
          <p:cNvSpPr/>
          <p:nvPr/>
        </p:nvSpPr>
        <p:spPr>
          <a:xfrm>
            <a:off x="9333491" y="1617396"/>
            <a:ext cx="21966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0.03</a:t>
            </a:r>
            <a:r>
              <a:rPr lang="en-GB" dirty="0"/>
              <a:t> mm cell layer.</a:t>
            </a:r>
          </a:p>
          <a:p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7333FD-40AB-4D9E-ABFA-9799A4CE88E9}"/>
              </a:ext>
            </a:extLst>
          </p:cNvPr>
          <p:cNvSpPr/>
          <p:nvPr/>
        </p:nvSpPr>
        <p:spPr>
          <a:xfrm>
            <a:off x="9333491" y="2252283"/>
            <a:ext cx="21356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1.15 mm sample </a:t>
            </a:r>
          </a:p>
          <a:p>
            <a:r>
              <a:rPr lang="en-US" dirty="0"/>
              <a:t>container base.</a:t>
            </a:r>
          </a:p>
          <a:p>
            <a:endParaRPr lang="en-US" i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7D3503A-BB9B-44F3-8AE8-388E59ECB4BF}"/>
              </a:ext>
            </a:extLst>
          </p:cNvPr>
          <p:cNvSpPr/>
          <p:nvPr/>
        </p:nvSpPr>
        <p:spPr>
          <a:xfrm>
            <a:off x="9333491" y="3260037"/>
            <a:ext cx="14146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5mm air gap.</a:t>
            </a:r>
          </a:p>
          <a:p>
            <a:endParaRPr lang="en-GB" i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1D45A-6039-4EA8-BC59-CA85E0113C2A}"/>
              </a:ext>
            </a:extLst>
          </p:cNvPr>
          <p:cNvSpPr/>
          <p:nvPr/>
        </p:nvSpPr>
        <p:spPr>
          <a:xfrm>
            <a:off x="9333489" y="4063671"/>
            <a:ext cx="23252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0.25 mm scintillating </a:t>
            </a:r>
            <a:r>
              <a:rPr lang="en-US" dirty="0" err="1"/>
              <a:t>fibre</a:t>
            </a:r>
            <a:r>
              <a:rPr lang="en-US" dirty="0"/>
              <a:t> layer. </a:t>
            </a:r>
            <a:endParaRPr lang="en-US" i="1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7D25430-8B1A-47C2-9C64-2A36E8DEB52E}"/>
              </a:ext>
            </a:extLst>
          </p:cNvPr>
          <p:cNvCxnSpPr/>
          <p:nvPr/>
        </p:nvCxnSpPr>
        <p:spPr bwMode="auto">
          <a:xfrm>
            <a:off x="7285890" y="867508"/>
            <a:ext cx="1832554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400CB7D-03E0-4DD9-BD56-B2C8EF8710CC}"/>
              </a:ext>
            </a:extLst>
          </p:cNvPr>
          <p:cNvSpPr txBox="1"/>
          <p:nvPr/>
        </p:nvSpPr>
        <p:spPr>
          <a:xfrm>
            <a:off x="7937554" y="643637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 mm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C450C7E-BF42-44F3-8508-94E8C1286FF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860134" y="5068751"/>
            <a:ext cx="473356" cy="28277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3" name="Picture 42">
            <a:extLst>
              <a:ext uri="{FF2B5EF4-FFF2-40B4-BE49-F238E27FC236}">
                <a16:creationId xmlns:a16="http://schemas.microsoft.com/office/drawing/2014/main" id="{7051B65F-1D21-406D-8360-43391DC6BC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3" t="19772" r="9100" b="25020"/>
          <a:stretch/>
        </p:blipFill>
        <p:spPr>
          <a:xfrm>
            <a:off x="1563359" y="2137487"/>
            <a:ext cx="2136110" cy="135105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B41307E8-664C-4C9F-A131-A0AC146A10E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33" t="19772" r="16946" b="35874"/>
          <a:stretch/>
        </p:blipFill>
        <p:spPr>
          <a:xfrm>
            <a:off x="4038079" y="2217595"/>
            <a:ext cx="1934084" cy="1199899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749E4B9A-2610-47E7-92E8-10FEBAE03EAE}"/>
              </a:ext>
            </a:extLst>
          </p:cNvPr>
          <p:cNvGrpSpPr/>
          <p:nvPr/>
        </p:nvGrpSpPr>
        <p:grpSpPr>
          <a:xfrm rot="16200000">
            <a:off x="6129113" y="2095522"/>
            <a:ext cx="4154171" cy="1804398"/>
            <a:chOff x="2264159" y="5440532"/>
            <a:chExt cx="5265860" cy="461665"/>
          </a:xfrm>
        </p:grpSpPr>
        <p:sp>
          <p:nvSpPr>
            <p:cNvPr id="40" name="Rectangle 22">
              <a:extLst>
                <a:ext uri="{FF2B5EF4-FFF2-40B4-BE49-F238E27FC236}">
                  <a16:creationId xmlns:a16="http://schemas.microsoft.com/office/drawing/2014/main" id="{E33E6DD1-212D-4773-9D84-07D51B47ABA3}"/>
                </a:ext>
              </a:extLst>
            </p:cNvPr>
            <p:cNvSpPr/>
            <p:nvPr/>
          </p:nvSpPr>
          <p:spPr bwMode="auto">
            <a:xfrm rot="5400000">
              <a:off x="6523637" y="4895816"/>
              <a:ext cx="461665" cy="1551098"/>
            </a:xfrm>
            <a:custGeom>
              <a:avLst/>
              <a:gdLst>
                <a:gd name="connsiteX0" fmla="*/ 0 w 461665"/>
                <a:gd name="connsiteY0" fmla="*/ 0 h 1551098"/>
                <a:gd name="connsiteX1" fmla="*/ 461665 w 461665"/>
                <a:gd name="connsiteY1" fmla="*/ 0 h 1551098"/>
                <a:gd name="connsiteX2" fmla="*/ 461665 w 461665"/>
                <a:gd name="connsiteY2" fmla="*/ 1551098 h 1551098"/>
                <a:gd name="connsiteX3" fmla="*/ 0 w 461665"/>
                <a:gd name="connsiteY3" fmla="*/ 1551098 h 1551098"/>
                <a:gd name="connsiteX4" fmla="*/ 0 w 461665"/>
                <a:gd name="connsiteY4" fmla="*/ 0 h 1551098"/>
                <a:gd name="connsiteX0" fmla="*/ 0 w 461665"/>
                <a:gd name="connsiteY0" fmla="*/ 0 h 1551098"/>
                <a:gd name="connsiteX1" fmla="*/ 139973 w 461665"/>
                <a:gd name="connsiteY1" fmla="*/ 2844 h 1551098"/>
                <a:gd name="connsiteX2" fmla="*/ 461665 w 461665"/>
                <a:gd name="connsiteY2" fmla="*/ 0 h 1551098"/>
                <a:gd name="connsiteX3" fmla="*/ 461665 w 461665"/>
                <a:gd name="connsiteY3" fmla="*/ 1551098 h 1551098"/>
                <a:gd name="connsiteX4" fmla="*/ 0 w 461665"/>
                <a:gd name="connsiteY4" fmla="*/ 1551098 h 1551098"/>
                <a:gd name="connsiteX5" fmla="*/ 0 w 461665"/>
                <a:gd name="connsiteY5" fmla="*/ 0 h 1551098"/>
                <a:gd name="connsiteX0" fmla="*/ 0 w 461665"/>
                <a:gd name="connsiteY0" fmla="*/ 0 h 1551098"/>
                <a:gd name="connsiteX1" fmla="*/ 139973 w 461665"/>
                <a:gd name="connsiteY1" fmla="*/ 2844 h 1551098"/>
                <a:gd name="connsiteX2" fmla="*/ 343637 w 461665"/>
                <a:gd name="connsiteY2" fmla="*/ 2844 h 1551098"/>
                <a:gd name="connsiteX3" fmla="*/ 461665 w 461665"/>
                <a:gd name="connsiteY3" fmla="*/ 0 h 1551098"/>
                <a:gd name="connsiteX4" fmla="*/ 461665 w 461665"/>
                <a:gd name="connsiteY4" fmla="*/ 1551098 h 1551098"/>
                <a:gd name="connsiteX5" fmla="*/ 0 w 461665"/>
                <a:gd name="connsiteY5" fmla="*/ 1551098 h 1551098"/>
                <a:gd name="connsiteX6" fmla="*/ 0 w 461665"/>
                <a:gd name="connsiteY6" fmla="*/ 0 h 1551098"/>
                <a:gd name="connsiteX0" fmla="*/ 0 w 461665"/>
                <a:gd name="connsiteY0" fmla="*/ 0 h 1551098"/>
                <a:gd name="connsiteX1" fmla="*/ 139973 w 461665"/>
                <a:gd name="connsiteY1" fmla="*/ 2844 h 1551098"/>
                <a:gd name="connsiteX2" fmla="*/ 231415 w 461665"/>
                <a:gd name="connsiteY2" fmla="*/ 2844 h 1551098"/>
                <a:gd name="connsiteX3" fmla="*/ 343637 w 461665"/>
                <a:gd name="connsiteY3" fmla="*/ 2844 h 1551098"/>
                <a:gd name="connsiteX4" fmla="*/ 461665 w 461665"/>
                <a:gd name="connsiteY4" fmla="*/ 0 h 1551098"/>
                <a:gd name="connsiteX5" fmla="*/ 461665 w 461665"/>
                <a:gd name="connsiteY5" fmla="*/ 1551098 h 1551098"/>
                <a:gd name="connsiteX6" fmla="*/ 0 w 461665"/>
                <a:gd name="connsiteY6" fmla="*/ 1551098 h 1551098"/>
                <a:gd name="connsiteX7" fmla="*/ 0 w 461665"/>
                <a:gd name="connsiteY7" fmla="*/ 0 h 1551098"/>
                <a:gd name="connsiteX0" fmla="*/ 0 w 461665"/>
                <a:gd name="connsiteY0" fmla="*/ 0 h 1551098"/>
                <a:gd name="connsiteX1" fmla="*/ 139973 w 461665"/>
                <a:gd name="connsiteY1" fmla="*/ 2844 h 1551098"/>
                <a:gd name="connsiteX2" fmla="*/ 231415 w 461665"/>
                <a:gd name="connsiteY2" fmla="*/ 2844 h 1551098"/>
                <a:gd name="connsiteX3" fmla="*/ 335328 w 461665"/>
                <a:gd name="connsiteY3" fmla="*/ 81815 h 1551098"/>
                <a:gd name="connsiteX4" fmla="*/ 461665 w 461665"/>
                <a:gd name="connsiteY4" fmla="*/ 0 h 1551098"/>
                <a:gd name="connsiteX5" fmla="*/ 461665 w 461665"/>
                <a:gd name="connsiteY5" fmla="*/ 1551098 h 1551098"/>
                <a:gd name="connsiteX6" fmla="*/ 0 w 461665"/>
                <a:gd name="connsiteY6" fmla="*/ 1551098 h 1551098"/>
                <a:gd name="connsiteX7" fmla="*/ 0 w 461665"/>
                <a:gd name="connsiteY7" fmla="*/ 0 h 1551098"/>
                <a:gd name="connsiteX0" fmla="*/ 0 w 461665"/>
                <a:gd name="connsiteY0" fmla="*/ 0 h 1551098"/>
                <a:gd name="connsiteX1" fmla="*/ 115038 w 461665"/>
                <a:gd name="connsiteY1" fmla="*/ 90128 h 1551098"/>
                <a:gd name="connsiteX2" fmla="*/ 231415 w 461665"/>
                <a:gd name="connsiteY2" fmla="*/ 2844 h 1551098"/>
                <a:gd name="connsiteX3" fmla="*/ 335328 w 461665"/>
                <a:gd name="connsiteY3" fmla="*/ 81815 h 1551098"/>
                <a:gd name="connsiteX4" fmla="*/ 461665 w 461665"/>
                <a:gd name="connsiteY4" fmla="*/ 0 h 1551098"/>
                <a:gd name="connsiteX5" fmla="*/ 461665 w 461665"/>
                <a:gd name="connsiteY5" fmla="*/ 1551098 h 1551098"/>
                <a:gd name="connsiteX6" fmla="*/ 0 w 461665"/>
                <a:gd name="connsiteY6" fmla="*/ 1551098 h 1551098"/>
                <a:gd name="connsiteX7" fmla="*/ 0 w 461665"/>
                <a:gd name="connsiteY7" fmla="*/ 0 h 15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1665" h="1551098">
                  <a:moveTo>
                    <a:pt x="0" y="0"/>
                  </a:moveTo>
                  <a:lnTo>
                    <a:pt x="115038" y="90128"/>
                  </a:lnTo>
                  <a:lnTo>
                    <a:pt x="231415" y="2844"/>
                  </a:lnTo>
                  <a:lnTo>
                    <a:pt x="335328" y="81815"/>
                  </a:lnTo>
                  <a:lnTo>
                    <a:pt x="461665" y="0"/>
                  </a:lnTo>
                  <a:lnTo>
                    <a:pt x="461665" y="1551098"/>
                  </a:lnTo>
                  <a:lnTo>
                    <a:pt x="0" y="15510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5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latin typeface="Arial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FB8454C-B550-4AEF-AD0E-39A95284BE92}"/>
                </a:ext>
              </a:extLst>
            </p:cNvPr>
            <p:cNvSpPr/>
            <p:nvPr/>
          </p:nvSpPr>
          <p:spPr bwMode="auto">
            <a:xfrm rot="5400000">
              <a:off x="3642039" y="4256620"/>
              <a:ext cx="461665" cy="282948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latin typeface="Arial" pitchFamily="34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03D9C19-93BE-4B71-866D-DF70C29AF1B6}"/>
                </a:ext>
              </a:extLst>
            </p:cNvPr>
            <p:cNvSpPr/>
            <p:nvPr/>
          </p:nvSpPr>
          <p:spPr bwMode="auto">
            <a:xfrm rot="5400000">
              <a:off x="5387344" y="5339119"/>
              <a:ext cx="461665" cy="664492"/>
            </a:xfrm>
            <a:prstGeom prst="rect">
              <a:avLst/>
            </a:prstGeom>
            <a:solidFill>
              <a:schemeClr val="accent4">
                <a:lumMod val="50000"/>
                <a:lumOff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latin typeface="Arial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654173C9-70B4-4C23-A7CD-0BCF60B14D89}"/>
                </a:ext>
              </a:extLst>
            </p:cNvPr>
            <p:cNvSpPr/>
            <p:nvPr/>
          </p:nvSpPr>
          <p:spPr bwMode="auto">
            <a:xfrm rot="5400000">
              <a:off x="2152816" y="5597143"/>
              <a:ext cx="461665" cy="148443"/>
            </a:xfrm>
            <a:prstGeom prst="rect">
              <a:avLst/>
            </a:pr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latin typeface="Arial" pitchFamily="34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24833FD1-E1E5-419A-8298-594D719FC5DB}"/>
                </a:ext>
              </a:extLst>
            </p:cNvPr>
            <p:cNvSpPr/>
            <p:nvPr/>
          </p:nvSpPr>
          <p:spPr bwMode="auto">
            <a:xfrm rot="5400000">
              <a:off x="2056186" y="5648505"/>
              <a:ext cx="461665" cy="45719"/>
            </a:xfrm>
            <a:prstGeom prst="rect">
              <a:avLst/>
            </a:prstGeom>
            <a:solidFill>
              <a:srgbClr val="FF7F3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z="1200">
                <a:latin typeface="Arial" pitchFamily="34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1CB1A7A5-7711-45A7-86FF-6758071B0A88}"/>
                </a:ext>
              </a:extLst>
            </p:cNvPr>
            <p:cNvCxnSpPr/>
            <p:nvPr/>
          </p:nvCxnSpPr>
          <p:spPr bwMode="auto">
            <a:xfrm>
              <a:off x="5964070" y="5440532"/>
              <a:ext cx="0" cy="461665"/>
            </a:xfrm>
            <a:prstGeom prst="line">
              <a:avLst/>
            </a:prstGeom>
            <a:noFill/>
            <a:ln w="19050" cap="flat" cmpd="sng" algn="ctr">
              <a:solidFill>
                <a:srgbClr val="FFCC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2ED1B97-D592-4EB5-812C-BF8C699492E0}"/>
              </a:ext>
            </a:extLst>
          </p:cNvPr>
          <p:cNvCxnSpPr>
            <a:cxnSpLocks/>
            <a:stCxn id="12" idx="1"/>
          </p:cNvCxnSpPr>
          <p:nvPr/>
        </p:nvCxnSpPr>
        <p:spPr bwMode="auto">
          <a:xfrm flipH="1">
            <a:off x="8860135" y="4386837"/>
            <a:ext cx="473354" cy="57705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5CB9443-7BA3-4FAA-BC25-40C511B4B444}"/>
              </a:ext>
            </a:extLst>
          </p:cNvPr>
          <p:cNvCxnSpPr>
            <a:cxnSpLocks/>
            <a:stCxn id="11" idx="1"/>
          </p:cNvCxnSpPr>
          <p:nvPr/>
        </p:nvCxnSpPr>
        <p:spPr bwMode="auto">
          <a:xfrm flipH="1">
            <a:off x="9012884" y="3490869"/>
            <a:ext cx="320606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F4FA089-C72D-478B-B560-BC82FFBF516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9012884" y="2412430"/>
            <a:ext cx="426169" cy="9168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183DC23-3FD5-4231-AA27-7177482A450D}"/>
              </a:ext>
            </a:extLst>
          </p:cNvPr>
          <p:cNvCxnSpPr>
            <a:cxnSpLocks/>
            <a:stCxn id="6" idx="1"/>
          </p:cNvCxnSpPr>
          <p:nvPr/>
        </p:nvCxnSpPr>
        <p:spPr bwMode="auto">
          <a:xfrm flipH="1">
            <a:off x="8907323" y="1940562"/>
            <a:ext cx="426168" cy="21335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5CB00BA-5393-49D1-AB1F-4A2A9C0AE73A}"/>
              </a:ext>
            </a:extLst>
          </p:cNvPr>
          <p:cNvCxnSpPr>
            <a:cxnSpLocks/>
            <a:stCxn id="5" idx="1"/>
          </p:cNvCxnSpPr>
          <p:nvPr/>
        </p:nvCxnSpPr>
        <p:spPr bwMode="auto">
          <a:xfrm flipH="1">
            <a:off x="8907323" y="1183094"/>
            <a:ext cx="426168" cy="22958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4360400" y="132763"/>
            <a:ext cx="2619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Stage </a:t>
            </a:r>
            <a:r>
              <a:rPr lang="en-US" sz="2400" b="1" dirty="0" smtClean="0"/>
              <a:t>1 end </a:t>
            </a:r>
            <a:r>
              <a:rPr lang="en-US" sz="2400" b="1" dirty="0"/>
              <a:t>station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19561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A9329CB-7EAB-4C73-BF30-C76A7382915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0792" y="1049274"/>
            <a:ext cx="7290569" cy="3277474"/>
          </a:xfrm>
        </p:spPr>
        <p:txBody>
          <a:bodyPr/>
          <a:lstStyle/>
          <a:p>
            <a:r>
              <a:rPr lang="en-GB" sz="1800" dirty="0"/>
              <a:t>STFC Impact Acceleration Account grant to develop scintillating fibre detector for low-energy ion beams.</a:t>
            </a:r>
          </a:p>
          <a:p>
            <a:pPr lvl="1"/>
            <a:r>
              <a:rPr lang="en-GB" sz="1800" dirty="0"/>
              <a:t>Energy measurement.</a:t>
            </a:r>
          </a:p>
          <a:p>
            <a:pPr lvl="1"/>
            <a:r>
              <a:rPr lang="en-GB" sz="1800" dirty="0"/>
              <a:t>Intensity profile.</a:t>
            </a:r>
          </a:p>
          <a:p>
            <a:r>
              <a:rPr lang="en-GB" sz="1800" dirty="0"/>
              <a:t>Plane made of fibres arranged </a:t>
            </a:r>
            <a:r>
              <a:rPr lang="en-GB" sz="1800" dirty="0" smtClean="0"/>
              <a:t>in </a:t>
            </a:r>
            <a:r>
              <a:rPr lang="en-GB" sz="1800" dirty="0"/>
              <a:t>two layers </a:t>
            </a:r>
            <a:r>
              <a:rPr lang="en-GB" sz="1800" dirty="0" smtClean="0"/>
              <a:t>perpendicular </a:t>
            </a:r>
            <a:r>
              <a:rPr lang="en-GB" sz="1800" dirty="0"/>
              <a:t>to each other.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80E82B-3619-481D-B57F-CCA76404D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3879" y="22689"/>
            <a:ext cx="5261733" cy="1325563"/>
          </a:xfrm>
        </p:spPr>
        <p:txBody>
          <a:bodyPr>
            <a:normAutofit/>
          </a:bodyPr>
          <a:lstStyle/>
          <a:p>
            <a:pPr algn="ctr"/>
            <a:r>
              <a:rPr lang="en-GB" sz="2400" b="1" dirty="0" err="1"/>
              <a:t>SciWire</a:t>
            </a:r>
            <a:r>
              <a:rPr lang="en-GB" sz="2400" b="1" dirty="0"/>
              <a:t> - Scintillating Fibre Detector</a:t>
            </a:r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BC0B6A93-EA2B-47BD-833D-6C7CD68B6DC9}"/>
              </a:ext>
            </a:extLst>
          </p:cNvPr>
          <p:cNvGrpSpPr/>
          <p:nvPr/>
        </p:nvGrpSpPr>
        <p:grpSpPr>
          <a:xfrm>
            <a:off x="7806670" y="1077342"/>
            <a:ext cx="3813008" cy="2824716"/>
            <a:chOff x="1169999" y="174657"/>
            <a:chExt cx="9247704" cy="682503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16AE5D0-63CC-4AC6-B665-78892E5714C8}"/>
                </a:ext>
              </a:extLst>
            </p:cNvPr>
            <p:cNvGrpSpPr/>
            <p:nvPr/>
          </p:nvGrpSpPr>
          <p:grpSpPr>
            <a:xfrm>
              <a:off x="3911582" y="1068670"/>
              <a:ext cx="5170506" cy="5106942"/>
              <a:chOff x="695354" y="1662537"/>
              <a:chExt cx="5170506" cy="4688387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89645D17-B8C7-4B7B-83DC-196FB1341543}"/>
                  </a:ext>
                </a:extLst>
              </p:cNvPr>
              <p:cNvGrpSpPr/>
              <p:nvPr/>
            </p:nvGrpSpPr>
            <p:grpSpPr>
              <a:xfrm>
                <a:off x="695354" y="1662537"/>
                <a:ext cx="5170506" cy="4688387"/>
                <a:chOff x="1379913" y="1662537"/>
                <a:chExt cx="5170506" cy="4688387"/>
              </a:xfrm>
            </p:grpSpPr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AECC3EE1-CE49-459B-A4FE-CC09A1A1504C}"/>
                    </a:ext>
                  </a:extLst>
                </p:cNvPr>
                <p:cNvGrpSpPr/>
                <p:nvPr/>
              </p:nvGrpSpPr>
              <p:grpSpPr>
                <a:xfrm>
                  <a:off x="1379913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40" name="Group 39">
                    <a:extLst>
                      <a:ext uri="{FF2B5EF4-FFF2-40B4-BE49-F238E27FC236}">
                        <a16:creationId xmlns:a16="http://schemas.microsoft.com/office/drawing/2014/main" id="{836E3818-BCBC-44B6-BB96-B71E189E1EDC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51" name="Rectangle 50">
                      <a:extLst>
                        <a:ext uri="{FF2B5EF4-FFF2-40B4-BE49-F238E27FC236}">
                          <a16:creationId xmlns:a16="http://schemas.microsoft.com/office/drawing/2014/main" id="{E16733F5-5EBD-4417-A4B9-FEBFD415F0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2" name="Rectangle 51">
                      <a:extLst>
                        <a:ext uri="{FF2B5EF4-FFF2-40B4-BE49-F238E27FC236}">
                          <a16:creationId xmlns:a16="http://schemas.microsoft.com/office/drawing/2014/main" id="{3373CB1A-20AB-465C-B32E-115DD36F46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3" name="Rectangle 52">
                      <a:extLst>
                        <a:ext uri="{FF2B5EF4-FFF2-40B4-BE49-F238E27FC236}">
                          <a16:creationId xmlns:a16="http://schemas.microsoft.com/office/drawing/2014/main" id="{0B8C93FB-7F8E-40AC-99B9-6493B4BCDF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4" name="Rectangle 53">
                      <a:extLst>
                        <a:ext uri="{FF2B5EF4-FFF2-40B4-BE49-F238E27FC236}">
                          <a16:creationId xmlns:a16="http://schemas.microsoft.com/office/drawing/2014/main" id="{30F4F752-313E-481C-897A-A930AE0289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41" name="Group 40">
                    <a:extLst>
                      <a:ext uri="{FF2B5EF4-FFF2-40B4-BE49-F238E27FC236}">
                        <a16:creationId xmlns:a16="http://schemas.microsoft.com/office/drawing/2014/main" id="{7ED59904-921F-401A-BFFA-51C43D8E71CD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47" name="Rectangle 46">
                      <a:extLst>
                        <a:ext uri="{FF2B5EF4-FFF2-40B4-BE49-F238E27FC236}">
                          <a16:creationId xmlns:a16="http://schemas.microsoft.com/office/drawing/2014/main" id="{FAF58C18-C5DF-4A90-A6A2-293637CCEF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8" name="Rectangle 47">
                      <a:extLst>
                        <a:ext uri="{FF2B5EF4-FFF2-40B4-BE49-F238E27FC236}">
                          <a16:creationId xmlns:a16="http://schemas.microsoft.com/office/drawing/2014/main" id="{CDCA1B59-B90D-4800-8D82-3B4A0C1232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id="{3922E30A-C5D7-4527-BC7C-C6B1CE77EB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50" name="Rectangle 49">
                      <a:extLst>
                        <a:ext uri="{FF2B5EF4-FFF2-40B4-BE49-F238E27FC236}">
                          <a16:creationId xmlns:a16="http://schemas.microsoft.com/office/drawing/2014/main" id="{32F67041-4C33-4A35-82CD-6BD962D407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42" name="Group 41">
                    <a:extLst>
                      <a:ext uri="{FF2B5EF4-FFF2-40B4-BE49-F238E27FC236}">
                        <a16:creationId xmlns:a16="http://schemas.microsoft.com/office/drawing/2014/main" id="{1B98CDB0-CD6B-49E5-9378-E0FCEBC53E17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43" name="Rectangle 42">
                      <a:extLst>
                        <a:ext uri="{FF2B5EF4-FFF2-40B4-BE49-F238E27FC236}">
                          <a16:creationId xmlns:a16="http://schemas.microsoft.com/office/drawing/2014/main" id="{BB5CA127-6DCB-42C1-AAE3-A4F48015E5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2721A4C0-7E44-428C-BF80-86E05B05D4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5" name="Rectangle 44">
                      <a:extLst>
                        <a:ext uri="{FF2B5EF4-FFF2-40B4-BE49-F238E27FC236}">
                          <a16:creationId xmlns:a16="http://schemas.microsoft.com/office/drawing/2014/main" id="{6AFAC439-44A8-4425-AEB3-DCCDF4E00C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46" name="Rectangle 45">
                      <a:extLst>
                        <a:ext uri="{FF2B5EF4-FFF2-40B4-BE49-F238E27FC236}">
                          <a16:creationId xmlns:a16="http://schemas.microsoft.com/office/drawing/2014/main" id="{85D443A6-DAD4-44A1-B390-17C70D81EB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</p:grpSp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E86C9588-F5AC-41CA-91FE-A24643ED3A40}"/>
                    </a:ext>
                  </a:extLst>
                </p:cNvPr>
                <p:cNvGrpSpPr/>
                <p:nvPr/>
              </p:nvGrpSpPr>
              <p:grpSpPr>
                <a:xfrm>
                  <a:off x="3117270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25" name="Group 24">
                    <a:extLst>
                      <a:ext uri="{FF2B5EF4-FFF2-40B4-BE49-F238E27FC236}">
                        <a16:creationId xmlns:a16="http://schemas.microsoft.com/office/drawing/2014/main" id="{713E0B61-68CF-47D7-AFA1-16A5740F56AB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id="{E965CC1B-FC2E-455B-B9C0-843552CC5C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7" name="Rectangle 36">
                      <a:extLst>
                        <a:ext uri="{FF2B5EF4-FFF2-40B4-BE49-F238E27FC236}">
                          <a16:creationId xmlns:a16="http://schemas.microsoft.com/office/drawing/2014/main" id="{50FB6B82-B7DB-40F8-AC96-80374282DC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FBDA8B6F-66C6-4623-9E2E-F4014ECA20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A899F2D0-EB01-4563-86F9-455E18FE36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26" name="Group 25">
                    <a:extLst>
                      <a:ext uri="{FF2B5EF4-FFF2-40B4-BE49-F238E27FC236}">
                        <a16:creationId xmlns:a16="http://schemas.microsoft.com/office/drawing/2014/main" id="{E57DA0CB-2778-4C6A-B5AD-5403F17E0E44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DC5FD775-E0C9-410C-BC73-4DE885324B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46CE78CA-4CFC-4F50-B769-CBC92732EC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D56BB4D3-480A-4F7D-87A4-A63E46A4C0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FE24727E-D548-4608-96C0-9D46D35370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0A8CEA65-594D-4B95-98CE-C86DF754F99A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FC069D7B-6CA4-4BBC-8CA8-574A7AB081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048100D3-772C-4404-8FFB-DE92CC3EC6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B4D5F2D4-FE98-497A-AB25-AC4281A2A3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31" name="Rectangle 30">
                      <a:extLst>
                        <a:ext uri="{FF2B5EF4-FFF2-40B4-BE49-F238E27FC236}">
                          <a16:creationId xmlns:a16="http://schemas.microsoft.com/office/drawing/2014/main" id="{3862C746-C28D-4563-BBCB-DD988CC97F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</p:grpSp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29A7FF48-35C1-4854-99D7-5CC308325DED}"/>
                    </a:ext>
                  </a:extLst>
                </p:cNvPr>
                <p:cNvGrpSpPr/>
                <p:nvPr/>
              </p:nvGrpSpPr>
              <p:grpSpPr>
                <a:xfrm>
                  <a:off x="4838001" y="1662537"/>
                  <a:ext cx="1712418" cy="4688387"/>
                  <a:chOff x="1379913" y="1662537"/>
                  <a:chExt cx="1712418" cy="4688387"/>
                </a:xfrm>
              </p:grpSpPr>
              <p:grpSp>
                <p:nvGrpSpPr>
                  <p:cNvPr id="10" name="Group 9">
                    <a:extLst>
                      <a:ext uri="{FF2B5EF4-FFF2-40B4-BE49-F238E27FC236}">
                        <a16:creationId xmlns:a16="http://schemas.microsoft.com/office/drawing/2014/main" id="{2119BEDD-E2C5-4102-AB7C-1D7BFFCF2572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FD66ADDB-0148-4646-BED0-422706C42C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CF167A95-2BA7-4222-BB17-5ABD80A0B6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C8F0242E-3E79-4222-A74E-E5CD8A8E2C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4" name="Rectangle 23">
                      <a:extLst>
                        <a:ext uri="{FF2B5EF4-FFF2-40B4-BE49-F238E27FC236}">
                          <a16:creationId xmlns:a16="http://schemas.microsoft.com/office/drawing/2014/main" id="{46A984BA-7839-4802-8EC8-9925C1FA34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11" name="Group 10">
                    <a:extLst>
                      <a:ext uri="{FF2B5EF4-FFF2-40B4-BE49-F238E27FC236}">
                        <a16:creationId xmlns:a16="http://schemas.microsoft.com/office/drawing/2014/main" id="{0A45E387-79E0-4FEC-BEB8-2715B501E814}"/>
                      </a:ext>
                    </a:extLst>
                  </p:cNvPr>
                  <p:cNvGrpSpPr/>
                  <p:nvPr/>
                </p:nvGrpSpPr>
                <p:grpSpPr>
                  <a:xfrm>
                    <a:off x="1945177" y="1662541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17" name="Rectangle 16">
                      <a:extLst>
                        <a:ext uri="{FF2B5EF4-FFF2-40B4-BE49-F238E27FC236}">
                          <a16:creationId xmlns:a16="http://schemas.microsoft.com/office/drawing/2014/main" id="{EAFF9325-6CC0-4ABB-A379-FCF3CB77A0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8" name="Rectangle 17">
                      <a:extLst>
                        <a:ext uri="{FF2B5EF4-FFF2-40B4-BE49-F238E27FC236}">
                          <a16:creationId xmlns:a16="http://schemas.microsoft.com/office/drawing/2014/main" id="{BAD0F094-F545-4CD8-B450-1D26F71D3D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9" name="Rectangle 18">
                      <a:extLst>
                        <a:ext uri="{FF2B5EF4-FFF2-40B4-BE49-F238E27FC236}">
                          <a16:creationId xmlns:a16="http://schemas.microsoft.com/office/drawing/2014/main" id="{77641F33-7A46-4839-AA17-F2B5790659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20" name="Rectangle 19">
                      <a:extLst>
                        <a:ext uri="{FF2B5EF4-FFF2-40B4-BE49-F238E27FC236}">
                          <a16:creationId xmlns:a16="http://schemas.microsoft.com/office/drawing/2014/main" id="{C7C52A0B-997D-412A-BE50-7EB62D8D64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  <p:grpSp>
                <p:nvGrpSpPr>
                  <p:cNvPr id="12" name="Group 11">
                    <a:extLst>
                      <a:ext uri="{FF2B5EF4-FFF2-40B4-BE49-F238E27FC236}">
                        <a16:creationId xmlns:a16="http://schemas.microsoft.com/office/drawing/2014/main" id="{A51891F7-06B5-4EE7-B2E6-72B235A4E49B}"/>
                      </a:ext>
                    </a:extLst>
                  </p:cNvPr>
                  <p:cNvGrpSpPr/>
                  <p:nvPr/>
                </p:nvGrpSpPr>
                <p:grpSpPr>
                  <a:xfrm>
                    <a:off x="2527067" y="1662537"/>
                    <a:ext cx="565264" cy="4688383"/>
                    <a:chOff x="1379913" y="1662541"/>
                    <a:chExt cx="565264" cy="4688383"/>
                  </a:xfrm>
                </p:grpSpPr>
                <p:sp>
                  <p:nvSpPr>
                    <p:cNvPr id="13" name="Rectangle 12">
                      <a:extLst>
                        <a:ext uri="{FF2B5EF4-FFF2-40B4-BE49-F238E27FC236}">
                          <a16:creationId xmlns:a16="http://schemas.microsoft.com/office/drawing/2014/main" id="{8F37A571-2A9C-4B62-942A-AD4038C71C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9913" y="1662545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4" name="Rectangle 13">
                      <a:extLst>
                        <a:ext uri="{FF2B5EF4-FFF2-40B4-BE49-F238E27FC236}">
                          <a16:creationId xmlns:a16="http://schemas.microsoft.com/office/drawing/2014/main" id="{5917AC93-3892-4D41-B611-CE6E765EFF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1229" y="1662543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5" name="Rectangle 14">
                      <a:extLst>
                        <a:ext uri="{FF2B5EF4-FFF2-40B4-BE49-F238E27FC236}">
                          <a16:creationId xmlns:a16="http://schemas.microsoft.com/office/drawing/2014/main" id="{5C3FFDE6-8A67-478A-88B2-60F5D74481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2545" y="1662542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  <p:sp>
                  <p:nvSpPr>
                    <p:cNvPr id="16" name="Rectangle 15">
                      <a:extLst>
                        <a:ext uri="{FF2B5EF4-FFF2-40B4-BE49-F238E27FC236}">
                          <a16:creationId xmlns:a16="http://schemas.microsoft.com/office/drawing/2014/main" id="{3F9607EC-B218-499A-9BC1-D1D981F7DF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2174" y="1662541"/>
                      <a:ext cx="133003" cy="468837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050"/>
                    </a:p>
                  </p:txBody>
                </p:sp>
              </p:grpSp>
            </p:grpSp>
          </p:grpSp>
          <p:sp>
            <p:nvSpPr>
              <p:cNvPr id="6" name="Frame 5">
                <a:extLst>
                  <a:ext uri="{FF2B5EF4-FFF2-40B4-BE49-F238E27FC236}">
                    <a16:creationId xmlns:a16="http://schemas.microsoft.com/office/drawing/2014/main" id="{7C83CBCF-AC94-42B8-8098-0A2BDD943C5D}"/>
                  </a:ext>
                </a:extLst>
              </p:cNvPr>
              <p:cNvSpPr/>
              <p:nvPr/>
            </p:nvSpPr>
            <p:spPr>
              <a:xfrm>
                <a:off x="695354" y="1662537"/>
                <a:ext cx="5170506" cy="4688379"/>
              </a:xfrm>
              <a:prstGeom prst="frame">
                <a:avLst>
                  <a:gd name="adj1" fmla="val 4344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A4806D6A-C6B5-499F-98CD-B0122DC8BDCD}"/>
                </a:ext>
              </a:extLst>
            </p:cNvPr>
            <p:cNvGrpSpPr/>
            <p:nvPr/>
          </p:nvGrpSpPr>
          <p:grpSpPr>
            <a:xfrm>
              <a:off x="3943364" y="174657"/>
              <a:ext cx="5106942" cy="665018"/>
              <a:chOff x="6580753" y="1130532"/>
              <a:chExt cx="5106942" cy="665018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5CBED186-3C46-4AA3-8399-18A898B59812}"/>
                  </a:ext>
                </a:extLst>
              </p:cNvPr>
              <p:cNvGrpSpPr/>
              <p:nvPr/>
            </p:nvGrpSpPr>
            <p:grpSpPr>
              <a:xfrm>
                <a:off x="6747008" y="1479657"/>
                <a:ext cx="4817371" cy="182880"/>
                <a:chOff x="7464817" y="1479657"/>
                <a:chExt cx="4817371" cy="182880"/>
              </a:xfrm>
            </p:grpSpPr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BB03516E-3BFB-4194-ACA9-94CC5F07B605}"/>
                    </a:ext>
                  </a:extLst>
                </p:cNvPr>
                <p:cNvGrpSpPr/>
                <p:nvPr/>
              </p:nvGrpSpPr>
              <p:grpSpPr>
                <a:xfrm>
                  <a:off x="7464817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85" name="Rectangle 84">
                    <a:extLst>
                      <a:ext uri="{FF2B5EF4-FFF2-40B4-BE49-F238E27FC236}">
                        <a16:creationId xmlns:a16="http://schemas.microsoft.com/office/drawing/2014/main" id="{6501C6ED-3A29-42BD-A592-E5BDC020F2C0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6" name="Rectangle 85">
                    <a:extLst>
                      <a:ext uri="{FF2B5EF4-FFF2-40B4-BE49-F238E27FC236}">
                        <a16:creationId xmlns:a16="http://schemas.microsoft.com/office/drawing/2014/main" id="{66530E24-8CDB-4A11-ABBF-7DA2711DE3F3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7" name="Rectangle 86">
                    <a:extLst>
                      <a:ext uri="{FF2B5EF4-FFF2-40B4-BE49-F238E27FC236}">
                        <a16:creationId xmlns:a16="http://schemas.microsoft.com/office/drawing/2014/main" id="{C042019E-8400-42F6-9DB7-4F9DCCD0E435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8" name="Rectangle 87">
                    <a:extLst>
                      <a:ext uri="{FF2B5EF4-FFF2-40B4-BE49-F238E27FC236}">
                        <a16:creationId xmlns:a16="http://schemas.microsoft.com/office/drawing/2014/main" id="{7C4D0898-02E1-44F9-8288-4216B6AC6CFD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D563DE65-6FB7-41CC-A59B-114B7EA92C03}"/>
                    </a:ext>
                  </a:extLst>
                </p:cNvPr>
                <p:cNvGrpSpPr/>
                <p:nvPr/>
              </p:nvGrpSpPr>
              <p:grpSpPr>
                <a:xfrm>
                  <a:off x="826283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81" name="Rectangle 80">
                    <a:extLst>
                      <a:ext uri="{FF2B5EF4-FFF2-40B4-BE49-F238E27FC236}">
                        <a16:creationId xmlns:a16="http://schemas.microsoft.com/office/drawing/2014/main" id="{A86B6D14-90BB-4B8F-B893-60A1B1FECFB4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2" name="Rectangle 81">
                    <a:extLst>
                      <a:ext uri="{FF2B5EF4-FFF2-40B4-BE49-F238E27FC236}">
                        <a16:creationId xmlns:a16="http://schemas.microsoft.com/office/drawing/2014/main" id="{337946A4-C0FF-42F5-ADDE-8B3179008BC1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3" name="Rectangle 82">
                    <a:extLst>
                      <a:ext uri="{FF2B5EF4-FFF2-40B4-BE49-F238E27FC236}">
                        <a16:creationId xmlns:a16="http://schemas.microsoft.com/office/drawing/2014/main" id="{51E6B4D3-4F9C-452C-8C21-6EAFDE519490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4" name="Rectangle 83">
                    <a:extLst>
                      <a:ext uri="{FF2B5EF4-FFF2-40B4-BE49-F238E27FC236}">
                        <a16:creationId xmlns:a16="http://schemas.microsoft.com/office/drawing/2014/main" id="{BBE0C7F9-02E3-4297-9B9F-120A7439C125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2DE7BBF7-4DA3-4814-BB94-FED9679CAC54}"/>
                    </a:ext>
                  </a:extLst>
                </p:cNvPr>
                <p:cNvGrpSpPr/>
                <p:nvPr/>
              </p:nvGrpSpPr>
              <p:grpSpPr>
                <a:xfrm>
                  <a:off x="9065014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77" name="Rectangle 76">
                    <a:extLst>
                      <a:ext uri="{FF2B5EF4-FFF2-40B4-BE49-F238E27FC236}">
                        <a16:creationId xmlns:a16="http://schemas.microsoft.com/office/drawing/2014/main" id="{2D519302-1A88-41B9-B987-A766E4C0C6C8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8" name="Rectangle 77">
                    <a:extLst>
                      <a:ext uri="{FF2B5EF4-FFF2-40B4-BE49-F238E27FC236}">
                        <a16:creationId xmlns:a16="http://schemas.microsoft.com/office/drawing/2014/main" id="{2E0F399D-7CCF-43FE-997F-8A045FFDCD7C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9" name="Rectangle 78">
                    <a:extLst>
                      <a:ext uri="{FF2B5EF4-FFF2-40B4-BE49-F238E27FC236}">
                        <a16:creationId xmlns:a16="http://schemas.microsoft.com/office/drawing/2014/main" id="{25455D20-1A12-481E-8B8B-0F43D34872E0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80" name="Rectangle 79">
                    <a:extLst>
                      <a:ext uri="{FF2B5EF4-FFF2-40B4-BE49-F238E27FC236}">
                        <a16:creationId xmlns:a16="http://schemas.microsoft.com/office/drawing/2014/main" id="{AE70E6BE-EB1B-403A-9FCA-28D630A1E455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F1DBF15E-F473-4459-8D39-90237C7BEE0F}"/>
                    </a:ext>
                  </a:extLst>
                </p:cNvPr>
                <p:cNvGrpSpPr/>
                <p:nvPr/>
              </p:nvGrpSpPr>
              <p:grpSpPr>
                <a:xfrm>
                  <a:off x="987565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73" name="Rectangle 72">
                    <a:extLst>
                      <a:ext uri="{FF2B5EF4-FFF2-40B4-BE49-F238E27FC236}">
                        <a16:creationId xmlns:a16="http://schemas.microsoft.com/office/drawing/2014/main" id="{791DA5D4-1E65-4B3B-B932-1E824843AA54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4" name="Rectangle 73">
                    <a:extLst>
                      <a:ext uri="{FF2B5EF4-FFF2-40B4-BE49-F238E27FC236}">
                        <a16:creationId xmlns:a16="http://schemas.microsoft.com/office/drawing/2014/main" id="{C23167C5-B429-4DB3-907A-766D8F26D8F3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5" name="Rectangle 74">
                    <a:extLst>
                      <a:ext uri="{FF2B5EF4-FFF2-40B4-BE49-F238E27FC236}">
                        <a16:creationId xmlns:a16="http://schemas.microsoft.com/office/drawing/2014/main" id="{6C644717-8D8C-4708-82D2-5067E2BEABBE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6" name="Rectangle 75">
                    <a:extLst>
                      <a:ext uri="{FF2B5EF4-FFF2-40B4-BE49-F238E27FC236}">
                        <a16:creationId xmlns:a16="http://schemas.microsoft.com/office/drawing/2014/main" id="{9D1EEEDB-D386-4DE4-BE93-44D10AD9591A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79D1344A-038D-4BA1-8B12-92DB95A4B861}"/>
                    </a:ext>
                  </a:extLst>
                </p:cNvPr>
                <p:cNvGrpSpPr/>
                <p:nvPr/>
              </p:nvGrpSpPr>
              <p:grpSpPr>
                <a:xfrm>
                  <a:off x="10673681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69" name="Rectangle 68">
                    <a:extLst>
                      <a:ext uri="{FF2B5EF4-FFF2-40B4-BE49-F238E27FC236}">
                        <a16:creationId xmlns:a16="http://schemas.microsoft.com/office/drawing/2014/main" id="{0AD27C58-24DD-4F5D-BA6F-73F8A5E0BE57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0" name="Rectangle 69">
                    <a:extLst>
                      <a:ext uri="{FF2B5EF4-FFF2-40B4-BE49-F238E27FC236}">
                        <a16:creationId xmlns:a16="http://schemas.microsoft.com/office/drawing/2014/main" id="{C94A6F6B-1A46-4410-858B-1FC2AD6D259C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1" name="Rectangle 70">
                    <a:extLst>
                      <a:ext uri="{FF2B5EF4-FFF2-40B4-BE49-F238E27FC236}">
                        <a16:creationId xmlns:a16="http://schemas.microsoft.com/office/drawing/2014/main" id="{E88C01E5-EBAC-4817-816B-6CB0D0D2CC47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72" name="Rectangle 71">
                    <a:extLst>
                      <a:ext uri="{FF2B5EF4-FFF2-40B4-BE49-F238E27FC236}">
                        <a16:creationId xmlns:a16="http://schemas.microsoft.com/office/drawing/2014/main" id="{5A826BA8-7DD7-45BC-8F1D-FF0C68A7CE85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64" name="Group 63">
                  <a:extLst>
                    <a:ext uri="{FF2B5EF4-FFF2-40B4-BE49-F238E27FC236}">
                      <a16:creationId xmlns:a16="http://schemas.microsoft.com/office/drawing/2014/main" id="{B934438F-B2A1-4E95-ADE5-2490B6E303D8}"/>
                    </a:ext>
                  </a:extLst>
                </p:cNvPr>
                <p:cNvGrpSpPr/>
                <p:nvPr/>
              </p:nvGrpSpPr>
              <p:grpSpPr>
                <a:xfrm>
                  <a:off x="11475856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65" name="Rectangle 64">
                    <a:extLst>
                      <a:ext uri="{FF2B5EF4-FFF2-40B4-BE49-F238E27FC236}">
                        <a16:creationId xmlns:a16="http://schemas.microsoft.com/office/drawing/2014/main" id="{F6BD2626-FE33-4239-9E2E-8915996B27EB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66" name="Rectangle 65">
                    <a:extLst>
                      <a:ext uri="{FF2B5EF4-FFF2-40B4-BE49-F238E27FC236}">
                        <a16:creationId xmlns:a16="http://schemas.microsoft.com/office/drawing/2014/main" id="{8DF20A7C-2D0E-4094-ACA7-21EF80544639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67" name="Rectangle 66">
                    <a:extLst>
                      <a:ext uri="{FF2B5EF4-FFF2-40B4-BE49-F238E27FC236}">
                        <a16:creationId xmlns:a16="http://schemas.microsoft.com/office/drawing/2014/main" id="{DEF6E40D-12CB-4A97-A368-3C2F12B25190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68" name="Rectangle 67">
                    <a:extLst>
                      <a:ext uri="{FF2B5EF4-FFF2-40B4-BE49-F238E27FC236}">
                        <a16:creationId xmlns:a16="http://schemas.microsoft.com/office/drawing/2014/main" id="{234AFF01-0686-470D-9DAE-8A5E205E3E47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</p:grp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F02CE02B-3631-4CAA-9AC9-1F7286A32CC9}"/>
                  </a:ext>
                </a:extLst>
              </p:cNvPr>
              <p:cNvSpPr/>
              <p:nvPr/>
            </p:nvSpPr>
            <p:spPr>
              <a:xfrm>
                <a:off x="6747008" y="1280159"/>
                <a:ext cx="4817371" cy="1828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  <p:sp>
            <p:nvSpPr>
              <p:cNvPr id="58" name="Frame 57">
                <a:extLst>
                  <a:ext uri="{FF2B5EF4-FFF2-40B4-BE49-F238E27FC236}">
                    <a16:creationId xmlns:a16="http://schemas.microsoft.com/office/drawing/2014/main" id="{75EF545B-3E56-4327-AB3F-5614D24DA3F2}"/>
                  </a:ext>
                </a:extLst>
              </p:cNvPr>
              <p:cNvSpPr/>
              <p:nvPr/>
            </p:nvSpPr>
            <p:spPr>
              <a:xfrm>
                <a:off x="6580753" y="1130532"/>
                <a:ext cx="5106942" cy="665018"/>
              </a:xfrm>
              <a:prstGeom prst="frame">
                <a:avLst>
                  <a:gd name="adj1" fmla="val 22500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956DE8B1-B5A1-4B24-BC6D-6E3BC72203B0}"/>
                </a:ext>
              </a:extLst>
            </p:cNvPr>
            <p:cNvGrpSpPr/>
            <p:nvPr/>
          </p:nvGrpSpPr>
          <p:grpSpPr>
            <a:xfrm rot="5400000">
              <a:off x="732459" y="3289623"/>
              <a:ext cx="5106942" cy="665018"/>
              <a:chOff x="6580753" y="1130532"/>
              <a:chExt cx="5106942" cy="665018"/>
            </a:xfrm>
          </p:grpSpPr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4C4771E9-2440-4C41-BB4C-FF76DAC54061}"/>
                  </a:ext>
                </a:extLst>
              </p:cNvPr>
              <p:cNvGrpSpPr/>
              <p:nvPr/>
            </p:nvGrpSpPr>
            <p:grpSpPr>
              <a:xfrm>
                <a:off x="6747008" y="1479657"/>
                <a:ext cx="4817371" cy="182880"/>
                <a:chOff x="7464817" y="1479657"/>
                <a:chExt cx="4817371" cy="182880"/>
              </a:xfrm>
            </p:grpSpPr>
            <p:grpSp>
              <p:nvGrpSpPr>
                <p:cNvPr id="93" name="Group 92">
                  <a:extLst>
                    <a:ext uri="{FF2B5EF4-FFF2-40B4-BE49-F238E27FC236}">
                      <a16:creationId xmlns:a16="http://schemas.microsoft.com/office/drawing/2014/main" id="{9031D1F8-8F9F-427B-84F8-F37BFE4C3A3C}"/>
                    </a:ext>
                  </a:extLst>
                </p:cNvPr>
                <p:cNvGrpSpPr/>
                <p:nvPr/>
              </p:nvGrpSpPr>
              <p:grpSpPr>
                <a:xfrm>
                  <a:off x="7464817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19" name="Rectangle 118">
                    <a:extLst>
                      <a:ext uri="{FF2B5EF4-FFF2-40B4-BE49-F238E27FC236}">
                        <a16:creationId xmlns:a16="http://schemas.microsoft.com/office/drawing/2014/main" id="{74676B52-DF38-4AE5-8E3E-115DD4239C12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20" name="Rectangle 119">
                    <a:extLst>
                      <a:ext uri="{FF2B5EF4-FFF2-40B4-BE49-F238E27FC236}">
                        <a16:creationId xmlns:a16="http://schemas.microsoft.com/office/drawing/2014/main" id="{9D590B54-2FD5-40E0-B5A5-64C887FC15E6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21" name="Rectangle 120">
                    <a:extLst>
                      <a:ext uri="{FF2B5EF4-FFF2-40B4-BE49-F238E27FC236}">
                        <a16:creationId xmlns:a16="http://schemas.microsoft.com/office/drawing/2014/main" id="{39678678-4D8B-4EC1-A065-11B661F7B40D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22" name="Rectangle 121">
                    <a:extLst>
                      <a:ext uri="{FF2B5EF4-FFF2-40B4-BE49-F238E27FC236}">
                        <a16:creationId xmlns:a16="http://schemas.microsoft.com/office/drawing/2014/main" id="{9D1F1BE4-D908-44A9-949E-40121A0D710E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4" name="Group 93">
                  <a:extLst>
                    <a:ext uri="{FF2B5EF4-FFF2-40B4-BE49-F238E27FC236}">
                      <a16:creationId xmlns:a16="http://schemas.microsoft.com/office/drawing/2014/main" id="{D5C955FE-D76F-48C1-B34D-D001C7A35258}"/>
                    </a:ext>
                  </a:extLst>
                </p:cNvPr>
                <p:cNvGrpSpPr/>
                <p:nvPr/>
              </p:nvGrpSpPr>
              <p:grpSpPr>
                <a:xfrm>
                  <a:off x="826283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15" name="Rectangle 114">
                    <a:extLst>
                      <a:ext uri="{FF2B5EF4-FFF2-40B4-BE49-F238E27FC236}">
                        <a16:creationId xmlns:a16="http://schemas.microsoft.com/office/drawing/2014/main" id="{3F7C6F85-7B06-4B6E-BF52-55FF88279C88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6" name="Rectangle 115">
                    <a:extLst>
                      <a:ext uri="{FF2B5EF4-FFF2-40B4-BE49-F238E27FC236}">
                        <a16:creationId xmlns:a16="http://schemas.microsoft.com/office/drawing/2014/main" id="{150C7C0B-EB07-41AF-A0C7-E80384676BE9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7" name="Rectangle 116">
                    <a:extLst>
                      <a:ext uri="{FF2B5EF4-FFF2-40B4-BE49-F238E27FC236}">
                        <a16:creationId xmlns:a16="http://schemas.microsoft.com/office/drawing/2014/main" id="{66C93E2E-6ED8-43EC-9E0A-A8A7C392ED88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8" name="Rectangle 117">
                    <a:extLst>
                      <a:ext uri="{FF2B5EF4-FFF2-40B4-BE49-F238E27FC236}">
                        <a16:creationId xmlns:a16="http://schemas.microsoft.com/office/drawing/2014/main" id="{7FBBAA40-248A-4257-8E24-6179C0D6529B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5" name="Group 94">
                  <a:extLst>
                    <a:ext uri="{FF2B5EF4-FFF2-40B4-BE49-F238E27FC236}">
                      <a16:creationId xmlns:a16="http://schemas.microsoft.com/office/drawing/2014/main" id="{95BB969A-971F-4626-B1DC-8F088D4431D7}"/>
                    </a:ext>
                  </a:extLst>
                </p:cNvPr>
                <p:cNvGrpSpPr/>
                <p:nvPr/>
              </p:nvGrpSpPr>
              <p:grpSpPr>
                <a:xfrm>
                  <a:off x="9065014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11" name="Rectangle 110">
                    <a:extLst>
                      <a:ext uri="{FF2B5EF4-FFF2-40B4-BE49-F238E27FC236}">
                        <a16:creationId xmlns:a16="http://schemas.microsoft.com/office/drawing/2014/main" id="{AE38D231-3464-4830-88FE-7D11E63E2118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2" name="Rectangle 111">
                    <a:extLst>
                      <a:ext uri="{FF2B5EF4-FFF2-40B4-BE49-F238E27FC236}">
                        <a16:creationId xmlns:a16="http://schemas.microsoft.com/office/drawing/2014/main" id="{B5922A69-B582-4036-9BC2-534E244009C5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3" name="Rectangle 112">
                    <a:extLst>
                      <a:ext uri="{FF2B5EF4-FFF2-40B4-BE49-F238E27FC236}">
                        <a16:creationId xmlns:a16="http://schemas.microsoft.com/office/drawing/2014/main" id="{4001DDDD-7399-4375-B570-AEFE679663D9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4" name="Rectangle 113">
                    <a:extLst>
                      <a:ext uri="{FF2B5EF4-FFF2-40B4-BE49-F238E27FC236}">
                        <a16:creationId xmlns:a16="http://schemas.microsoft.com/office/drawing/2014/main" id="{41587050-CF93-4A1C-B665-C63EDD397FAA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6" name="Group 95">
                  <a:extLst>
                    <a:ext uri="{FF2B5EF4-FFF2-40B4-BE49-F238E27FC236}">
                      <a16:creationId xmlns:a16="http://schemas.microsoft.com/office/drawing/2014/main" id="{5A21F1CB-6E8D-4301-B189-A8B78B3E2E95}"/>
                    </a:ext>
                  </a:extLst>
                </p:cNvPr>
                <p:cNvGrpSpPr/>
                <p:nvPr/>
              </p:nvGrpSpPr>
              <p:grpSpPr>
                <a:xfrm>
                  <a:off x="9875659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07" name="Rectangle 106">
                    <a:extLst>
                      <a:ext uri="{FF2B5EF4-FFF2-40B4-BE49-F238E27FC236}">
                        <a16:creationId xmlns:a16="http://schemas.microsoft.com/office/drawing/2014/main" id="{E4AE27C6-5517-4251-9261-3DC81F7520CA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8" name="Rectangle 107">
                    <a:extLst>
                      <a:ext uri="{FF2B5EF4-FFF2-40B4-BE49-F238E27FC236}">
                        <a16:creationId xmlns:a16="http://schemas.microsoft.com/office/drawing/2014/main" id="{7DC74503-B99D-4271-A2B5-20BE317260F9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9" name="Rectangle 108">
                    <a:extLst>
                      <a:ext uri="{FF2B5EF4-FFF2-40B4-BE49-F238E27FC236}">
                        <a16:creationId xmlns:a16="http://schemas.microsoft.com/office/drawing/2014/main" id="{290A1BFB-5053-46C4-A46D-2B53C80904F6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10" name="Rectangle 109">
                    <a:extLst>
                      <a:ext uri="{FF2B5EF4-FFF2-40B4-BE49-F238E27FC236}">
                        <a16:creationId xmlns:a16="http://schemas.microsoft.com/office/drawing/2014/main" id="{9DF4CDDD-2E1D-4AE0-9AC2-80AC57A7CA5C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7" name="Group 96">
                  <a:extLst>
                    <a:ext uri="{FF2B5EF4-FFF2-40B4-BE49-F238E27FC236}">
                      <a16:creationId xmlns:a16="http://schemas.microsoft.com/office/drawing/2014/main" id="{941035FF-E513-4172-8578-7A6B676A966D}"/>
                    </a:ext>
                  </a:extLst>
                </p:cNvPr>
                <p:cNvGrpSpPr/>
                <p:nvPr/>
              </p:nvGrpSpPr>
              <p:grpSpPr>
                <a:xfrm>
                  <a:off x="10673681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103" name="Rectangle 102">
                    <a:extLst>
                      <a:ext uri="{FF2B5EF4-FFF2-40B4-BE49-F238E27FC236}">
                        <a16:creationId xmlns:a16="http://schemas.microsoft.com/office/drawing/2014/main" id="{0C6929D5-38B0-4199-9C44-70C5D4E834FF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4" name="Rectangle 103">
                    <a:extLst>
                      <a:ext uri="{FF2B5EF4-FFF2-40B4-BE49-F238E27FC236}">
                        <a16:creationId xmlns:a16="http://schemas.microsoft.com/office/drawing/2014/main" id="{C36D1367-A0F9-4C77-A4E9-D415B9258011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5" name="Rectangle 104">
                    <a:extLst>
                      <a:ext uri="{FF2B5EF4-FFF2-40B4-BE49-F238E27FC236}">
                        <a16:creationId xmlns:a16="http://schemas.microsoft.com/office/drawing/2014/main" id="{900CF336-B9C4-4B1F-9F64-67A28A670F78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6" name="Rectangle 105">
                    <a:extLst>
                      <a:ext uri="{FF2B5EF4-FFF2-40B4-BE49-F238E27FC236}">
                        <a16:creationId xmlns:a16="http://schemas.microsoft.com/office/drawing/2014/main" id="{550D3CAD-D473-47B1-868D-F8B921638D33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  <p:grpSp>
              <p:nvGrpSpPr>
                <p:cNvPr id="98" name="Group 97">
                  <a:extLst>
                    <a:ext uri="{FF2B5EF4-FFF2-40B4-BE49-F238E27FC236}">
                      <a16:creationId xmlns:a16="http://schemas.microsoft.com/office/drawing/2014/main" id="{134499A7-2F25-4C24-A780-22F6F58A1735}"/>
                    </a:ext>
                  </a:extLst>
                </p:cNvPr>
                <p:cNvGrpSpPr/>
                <p:nvPr/>
              </p:nvGrpSpPr>
              <p:grpSpPr>
                <a:xfrm>
                  <a:off x="11475856" y="1479657"/>
                  <a:ext cx="806332" cy="182880"/>
                  <a:chOff x="7464817" y="1479657"/>
                  <a:chExt cx="806332" cy="182880"/>
                </a:xfrm>
              </p:grpSpPr>
              <p:sp>
                <p:nvSpPr>
                  <p:cNvPr id="99" name="Rectangle 98">
                    <a:extLst>
                      <a:ext uri="{FF2B5EF4-FFF2-40B4-BE49-F238E27FC236}">
                        <a16:creationId xmlns:a16="http://schemas.microsoft.com/office/drawing/2014/main" id="{404439B3-640D-4C84-96AE-7E33DC43122D}"/>
                      </a:ext>
                    </a:extLst>
                  </p:cNvPr>
                  <p:cNvSpPr/>
                  <p:nvPr/>
                </p:nvSpPr>
                <p:spPr>
                  <a:xfrm>
                    <a:off x="7464817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0" name="Rectangle 99">
                    <a:extLst>
                      <a:ext uri="{FF2B5EF4-FFF2-40B4-BE49-F238E27FC236}">
                        <a16:creationId xmlns:a16="http://schemas.microsoft.com/office/drawing/2014/main" id="{EE27C155-7BCA-4C24-A5C1-D779D65D3A35}"/>
                      </a:ext>
                    </a:extLst>
                  </p:cNvPr>
                  <p:cNvSpPr/>
                  <p:nvPr/>
                </p:nvSpPr>
                <p:spPr>
                  <a:xfrm>
                    <a:off x="7672635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1" name="Rectangle 100">
                    <a:extLst>
                      <a:ext uri="{FF2B5EF4-FFF2-40B4-BE49-F238E27FC236}">
                        <a16:creationId xmlns:a16="http://schemas.microsoft.com/office/drawing/2014/main" id="{F9C9E251-2274-4403-8DE5-4E6AB18F0BEC}"/>
                      </a:ext>
                    </a:extLst>
                  </p:cNvPr>
                  <p:cNvSpPr/>
                  <p:nvPr/>
                </p:nvSpPr>
                <p:spPr>
                  <a:xfrm>
                    <a:off x="7866413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  <p:sp>
                <p:nvSpPr>
                  <p:cNvPr id="102" name="Rectangle 101">
                    <a:extLst>
                      <a:ext uri="{FF2B5EF4-FFF2-40B4-BE49-F238E27FC236}">
                        <a16:creationId xmlns:a16="http://schemas.microsoft.com/office/drawing/2014/main" id="{05C35E4A-12D6-4647-B4A7-BDB3D8AD8DCA}"/>
                      </a:ext>
                    </a:extLst>
                  </p:cNvPr>
                  <p:cNvSpPr/>
                  <p:nvPr/>
                </p:nvSpPr>
                <p:spPr>
                  <a:xfrm>
                    <a:off x="8071644" y="1479657"/>
                    <a:ext cx="199505" cy="1828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050"/>
                  </a:p>
                </p:txBody>
              </p:sp>
            </p:grpSp>
          </p:grp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938E2F1A-C281-42ED-928D-91B2DC2D4B21}"/>
                  </a:ext>
                </a:extLst>
              </p:cNvPr>
              <p:cNvSpPr/>
              <p:nvPr/>
            </p:nvSpPr>
            <p:spPr>
              <a:xfrm>
                <a:off x="6747008" y="1280159"/>
                <a:ext cx="4817371" cy="1828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  <p:sp>
            <p:nvSpPr>
              <p:cNvPr id="92" name="Frame 91">
                <a:extLst>
                  <a:ext uri="{FF2B5EF4-FFF2-40B4-BE49-F238E27FC236}">
                    <a16:creationId xmlns:a16="http://schemas.microsoft.com/office/drawing/2014/main" id="{A22F8D14-9EFC-4B7D-A3CF-220751E5BFE9}"/>
                  </a:ext>
                </a:extLst>
              </p:cNvPr>
              <p:cNvSpPr/>
              <p:nvPr/>
            </p:nvSpPr>
            <p:spPr>
              <a:xfrm>
                <a:off x="6580753" y="1130532"/>
                <a:ext cx="5106942" cy="665018"/>
              </a:xfrm>
              <a:prstGeom prst="frame">
                <a:avLst>
                  <a:gd name="adj1" fmla="val 22500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A4A10E5A-90C6-47C2-A8C3-8310CEBD06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58140" y="1299917"/>
              <a:ext cx="1035985" cy="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5FDD2EC5-9303-4E47-B3E8-49F5404566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15942" y="5952536"/>
              <a:ext cx="122826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19DA45E2-0B9D-46F8-B983-AB3B1B28BF55}"/>
                </a:ext>
              </a:extLst>
            </p:cNvPr>
            <p:cNvCxnSpPr>
              <a:cxnSpLocks/>
            </p:cNvCxnSpPr>
            <p:nvPr/>
          </p:nvCxnSpPr>
          <p:spPr>
            <a:xfrm>
              <a:off x="9285832" y="1299917"/>
              <a:ext cx="0" cy="465261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004A4201-3B96-4E49-819E-64F8D4E8D4E9}"/>
                </a:ext>
              </a:extLst>
            </p:cNvPr>
            <p:cNvSpPr txBox="1"/>
            <p:nvPr/>
          </p:nvSpPr>
          <p:spPr>
            <a:xfrm>
              <a:off x="9402218" y="3336463"/>
              <a:ext cx="1015485" cy="6135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5cm</a:t>
              </a:r>
            </a:p>
          </p:txBody>
        </p: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7323E2B5-45E4-45E4-9E42-F0C3EA7949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84317" y="1230411"/>
              <a:ext cx="802118" cy="450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78A9E957-DC5A-4A51-B5B1-F0CB092C58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19607" y="1400869"/>
              <a:ext cx="802118" cy="450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FC29517D-7E6B-4D15-A490-E7C0CA7AAA30}"/>
                </a:ext>
              </a:extLst>
            </p:cNvPr>
            <p:cNvCxnSpPr/>
            <p:nvPr/>
          </p:nvCxnSpPr>
          <p:spPr>
            <a:xfrm flipV="1">
              <a:off x="2517073" y="1434423"/>
              <a:ext cx="0" cy="3763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959E74E4-EBFE-4371-9C8D-5499357BA3B4}"/>
                </a:ext>
              </a:extLst>
            </p:cNvPr>
            <p:cNvCxnSpPr/>
            <p:nvPr/>
          </p:nvCxnSpPr>
          <p:spPr>
            <a:xfrm>
              <a:off x="2517074" y="686282"/>
              <a:ext cx="0" cy="56376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F5B43143-3021-4475-B94B-9BAB9E439CE2}"/>
                    </a:ext>
                  </a:extLst>
                </p:cNvPr>
                <p:cNvSpPr txBox="1"/>
                <p:nvPr/>
              </p:nvSpPr>
              <p:spPr>
                <a:xfrm>
                  <a:off x="1169999" y="1072845"/>
                  <a:ext cx="1397419" cy="6135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050" dirty="0"/>
                    <a:t>250</a:t>
                  </a:r>
                  <a14:m>
                    <m:oMath xmlns:m="http://schemas.openxmlformats.org/officeDocument/2006/math">
                      <m:r>
                        <a:rPr lang="en-GB" sz="1050" i="1">
                          <a:latin typeface="Cambria Math" panose="02040503050406030204" pitchFamily="18" charset="0"/>
                        </a:rPr>
                        <m:t>𝜇</m:t>
                      </m:r>
                    </m:oMath>
                  </a14:m>
                  <a:r>
                    <a:rPr lang="en-GB" sz="1050" dirty="0"/>
                    <a:t>m</a:t>
                  </a:r>
                </a:p>
              </p:txBody>
            </p:sp>
          </mc:Choice>
          <mc:Fallback xmlns="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F5B43143-3021-4475-B94B-9BAB9E439C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9999" y="1072845"/>
                  <a:ext cx="1397419" cy="613508"/>
                </a:xfrm>
                <a:prstGeom prst="rect">
                  <a:avLst/>
                </a:prstGeom>
                <a:blipFill>
                  <a:blip r:embed="rId2"/>
                  <a:stretch>
                    <a:fillRect b="-1428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98DBDCAB-C1CB-4C69-BE69-E10F30C8B0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60155" y="5815452"/>
              <a:ext cx="0" cy="75540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09CAC576-11E5-4903-9C64-CF96367D375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38525" y="5773254"/>
              <a:ext cx="0" cy="79759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>
              <a:extLst>
                <a:ext uri="{FF2B5EF4-FFF2-40B4-BE49-F238E27FC236}">
                  <a16:creationId xmlns:a16="http://schemas.microsoft.com/office/drawing/2014/main" id="{CDBA0484-2C04-4B78-AAF7-E49C0B4748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38525" y="6339626"/>
              <a:ext cx="472163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57752376-ED67-45DC-9E7C-86EA5242A91F}"/>
                </a:ext>
              </a:extLst>
            </p:cNvPr>
            <p:cNvSpPr txBox="1"/>
            <p:nvPr/>
          </p:nvSpPr>
          <p:spPr>
            <a:xfrm>
              <a:off x="5812329" y="6386188"/>
              <a:ext cx="1015485" cy="6135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5cm</a:t>
              </a:r>
            </a:p>
          </p:txBody>
        </p:sp>
      </p:grpSp>
      <p:sp>
        <p:nvSpPr>
          <p:cNvPr id="137" name="Text Placeholder 1">
            <a:extLst>
              <a:ext uri="{FF2B5EF4-FFF2-40B4-BE49-F238E27FC236}">
                <a16:creationId xmlns:a16="http://schemas.microsoft.com/office/drawing/2014/main" id="{FEED4303-173E-467C-9490-B089FE8EE360}"/>
              </a:ext>
            </a:extLst>
          </p:cNvPr>
          <p:cNvSpPr txBox="1">
            <a:spLocks/>
          </p:cNvSpPr>
          <p:nvPr/>
        </p:nvSpPr>
        <p:spPr>
          <a:xfrm>
            <a:off x="1294475" y="2695555"/>
            <a:ext cx="5542850" cy="3122075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Font typeface="Arial" panose="020B0604020202020204" pitchFamily="34" charset="0"/>
              <a:buChar char="•"/>
              <a:defRPr sz="26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400">
                <a:solidFill>
                  <a:srgbClr val="0062AC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•"/>
              <a:defRPr sz="2200">
                <a:solidFill>
                  <a:srgbClr val="0062AC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000">
                <a:solidFill>
                  <a:srgbClr val="0062AC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»"/>
              <a:defRPr>
                <a:solidFill>
                  <a:srgbClr val="0062AC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9pPr>
          </a:lstStyle>
          <a:p>
            <a:r>
              <a:rPr lang="en-GB" sz="1800" kern="0" dirty="0"/>
              <a:t>Detector consists of multiple planes.</a:t>
            </a:r>
          </a:p>
          <a:p>
            <a:r>
              <a:rPr lang="en-GB" sz="1800" kern="0" dirty="0"/>
              <a:t>Scintillation light from all planes is read out from one side for each orientation.</a:t>
            </a:r>
          </a:p>
        </p:txBody>
      </p:sp>
      <p:grpSp>
        <p:nvGrpSpPr>
          <p:cNvPr id="398" name="Group 397"/>
          <p:cNvGrpSpPr/>
          <p:nvPr/>
        </p:nvGrpSpPr>
        <p:grpSpPr>
          <a:xfrm>
            <a:off x="708773" y="4022435"/>
            <a:ext cx="4172005" cy="2661796"/>
            <a:chOff x="6053083" y="1813008"/>
            <a:chExt cx="4172005" cy="2661796"/>
          </a:xfrm>
        </p:grpSpPr>
        <p:sp>
          <p:nvSpPr>
            <p:cNvPr id="399" name="Rectangle: Rounded Corners 261">
              <a:extLst>
                <a:ext uri="{FF2B5EF4-FFF2-40B4-BE49-F238E27FC236}">
                  <a16:creationId xmlns:a16="http://schemas.microsoft.com/office/drawing/2014/main" id="{5212CF21-CFA6-4995-A7AB-CB56E8204AEE}"/>
                </a:ext>
              </a:extLst>
            </p:cNvPr>
            <p:cNvSpPr/>
            <p:nvPr/>
          </p:nvSpPr>
          <p:spPr bwMode="auto">
            <a:xfrm>
              <a:off x="6683451" y="2904982"/>
              <a:ext cx="541735" cy="253499"/>
            </a:xfrm>
            <a:prstGeom prst="round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latin typeface="Arial" pitchFamily="34" charset="0"/>
                </a:rPr>
                <a:t>Sr</a:t>
              </a:r>
              <a:r>
                <a:rPr lang="en-GB" sz="1400" baseline="30000" dirty="0">
                  <a:latin typeface="Arial" pitchFamily="34" charset="0"/>
                </a:rPr>
                <a:t>90</a:t>
              </a:r>
              <a:endParaRPr lang="en-GB" sz="1200" dirty="0">
                <a:latin typeface="Arial" pitchFamily="34" charset="0"/>
              </a:endParaRPr>
            </a:p>
          </p:txBody>
        </p:sp>
        <p:grpSp>
          <p:nvGrpSpPr>
            <p:cNvPr id="400" name="Group 399">
              <a:extLst>
                <a:ext uri="{FF2B5EF4-FFF2-40B4-BE49-F238E27FC236}">
                  <a16:creationId xmlns:a16="http://schemas.microsoft.com/office/drawing/2014/main" id="{F6B87D4A-10AF-46C1-8938-0C338232819C}"/>
                </a:ext>
              </a:extLst>
            </p:cNvPr>
            <p:cNvGrpSpPr/>
            <p:nvPr/>
          </p:nvGrpSpPr>
          <p:grpSpPr>
            <a:xfrm>
              <a:off x="7944388" y="1813008"/>
              <a:ext cx="2280700" cy="2581648"/>
              <a:chOff x="3188726" y="1753631"/>
              <a:chExt cx="2280700" cy="2581648"/>
            </a:xfrm>
          </p:grpSpPr>
          <p:grpSp>
            <p:nvGrpSpPr>
              <p:cNvPr id="405" name="Group 404">
                <a:extLst>
                  <a:ext uri="{FF2B5EF4-FFF2-40B4-BE49-F238E27FC236}">
                    <a16:creationId xmlns:a16="http://schemas.microsoft.com/office/drawing/2014/main" id="{42C68C24-DC34-4203-9A9B-2197A3C914CE}"/>
                  </a:ext>
                </a:extLst>
              </p:cNvPr>
              <p:cNvGrpSpPr/>
              <p:nvPr/>
            </p:nvGrpSpPr>
            <p:grpSpPr>
              <a:xfrm>
                <a:off x="3188726" y="1809347"/>
                <a:ext cx="2280700" cy="2270284"/>
                <a:chOff x="695354" y="1662537"/>
                <a:chExt cx="5170506" cy="4688387"/>
              </a:xfrm>
              <a:scene3d>
                <a:camera prst="isometricOffAxis1Left"/>
                <a:lightRig rig="threePt" dir="t"/>
              </a:scene3d>
            </p:grpSpPr>
            <p:grpSp>
              <p:nvGrpSpPr>
                <p:cNvPr id="474" name="Group 473">
                  <a:extLst>
                    <a:ext uri="{FF2B5EF4-FFF2-40B4-BE49-F238E27FC236}">
                      <a16:creationId xmlns:a16="http://schemas.microsoft.com/office/drawing/2014/main" id="{6687CED3-1269-4BBA-8E28-610EC96547B7}"/>
                    </a:ext>
                  </a:extLst>
                </p:cNvPr>
                <p:cNvGrpSpPr/>
                <p:nvPr/>
              </p:nvGrpSpPr>
              <p:grpSpPr>
                <a:xfrm>
                  <a:off x="695354" y="1662537"/>
                  <a:ext cx="5170506" cy="4688387"/>
                  <a:chOff x="1379913" y="1662537"/>
                  <a:chExt cx="5170506" cy="4688387"/>
                </a:xfrm>
              </p:grpSpPr>
              <p:grpSp>
                <p:nvGrpSpPr>
                  <p:cNvPr id="476" name="Group 475">
                    <a:extLst>
                      <a:ext uri="{FF2B5EF4-FFF2-40B4-BE49-F238E27FC236}">
                        <a16:creationId xmlns:a16="http://schemas.microsoft.com/office/drawing/2014/main" id="{88D20ACE-8BFC-414A-8DDB-6B8463916654}"/>
                      </a:ext>
                    </a:extLst>
                  </p:cNvPr>
                  <p:cNvGrpSpPr/>
                  <p:nvPr/>
                </p:nvGrpSpPr>
                <p:grpSpPr>
                  <a:xfrm>
                    <a:off x="1379913" y="1662537"/>
                    <a:ext cx="1712418" cy="4688387"/>
                    <a:chOff x="1379913" y="1662537"/>
                    <a:chExt cx="1712418" cy="4688387"/>
                  </a:xfrm>
                </p:grpSpPr>
                <p:grpSp>
                  <p:nvGrpSpPr>
                    <p:cNvPr id="509" name="Group 508">
                      <a:extLst>
                        <a:ext uri="{FF2B5EF4-FFF2-40B4-BE49-F238E27FC236}">
                          <a16:creationId xmlns:a16="http://schemas.microsoft.com/office/drawing/2014/main" id="{85103A0D-E905-4B83-A0FC-F9F80BA6529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79913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520" name="Rectangle 519">
                        <a:extLst>
                          <a:ext uri="{FF2B5EF4-FFF2-40B4-BE49-F238E27FC236}">
                            <a16:creationId xmlns:a16="http://schemas.microsoft.com/office/drawing/2014/main" id="{B011D5FD-EA51-46AE-B2DF-9B7F5DC03E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21" name="Rectangle 520">
                        <a:extLst>
                          <a:ext uri="{FF2B5EF4-FFF2-40B4-BE49-F238E27FC236}">
                            <a16:creationId xmlns:a16="http://schemas.microsoft.com/office/drawing/2014/main" id="{0B1D4A0B-8227-4AEF-A9D3-83221D075F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22" name="Rectangle 521">
                        <a:extLst>
                          <a:ext uri="{FF2B5EF4-FFF2-40B4-BE49-F238E27FC236}">
                            <a16:creationId xmlns:a16="http://schemas.microsoft.com/office/drawing/2014/main" id="{78A82500-A657-492C-BDE2-D8628CB8041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23" name="Rectangle 522">
                        <a:extLst>
                          <a:ext uri="{FF2B5EF4-FFF2-40B4-BE49-F238E27FC236}">
                            <a16:creationId xmlns:a16="http://schemas.microsoft.com/office/drawing/2014/main" id="{E2A2F029-705C-4B1D-95FB-24069CF20D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510" name="Group 509">
                      <a:extLst>
                        <a:ext uri="{FF2B5EF4-FFF2-40B4-BE49-F238E27FC236}">
                          <a16:creationId xmlns:a16="http://schemas.microsoft.com/office/drawing/2014/main" id="{703DCF18-E8DF-4E3B-9918-32CF462FD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45177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516" name="Rectangle 515">
                        <a:extLst>
                          <a:ext uri="{FF2B5EF4-FFF2-40B4-BE49-F238E27FC236}">
                            <a16:creationId xmlns:a16="http://schemas.microsoft.com/office/drawing/2014/main" id="{341519CC-620E-489B-91D5-54F0B647EC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7" name="Rectangle 516">
                        <a:extLst>
                          <a:ext uri="{FF2B5EF4-FFF2-40B4-BE49-F238E27FC236}">
                            <a16:creationId xmlns:a16="http://schemas.microsoft.com/office/drawing/2014/main" id="{F1243E20-DA40-4839-91F5-0D37BD7B31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8" name="Rectangle 517">
                        <a:extLst>
                          <a:ext uri="{FF2B5EF4-FFF2-40B4-BE49-F238E27FC236}">
                            <a16:creationId xmlns:a16="http://schemas.microsoft.com/office/drawing/2014/main" id="{E828564A-0090-4932-9091-B5BC8D83D7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9" name="Rectangle 518">
                        <a:extLst>
                          <a:ext uri="{FF2B5EF4-FFF2-40B4-BE49-F238E27FC236}">
                            <a16:creationId xmlns:a16="http://schemas.microsoft.com/office/drawing/2014/main" id="{A2495F6D-CC0E-4EB8-BDEC-7E4E8FF9B7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511" name="Group 510">
                      <a:extLst>
                        <a:ext uri="{FF2B5EF4-FFF2-40B4-BE49-F238E27FC236}">
                          <a16:creationId xmlns:a16="http://schemas.microsoft.com/office/drawing/2014/main" id="{14E3E7BE-5AF0-485A-B1B3-11CA5A9D9AD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27067" y="1662537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512" name="Rectangle 511">
                        <a:extLst>
                          <a:ext uri="{FF2B5EF4-FFF2-40B4-BE49-F238E27FC236}">
                            <a16:creationId xmlns:a16="http://schemas.microsoft.com/office/drawing/2014/main" id="{52B2027A-195C-4B95-BCC7-EB68927FAB8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3" name="Rectangle 512">
                        <a:extLst>
                          <a:ext uri="{FF2B5EF4-FFF2-40B4-BE49-F238E27FC236}">
                            <a16:creationId xmlns:a16="http://schemas.microsoft.com/office/drawing/2014/main" id="{7D9E4AF8-A00D-4330-AB1B-C3990A61AF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4" name="Rectangle 513">
                        <a:extLst>
                          <a:ext uri="{FF2B5EF4-FFF2-40B4-BE49-F238E27FC236}">
                            <a16:creationId xmlns:a16="http://schemas.microsoft.com/office/drawing/2014/main" id="{D7B49922-C36B-41C0-BA8D-238EE1BACE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15" name="Rectangle 514">
                        <a:extLst>
                          <a:ext uri="{FF2B5EF4-FFF2-40B4-BE49-F238E27FC236}">
                            <a16:creationId xmlns:a16="http://schemas.microsoft.com/office/drawing/2014/main" id="{85C06F1B-C0F2-4FC5-A2CD-E1F0464184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477" name="Group 476">
                    <a:extLst>
                      <a:ext uri="{FF2B5EF4-FFF2-40B4-BE49-F238E27FC236}">
                        <a16:creationId xmlns:a16="http://schemas.microsoft.com/office/drawing/2014/main" id="{3B22ED92-A0BC-42B6-A7BB-3F8AC5507D0E}"/>
                      </a:ext>
                    </a:extLst>
                  </p:cNvPr>
                  <p:cNvGrpSpPr/>
                  <p:nvPr/>
                </p:nvGrpSpPr>
                <p:grpSpPr>
                  <a:xfrm>
                    <a:off x="3117270" y="1662537"/>
                    <a:ext cx="1712418" cy="4688387"/>
                    <a:chOff x="1379913" y="1662537"/>
                    <a:chExt cx="1712418" cy="4688387"/>
                  </a:xfrm>
                </p:grpSpPr>
                <p:grpSp>
                  <p:nvGrpSpPr>
                    <p:cNvPr id="494" name="Group 493">
                      <a:extLst>
                        <a:ext uri="{FF2B5EF4-FFF2-40B4-BE49-F238E27FC236}">
                          <a16:creationId xmlns:a16="http://schemas.microsoft.com/office/drawing/2014/main" id="{04D9D8E3-031C-45B4-A9E2-D5654DE4EBC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79913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505" name="Rectangle 504">
                        <a:extLst>
                          <a:ext uri="{FF2B5EF4-FFF2-40B4-BE49-F238E27FC236}">
                            <a16:creationId xmlns:a16="http://schemas.microsoft.com/office/drawing/2014/main" id="{A2B220EB-62E9-4627-B393-9FAA032B118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6" name="Rectangle 505">
                        <a:extLst>
                          <a:ext uri="{FF2B5EF4-FFF2-40B4-BE49-F238E27FC236}">
                            <a16:creationId xmlns:a16="http://schemas.microsoft.com/office/drawing/2014/main" id="{185C3AB4-CB73-4C63-9D9C-F23AD4F404C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7" name="Rectangle 506">
                        <a:extLst>
                          <a:ext uri="{FF2B5EF4-FFF2-40B4-BE49-F238E27FC236}">
                            <a16:creationId xmlns:a16="http://schemas.microsoft.com/office/drawing/2014/main" id="{E5F72497-6358-49F7-9313-63FB5C4993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8" name="Rectangle 507">
                        <a:extLst>
                          <a:ext uri="{FF2B5EF4-FFF2-40B4-BE49-F238E27FC236}">
                            <a16:creationId xmlns:a16="http://schemas.microsoft.com/office/drawing/2014/main" id="{589BFFB7-992F-4282-8F7C-8B07D29A8A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95" name="Group 494">
                      <a:extLst>
                        <a:ext uri="{FF2B5EF4-FFF2-40B4-BE49-F238E27FC236}">
                          <a16:creationId xmlns:a16="http://schemas.microsoft.com/office/drawing/2014/main" id="{DE4465CA-18B5-408A-A307-4B57DF5BA48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45177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501" name="Rectangle 500">
                        <a:extLst>
                          <a:ext uri="{FF2B5EF4-FFF2-40B4-BE49-F238E27FC236}">
                            <a16:creationId xmlns:a16="http://schemas.microsoft.com/office/drawing/2014/main" id="{FDCF89FC-A427-45A7-9C6B-CABA8023A34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2" name="Rectangle 501">
                        <a:extLst>
                          <a:ext uri="{FF2B5EF4-FFF2-40B4-BE49-F238E27FC236}">
                            <a16:creationId xmlns:a16="http://schemas.microsoft.com/office/drawing/2014/main" id="{630A345F-D4A4-4124-A98F-CE38DB87999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3" name="Rectangle 502">
                        <a:extLst>
                          <a:ext uri="{FF2B5EF4-FFF2-40B4-BE49-F238E27FC236}">
                            <a16:creationId xmlns:a16="http://schemas.microsoft.com/office/drawing/2014/main" id="{1F481BF2-CC63-47A9-8DC9-F817BE4F98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4" name="Rectangle 503">
                        <a:extLst>
                          <a:ext uri="{FF2B5EF4-FFF2-40B4-BE49-F238E27FC236}">
                            <a16:creationId xmlns:a16="http://schemas.microsoft.com/office/drawing/2014/main" id="{07B5E7C1-3405-4801-B005-3F20E21AECE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96" name="Group 495">
                      <a:extLst>
                        <a:ext uri="{FF2B5EF4-FFF2-40B4-BE49-F238E27FC236}">
                          <a16:creationId xmlns:a16="http://schemas.microsoft.com/office/drawing/2014/main" id="{34FF7C4E-A8D5-43BA-B685-26F181F4235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27067" y="1662537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497" name="Rectangle 496">
                        <a:extLst>
                          <a:ext uri="{FF2B5EF4-FFF2-40B4-BE49-F238E27FC236}">
                            <a16:creationId xmlns:a16="http://schemas.microsoft.com/office/drawing/2014/main" id="{E0176206-01ED-4AA9-8149-CDF0C9AF13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8" name="Rectangle 497">
                        <a:extLst>
                          <a:ext uri="{FF2B5EF4-FFF2-40B4-BE49-F238E27FC236}">
                            <a16:creationId xmlns:a16="http://schemas.microsoft.com/office/drawing/2014/main" id="{7B4F9CCC-CEB5-4949-A90A-BBEEE11D2C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9" name="Rectangle 498">
                        <a:extLst>
                          <a:ext uri="{FF2B5EF4-FFF2-40B4-BE49-F238E27FC236}">
                            <a16:creationId xmlns:a16="http://schemas.microsoft.com/office/drawing/2014/main" id="{5CEB6988-CA79-4D0C-9133-EA800C83251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00" name="Rectangle 499">
                        <a:extLst>
                          <a:ext uri="{FF2B5EF4-FFF2-40B4-BE49-F238E27FC236}">
                            <a16:creationId xmlns:a16="http://schemas.microsoft.com/office/drawing/2014/main" id="{85335491-7328-4796-8C1B-C6CF0921F0B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478" name="Group 477">
                    <a:extLst>
                      <a:ext uri="{FF2B5EF4-FFF2-40B4-BE49-F238E27FC236}">
                        <a16:creationId xmlns:a16="http://schemas.microsoft.com/office/drawing/2014/main" id="{93B7C338-8977-4C14-97CC-256187CCDBF8}"/>
                      </a:ext>
                    </a:extLst>
                  </p:cNvPr>
                  <p:cNvGrpSpPr/>
                  <p:nvPr/>
                </p:nvGrpSpPr>
                <p:grpSpPr>
                  <a:xfrm>
                    <a:off x="4838001" y="1662537"/>
                    <a:ext cx="1712418" cy="4688387"/>
                    <a:chOff x="1379913" y="1662537"/>
                    <a:chExt cx="1712418" cy="4688387"/>
                  </a:xfrm>
                </p:grpSpPr>
                <p:grpSp>
                  <p:nvGrpSpPr>
                    <p:cNvPr id="479" name="Group 478">
                      <a:extLst>
                        <a:ext uri="{FF2B5EF4-FFF2-40B4-BE49-F238E27FC236}">
                          <a16:creationId xmlns:a16="http://schemas.microsoft.com/office/drawing/2014/main" id="{DA5DEC65-B59A-4C91-A797-E58FDC33DB6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79913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490" name="Rectangle 489">
                        <a:extLst>
                          <a:ext uri="{FF2B5EF4-FFF2-40B4-BE49-F238E27FC236}">
                            <a16:creationId xmlns:a16="http://schemas.microsoft.com/office/drawing/2014/main" id="{3BD68EAC-093D-44BB-BC48-696CDA40B9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1" name="Rectangle 490">
                        <a:extLst>
                          <a:ext uri="{FF2B5EF4-FFF2-40B4-BE49-F238E27FC236}">
                            <a16:creationId xmlns:a16="http://schemas.microsoft.com/office/drawing/2014/main" id="{FBA58508-C179-4696-826C-9ABC57A528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2" name="Rectangle 491">
                        <a:extLst>
                          <a:ext uri="{FF2B5EF4-FFF2-40B4-BE49-F238E27FC236}">
                            <a16:creationId xmlns:a16="http://schemas.microsoft.com/office/drawing/2014/main" id="{6BBAD8B8-4281-4BF1-92A0-9EC50D22D4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3" name="Rectangle 492">
                        <a:extLst>
                          <a:ext uri="{FF2B5EF4-FFF2-40B4-BE49-F238E27FC236}">
                            <a16:creationId xmlns:a16="http://schemas.microsoft.com/office/drawing/2014/main" id="{E2030430-5DFA-4AA9-B126-74A6140A108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80" name="Group 479">
                      <a:extLst>
                        <a:ext uri="{FF2B5EF4-FFF2-40B4-BE49-F238E27FC236}">
                          <a16:creationId xmlns:a16="http://schemas.microsoft.com/office/drawing/2014/main" id="{4A51C433-E662-4A09-97DE-B6CE9AB9C0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45177" y="1662541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486" name="Rectangle 485">
                        <a:extLst>
                          <a:ext uri="{FF2B5EF4-FFF2-40B4-BE49-F238E27FC236}">
                            <a16:creationId xmlns:a16="http://schemas.microsoft.com/office/drawing/2014/main" id="{90845AB6-EA81-45A2-A525-DCF39D0948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7" name="Rectangle 486">
                        <a:extLst>
                          <a:ext uri="{FF2B5EF4-FFF2-40B4-BE49-F238E27FC236}">
                            <a16:creationId xmlns:a16="http://schemas.microsoft.com/office/drawing/2014/main" id="{7D73D4D0-F0B5-414F-A56B-FDE8B2ADC8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8" name="Rectangle 487">
                        <a:extLst>
                          <a:ext uri="{FF2B5EF4-FFF2-40B4-BE49-F238E27FC236}">
                            <a16:creationId xmlns:a16="http://schemas.microsoft.com/office/drawing/2014/main" id="{554CC454-EA41-4102-BCE7-BEEB59376D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9" name="Rectangle 488">
                        <a:extLst>
                          <a:ext uri="{FF2B5EF4-FFF2-40B4-BE49-F238E27FC236}">
                            <a16:creationId xmlns:a16="http://schemas.microsoft.com/office/drawing/2014/main" id="{2134CED0-94DC-4203-9E48-F8193B3A7E9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481" name="Group 480">
                      <a:extLst>
                        <a:ext uri="{FF2B5EF4-FFF2-40B4-BE49-F238E27FC236}">
                          <a16:creationId xmlns:a16="http://schemas.microsoft.com/office/drawing/2014/main" id="{6870039D-2DDB-4D5E-9D1F-CA35DAE8CEA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27067" y="1662537"/>
                      <a:ext cx="565264" cy="4688383"/>
                      <a:chOff x="1379913" y="1662541"/>
                      <a:chExt cx="565264" cy="4688383"/>
                    </a:xfrm>
                  </p:grpSpPr>
                  <p:sp>
                    <p:nvSpPr>
                      <p:cNvPr id="482" name="Rectangle 481">
                        <a:extLst>
                          <a:ext uri="{FF2B5EF4-FFF2-40B4-BE49-F238E27FC236}">
                            <a16:creationId xmlns:a16="http://schemas.microsoft.com/office/drawing/2014/main" id="{37C8A714-CFB3-40A1-9453-B4B69B91BB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9913" y="1662545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3" name="Rectangle 482">
                        <a:extLst>
                          <a:ext uri="{FF2B5EF4-FFF2-40B4-BE49-F238E27FC236}">
                            <a16:creationId xmlns:a16="http://schemas.microsoft.com/office/drawing/2014/main" id="{AE230927-9827-4684-A0FB-9A20BCCF496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229" y="1662543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4" name="Rectangle 483">
                        <a:extLst>
                          <a:ext uri="{FF2B5EF4-FFF2-40B4-BE49-F238E27FC236}">
                            <a16:creationId xmlns:a16="http://schemas.microsoft.com/office/drawing/2014/main" id="{BAF9D1D6-E5FA-49B4-97D1-4F9355E0D92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2545" y="1662542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5" name="Rectangle 484">
                        <a:extLst>
                          <a:ext uri="{FF2B5EF4-FFF2-40B4-BE49-F238E27FC236}">
                            <a16:creationId xmlns:a16="http://schemas.microsoft.com/office/drawing/2014/main" id="{76AF3563-0833-4FCD-8F42-FC697C8BE1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2174" y="1662541"/>
                        <a:ext cx="133003" cy="468837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</p:grpSp>
            <p:sp>
              <p:nvSpPr>
                <p:cNvPr id="475" name="Frame 474">
                  <a:extLst>
                    <a:ext uri="{FF2B5EF4-FFF2-40B4-BE49-F238E27FC236}">
                      <a16:creationId xmlns:a16="http://schemas.microsoft.com/office/drawing/2014/main" id="{BD6178DA-F70B-4E7E-8BAA-902D46807A3F}"/>
                    </a:ext>
                  </a:extLst>
                </p:cNvPr>
                <p:cNvSpPr/>
                <p:nvPr/>
              </p:nvSpPr>
              <p:spPr>
                <a:xfrm>
                  <a:off x="695354" y="1662537"/>
                  <a:ext cx="5170506" cy="4688379"/>
                </a:xfrm>
                <a:prstGeom prst="frame">
                  <a:avLst>
                    <a:gd name="adj1" fmla="val 4344"/>
                  </a:avLst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06" name="Group 405">
                <a:extLst>
                  <a:ext uri="{FF2B5EF4-FFF2-40B4-BE49-F238E27FC236}">
                    <a16:creationId xmlns:a16="http://schemas.microsoft.com/office/drawing/2014/main" id="{C0BC2376-BABC-4F91-817F-896BA4501E8E}"/>
                  </a:ext>
                </a:extLst>
              </p:cNvPr>
              <p:cNvGrpSpPr/>
              <p:nvPr/>
            </p:nvGrpSpPr>
            <p:grpSpPr>
              <a:xfrm flipV="1">
                <a:off x="3720458" y="1753631"/>
                <a:ext cx="1339727" cy="198826"/>
                <a:chOff x="6580753" y="1130532"/>
                <a:chExt cx="5106942" cy="665018"/>
              </a:xfrm>
              <a:scene3d>
                <a:camera prst="isometricOffAxis2Top">
                  <a:rot lat="18075715" lon="3207254" rev="16740000"/>
                </a:camera>
                <a:lightRig rig="threePt" dir="t"/>
              </a:scene3d>
            </p:grpSpPr>
            <p:grpSp>
              <p:nvGrpSpPr>
                <p:cNvPr id="441" name="Group 440">
                  <a:extLst>
                    <a:ext uri="{FF2B5EF4-FFF2-40B4-BE49-F238E27FC236}">
                      <a16:creationId xmlns:a16="http://schemas.microsoft.com/office/drawing/2014/main" id="{CBEBFA7F-130A-4B17-A80B-D1340180E973}"/>
                    </a:ext>
                  </a:extLst>
                </p:cNvPr>
                <p:cNvGrpSpPr/>
                <p:nvPr/>
              </p:nvGrpSpPr>
              <p:grpSpPr>
                <a:xfrm>
                  <a:off x="6747008" y="1479657"/>
                  <a:ext cx="4817371" cy="182880"/>
                  <a:chOff x="7464817" y="1479657"/>
                  <a:chExt cx="4817371" cy="182880"/>
                </a:xfrm>
              </p:grpSpPr>
              <p:grpSp>
                <p:nvGrpSpPr>
                  <p:cNvPr id="444" name="Group 443">
                    <a:extLst>
                      <a:ext uri="{FF2B5EF4-FFF2-40B4-BE49-F238E27FC236}">
                        <a16:creationId xmlns:a16="http://schemas.microsoft.com/office/drawing/2014/main" id="{0B380792-8C53-4393-93A8-02C141B2FA92}"/>
                      </a:ext>
                    </a:extLst>
                  </p:cNvPr>
                  <p:cNvGrpSpPr/>
                  <p:nvPr/>
                </p:nvGrpSpPr>
                <p:grpSpPr>
                  <a:xfrm>
                    <a:off x="7464817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70" name="Rectangle 469">
                      <a:extLst>
                        <a:ext uri="{FF2B5EF4-FFF2-40B4-BE49-F238E27FC236}">
                          <a16:creationId xmlns:a16="http://schemas.microsoft.com/office/drawing/2014/main" id="{1A26B5B8-2F7E-4F67-A68D-64A19E5D91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1" name="Rectangle 470">
                      <a:extLst>
                        <a:ext uri="{FF2B5EF4-FFF2-40B4-BE49-F238E27FC236}">
                          <a16:creationId xmlns:a16="http://schemas.microsoft.com/office/drawing/2014/main" id="{0C58D25D-0327-4C45-8361-25B607ACB0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2" name="Rectangle 471">
                      <a:extLst>
                        <a:ext uri="{FF2B5EF4-FFF2-40B4-BE49-F238E27FC236}">
                          <a16:creationId xmlns:a16="http://schemas.microsoft.com/office/drawing/2014/main" id="{52E1C3DB-7E17-4902-A945-ADFEB4C942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3" name="Rectangle 472">
                      <a:extLst>
                        <a:ext uri="{FF2B5EF4-FFF2-40B4-BE49-F238E27FC236}">
                          <a16:creationId xmlns:a16="http://schemas.microsoft.com/office/drawing/2014/main" id="{7B8FF79D-51B3-4D44-81F5-CE571BB060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5" name="Group 444">
                    <a:extLst>
                      <a:ext uri="{FF2B5EF4-FFF2-40B4-BE49-F238E27FC236}">
                        <a16:creationId xmlns:a16="http://schemas.microsoft.com/office/drawing/2014/main" id="{D6855929-F2FB-499A-83A6-68EB7410E195}"/>
                      </a:ext>
                    </a:extLst>
                  </p:cNvPr>
                  <p:cNvGrpSpPr/>
                  <p:nvPr/>
                </p:nvGrpSpPr>
                <p:grpSpPr>
                  <a:xfrm>
                    <a:off x="8262839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66" name="Rectangle 465">
                      <a:extLst>
                        <a:ext uri="{FF2B5EF4-FFF2-40B4-BE49-F238E27FC236}">
                          <a16:creationId xmlns:a16="http://schemas.microsoft.com/office/drawing/2014/main" id="{E631A9F4-673A-4E01-A4BA-12E75AB8DA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7" name="Rectangle 466">
                      <a:extLst>
                        <a:ext uri="{FF2B5EF4-FFF2-40B4-BE49-F238E27FC236}">
                          <a16:creationId xmlns:a16="http://schemas.microsoft.com/office/drawing/2014/main" id="{59BFFA07-22E5-4E02-BF66-B22BC10E4E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8" name="Rectangle 467">
                      <a:extLst>
                        <a:ext uri="{FF2B5EF4-FFF2-40B4-BE49-F238E27FC236}">
                          <a16:creationId xmlns:a16="http://schemas.microsoft.com/office/drawing/2014/main" id="{E6C35A4E-516F-42DA-BD03-F8B82E8D3D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9" name="Rectangle 468">
                      <a:extLst>
                        <a:ext uri="{FF2B5EF4-FFF2-40B4-BE49-F238E27FC236}">
                          <a16:creationId xmlns:a16="http://schemas.microsoft.com/office/drawing/2014/main" id="{1F83EBFA-B984-45C5-8ED5-8D89286599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6" name="Group 445">
                    <a:extLst>
                      <a:ext uri="{FF2B5EF4-FFF2-40B4-BE49-F238E27FC236}">
                        <a16:creationId xmlns:a16="http://schemas.microsoft.com/office/drawing/2014/main" id="{5319AC61-92A3-41A4-B401-A96E9482246D}"/>
                      </a:ext>
                    </a:extLst>
                  </p:cNvPr>
                  <p:cNvGrpSpPr/>
                  <p:nvPr/>
                </p:nvGrpSpPr>
                <p:grpSpPr>
                  <a:xfrm>
                    <a:off x="9065014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62" name="Rectangle 461">
                      <a:extLst>
                        <a:ext uri="{FF2B5EF4-FFF2-40B4-BE49-F238E27FC236}">
                          <a16:creationId xmlns:a16="http://schemas.microsoft.com/office/drawing/2014/main" id="{7ED6A7F0-AE08-480B-8F22-8CF9D51C67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3" name="Rectangle 462">
                      <a:extLst>
                        <a:ext uri="{FF2B5EF4-FFF2-40B4-BE49-F238E27FC236}">
                          <a16:creationId xmlns:a16="http://schemas.microsoft.com/office/drawing/2014/main" id="{F0DFBE66-DFDB-4877-B0C5-7D53340821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4" name="Rectangle 463">
                      <a:extLst>
                        <a:ext uri="{FF2B5EF4-FFF2-40B4-BE49-F238E27FC236}">
                          <a16:creationId xmlns:a16="http://schemas.microsoft.com/office/drawing/2014/main" id="{3EF670F7-1E5B-4005-B4D2-41555BCC66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5" name="Rectangle 464">
                      <a:extLst>
                        <a:ext uri="{FF2B5EF4-FFF2-40B4-BE49-F238E27FC236}">
                          <a16:creationId xmlns:a16="http://schemas.microsoft.com/office/drawing/2014/main" id="{B4D1873D-2566-41AE-A5D4-A5A866F79C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7" name="Group 446">
                    <a:extLst>
                      <a:ext uri="{FF2B5EF4-FFF2-40B4-BE49-F238E27FC236}">
                        <a16:creationId xmlns:a16="http://schemas.microsoft.com/office/drawing/2014/main" id="{6CD08508-5C7A-4FEF-AA27-9B87A95C2E11}"/>
                      </a:ext>
                    </a:extLst>
                  </p:cNvPr>
                  <p:cNvGrpSpPr/>
                  <p:nvPr/>
                </p:nvGrpSpPr>
                <p:grpSpPr>
                  <a:xfrm>
                    <a:off x="9875659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58" name="Rectangle 457">
                      <a:extLst>
                        <a:ext uri="{FF2B5EF4-FFF2-40B4-BE49-F238E27FC236}">
                          <a16:creationId xmlns:a16="http://schemas.microsoft.com/office/drawing/2014/main" id="{3FAB997C-017D-424E-ADB7-8977BFD05F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9" name="Rectangle 458">
                      <a:extLst>
                        <a:ext uri="{FF2B5EF4-FFF2-40B4-BE49-F238E27FC236}">
                          <a16:creationId xmlns:a16="http://schemas.microsoft.com/office/drawing/2014/main" id="{4280614B-77BB-4551-87CD-CC7F243E0D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0" name="Rectangle 459">
                      <a:extLst>
                        <a:ext uri="{FF2B5EF4-FFF2-40B4-BE49-F238E27FC236}">
                          <a16:creationId xmlns:a16="http://schemas.microsoft.com/office/drawing/2014/main" id="{5644FBCE-BBF2-44FC-930F-B83D75743D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1" name="Rectangle 460">
                      <a:extLst>
                        <a:ext uri="{FF2B5EF4-FFF2-40B4-BE49-F238E27FC236}">
                          <a16:creationId xmlns:a16="http://schemas.microsoft.com/office/drawing/2014/main" id="{D79249E9-AC6E-4EF0-887E-C9F71BD37A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8" name="Group 447">
                    <a:extLst>
                      <a:ext uri="{FF2B5EF4-FFF2-40B4-BE49-F238E27FC236}">
                        <a16:creationId xmlns:a16="http://schemas.microsoft.com/office/drawing/2014/main" id="{2C7A3095-D2BC-428A-9C07-96998F2C8B52}"/>
                      </a:ext>
                    </a:extLst>
                  </p:cNvPr>
                  <p:cNvGrpSpPr/>
                  <p:nvPr/>
                </p:nvGrpSpPr>
                <p:grpSpPr>
                  <a:xfrm>
                    <a:off x="10673681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54" name="Rectangle 453">
                      <a:extLst>
                        <a:ext uri="{FF2B5EF4-FFF2-40B4-BE49-F238E27FC236}">
                          <a16:creationId xmlns:a16="http://schemas.microsoft.com/office/drawing/2014/main" id="{72F5660C-02F4-4CC7-BD87-FD56212EAE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5" name="Rectangle 454">
                      <a:extLst>
                        <a:ext uri="{FF2B5EF4-FFF2-40B4-BE49-F238E27FC236}">
                          <a16:creationId xmlns:a16="http://schemas.microsoft.com/office/drawing/2014/main" id="{318B2611-402C-48BE-A367-5F0DF1DEA1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6" name="Rectangle 455">
                      <a:extLst>
                        <a:ext uri="{FF2B5EF4-FFF2-40B4-BE49-F238E27FC236}">
                          <a16:creationId xmlns:a16="http://schemas.microsoft.com/office/drawing/2014/main" id="{42634C38-8372-48BC-8F7D-4F2C52CF28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7" name="Rectangle 456">
                      <a:extLst>
                        <a:ext uri="{FF2B5EF4-FFF2-40B4-BE49-F238E27FC236}">
                          <a16:creationId xmlns:a16="http://schemas.microsoft.com/office/drawing/2014/main" id="{DA5B1643-27A3-45C3-A99D-C7C4F10C39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9" name="Group 448">
                    <a:extLst>
                      <a:ext uri="{FF2B5EF4-FFF2-40B4-BE49-F238E27FC236}">
                        <a16:creationId xmlns:a16="http://schemas.microsoft.com/office/drawing/2014/main" id="{E201541D-3367-45A5-B5E8-94F5099E3051}"/>
                      </a:ext>
                    </a:extLst>
                  </p:cNvPr>
                  <p:cNvGrpSpPr/>
                  <p:nvPr/>
                </p:nvGrpSpPr>
                <p:grpSpPr>
                  <a:xfrm>
                    <a:off x="11475856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50" name="Rectangle 449">
                      <a:extLst>
                        <a:ext uri="{FF2B5EF4-FFF2-40B4-BE49-F238E27FC236}">
                          <a16:creationId xmlns:a16="http://schemas.microsoft.com/office/drawing/2014/main" id="{68256C19-4077-4923-AAFC-3BD6A507E8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1" name="Rectangle 450">
                      <a:extLst>
                        <a:ext uri="{FF2B5EF4-FFF2-40B4-BE49-F238E27FC236}">
                          <a16:creationId xmlns:a16="http://schemas.microsoft.com/office/drawing/2014/main" id="{039B9335-4FCF-45D7-A70A-06E628BB6B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2" name="Rectangle 451">
                      <a:extLst>
                        <a:ext uri="{FF2B5EF4-FFF2-40B4-BE49-F238E27FC236}">
                          <a16:creationId xmlns:a16="http://schemas.microsoft.com/office/drawing/2014/main" id="{992B6986-864D-41BC-B9AA-E4D472D520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53" name="Rectangle 452">
                      <a:extLst>
                        <a:ext uri="{FF2B5EF4-FFF2-40B4-BE49-F238E27FC236}">
                          <a16:creationId xmlns:a16="http://schemas.microsoft.com/office/drawing/2014/main" id="{4F4CF2F5-3DE3-42BE-B11F-4CE20E4AE7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442" name="Rectangle 441">
                  <a:extLst>
                    <a:ext uri="{FF2B5EF4-FFF2-40B4-BE49-F238E27FC236}">
                      <a16:creationId xmlns:a16="http://schemas.microsoft.com/office/drawing/2014/main" id="{AE637FAE-3B4C-4A03-A143-F3BC000059F8}"/>
                    </a:ext>
                  </a:extLst>
                </p:cNvPr>
                <p:cNvSpPr/>
                <p:nvPr/>
              </p:nvSpPr>
              <p:spPr>
                <a:xfrm>
                  <a:off x="6747008" y="1280159"/>
                  <a:ext cx="4817371" cy="18288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3" name="Frame 442">
                  <a:extLst>
                    <a:ext uri="{FF2B5EF4-FFF2-40B4-BE49-F238E27FC236}">
                      <a16:creationId xmlns:a16="http://schemas.microsoft.com/office/drawing/2014/main" id="{142F118E-FD81-4E0D-89CE-C1B198C3D26A}"/>
                    </a:ext>
                  </a:extLst>
                </p:cNvPr>
                <p:cNvSpPr/>
                <p:nvPr/>
              </p:nvSpPr>
              <p:spPr>
                <a:xfrm>
                  <a:off x="6580753" y="1130532"/>
                  <a:ext cx="5106942" cy="665018"/>
                </a:xfrm>
                <a:prstGeom prst="frame">
                  <a:avLst>
                    <a:gd name="adj1" fmla="val 22500"/>
                  </a:avLst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07" name="Group 406">
                <a:extLst>
                  <a:ext uri="{FF2B5EF4-FFF2-40B4-BE49-F238E27FC236}">
                    <a16:creationId xmlns:a16="http://schemas.microsoft.com/office/drawing/2014/main" id="{A2A055E0-01A0-45CA-888A-71AEE8249399}"/>
                  </a:ext>
                </a:extLst>
              </p:cNvPr>
              <p:cNvGrpSpPr/>
              <p:nvPr/>
            </p:nvGrpSpPr>
            <p:grpSpPr>
              <a:xfrm rot="5400000">
                <a:off x="3822346" y="3198897"/>
                <a:ext cx="2148113" cy="124651"/>
                <a:chOff x="6580753" y="1130532"/>
                <a:chExt cx="5106942" cy="665018"/>
              </a:xfrm>
              <a:scene3d>
                <a:camera prst="orthographicFront">
                  <a:rot lat="2400000" lon="0" rev="0"/>
                </a:camera>
                <a:lightRig rig="threePt" dir="t"/>
              </a:scene3d>
            </p:grpSpPr>
            <p:grpSp>
              <p:nvGrpSpPr>
                <p:cNvPr id="408" name="Group 407">
                  <a:extLst>
                    <a:ext uri="{FF2B5EF4-FFF2-40B4-BE49-F238E27FC236}">
                      <a16:creationId xmlns:a16="http://schemas.microsoft.com/office/drawing/2014/main" id="{2FD46452-A96B-4593-86A6-EBBC5E35F082}"/>
                    </a:ext>
                  </a:extLst>
                </p:cNvPr>
                <p:cNvGrpSpPr/>
                <p:nvPr/>
              </p:nvGrpSpPr>
              <p:grpSpPr>
                <a:xfrm>
                  <a:off x="6747008" y="1479657"/>
                  <a:ext cx="4817371" cy="182880"/>
                  <a:chOff x="7464817" y="1479657"/>
                  <a:chExt cx="4817371" cy="182880"/>
                </a:xfrm>
              </p:grpSpPr>
              <p:grpSp>
                <p:nvGrpSpPr>
                  <p:cNvPr id="411" name="Group 410">
                    <a:extLst>
                      <a:ext uri="{FF2B5EF4-FFF2-40B4-BE49-F238E27FC236}">
                        <a16:creationId xmlns:a16="http://schemas.microsoft.com/office/drawing/2014/main" id="{6ACFB82A-C75D-45E8-9FE2-AABAAB1D8FE3}"/>
                      </a:ext>
                    </a:extLst>
                  </p:cNvPr>
                  <p:cNvGrpSpPr/>
                  <p:nvPr/>
                </p:nvGrpSpPr>
                <p:grpSpPr>
                  <a:xfrm>
                    <a:off x="7464817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37" name="Rectangle 436">
                      <a:extLst>
                        <a:ext uri="{FF2B5EF4-FFF2-40B4-BE49-F238E27FC236}">
                          <a16:creationId xmlns:a16="http://schemas.microsoft.com/office/drawing/2014/main" id="{B059EE9E-ACC2-4159-A763-95D89EEAE3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8" name="Rectangle 437">
                      <a:extLst>
                        <a:ext uri="{FF2B5EF4-FFF2-40B4-BE49-F238E27FC236}">
                          <a16:creationId xmlns:a16="http://schemas.microsoft.com/office/drawing/2014/main" id="{C8BF4B41-CA98-49C3-97D8-277FD1F087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9" name="Rectangle 438">
                      <a:extLst>
                        <a:ext uri="{FF2B5EF4-FFF2-40B4-BE49-F238E27FC236}">
                          <a16:creationId xmlns:a16="http://schemas.microsoft.com/office/drawing/2014/main" id="{4D68A2FD-04E5-4C47-BDCF-C1BEAC2A55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40" name="Rectangle 439">
                      <a:extLst>
                        <a:ext uri="{FF2B5EF4-FFF2-40B4-BE49-F238E27FC236}">
                          <a16:creationId xmlns:a16="http://schemas.microsoft.com/office/drawing/2014/main" id="{9BAF69ED-E0AD-47CD-A723-C213DC8FAD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12" name="Group 411">
                    <a:extLst>
                      <a:ext uri="{FF2B5EF4-FFF2-40B4-BE49-F238E27FC236}">
                        <a16:creationId xmlns:a16="http://schemas.microsoft.com/office/drawing/2014/main" id="{C43201B1-9DD4-4CE1-AADE-5F41250C8E83}"/>
                      </a:ext>
                    </a:extLst>
                  </p:cNvPr>
                  <p:cNvGrpSpPr/>
                  <p:nvPr/>
                </p:nvGrpSpPr>
                <p:grpSpPr>
                  <a:xfrm>
                    <a:off x="8262839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33" name="Rectangle 432">
                      <a:extLst>
                        <a:ext uri="{FF2B5EF4-FFF2-40B4-BE49-F238E27FC236}">
                          <a16:creationId xmlns:a16="http://schemas.microsoft.com/office/drawing/2014/main" id="{74510AF8-14D0-4A1F-A4A4-3DDFFA7A07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4" name="Rectangle 433">
                      <a:extLst>
                        <a:ext uri="{FF2B5EF4-FFF2-40B4-BE49-F238E27FC236}">
                          <a16:creationId xmlns:a16="http://schemas.microsoft.com/office/drawing/2014/main" id="{0C1C6AB0-AD63-4230-AE67-0C4BEF9597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5" name="Rectangle 434">
                      <a:extLst>
                        <a:ext uri="{FF2B5EF4-FFF2-40B4-BE49-F238E27FC236}">
                          <a16:creationId xmlns:a16="http://schemas.microsoft.com/office/drawing/2014/main" id="{5389B070-B79B-481E-9665-1EC91B0959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6" name="Rectangle 435">
                      <a:extLst>
                        <a:ext uri="{FF2B5EF4-FFF2-40B4-BE49-F238E27FC236}">
                          <a16:creationId xmlns:a16="http://schemas.microsoft.com/office/drawing/2014/main" id="{7514669F-2A95-4F27-8A20-7A2F0FA877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13" name="Group 412">
                    <a:extLst>
                      <a:ext uri="{FF2B5EF4-FFF2-40B4-BE49-F238E27FC236}">
                        <a16:creationId xmlns:a16="http://schemas.microsoft.com/office/drawing/2014/main" id="{9EEE659D-E798-420A-9B0B-D8894DA48B06}"/>
                      </a:ext>
                    </a:extLst>
                  </p:cNvPr>
                  <p:cNvGrpSpPr/>
                  <p:nvPr/>
                </p:nvGrpSpPr>
                <p:grpSpPr>
                  <a:xfrm>
                    <a:off x="9065014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29" name="Rectangle 428">
                      <a:extLst>
                        <a:ext uri="{FF2B5EF4-FFF2-40B4-BE49-F238E27FC236}">
                          <a16:creationId xmlns:a16="http://schemas.microsoft.com/office/drawing/2014/main" id="{1EA98DD3-E6D1-4B14-8F70-6638D41608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0" name="Rectangle 429">
                      <a:extLst>
                        <a:ext uri="{FF2B5EF4-FFF2-40B4-BE49-F238E27FC236}">
                          <a16:creationId xmlns:a16="http://schemas.microsoft.com/office/drawing/2014/main" id="{0D9E7A16-7D54-46F8-A6A7-E9639AF0E4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1" name="Rectangle 430">
                      <a:extLst>
                        <a:ext uri="{FF2B5EF4-FFF2-40B4-BE49-F238E27FC236}">
                          <a16:creationId xmlns:a16="http://schemas.microsoft.com/office/drawing/2014/main" id="{28B6CC3C-8C43-4702-92BB-D308555020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2" name="Rectangle 431">
                      <a:extLst>
                        <a:ext uri="{FF2B5EF4-FFF2-40B4-BE49-F238E27FC236}">
                          <a16:creationId xmlns:a16="http://schemas.microsoft.com/office/drawing/2014/main" id="{F5552F17-3D7D-4F5B-8E79-185FAE2F10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14" name="Group 413">
                    <a:extLst>
                      <a:ext uri="{FF2B5EF4-FFF2-40B4-BE49-F238E27FC236}">
                        <a16:creationId xmlns:a16="http://schemas.microsoft.com/office/drawing/2014/main" id="{EFB55629-A900-4564-AD03-565AA56D0C35}"/>
                      </a:ext>
                    </a:extLst>
                  </p:cNvPr>
                  <p:cNvGrpSpPr/>
                  <p:nvPr/>
                </p:nvGrpSpPr>
                <p:grpSpPr>
                  <a:xfrm>
                    <a:off x="9875659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25" name="Rectangle 424">
                      <a:extLst>
                        <a:ext uri="{FF2B5EF4-FFF2-40B4-BE49-F238E27FC236}">
                          <a16:creationId xmlns:a16="http://schemas.microsoft.com/office/drawing/2014/main" id="{E18F5F22-025A-4448-A1DE-7F0B0134B0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6" name="Rectangle 425">
                      <a:extLst>
                        <a:ext uri="{FF2B5EF4-FFF2-40B4-BE49-F238E27FC236}">
                          <a16:creationId xmlns:a16="http://schemas.microsoft.com/office/drawing/2014/main" id="{24B47853-4BB6-42CD-8AB2-69E71B0340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7" name="Rectangle 426">
                      <a:extLst>
                        <a:ext uri="{FF2B5EF4-FFF2-40B4-BE49-F238E27FC236}">
                          <a16:creationId xmlns:a16="http://schemas.microsoft.com/office/drawing/2014/main" id="{C89E8FAA-7E2B-436D-8D4C-CE26891C02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8" name="Rectangle 427">
                      <a:extLst>
                        <a:ext uri="{FF2B5EF4-FFF2-40B4-BE49-F238E27FC236}">
                          <a16:creationId xmlns:a16="http://schemas.microsoft.com/office/drawing/2014/main" id="{0CB686B4-CC69-4E24-BEC5-A6487C8F1A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15" name="Group 414">
                    <a:extLst>
                      <a:ext uri="{FF2B5EF4-FFF2-40B4-BE49-F238E27FC236}">
                        <a16:creationId xmlns:a16="http://schemas.microsoft.com/office/drawing/2014/main" id="{34F2EB28-DEDF-4564-A60F-B3C7861D5485}"/>
                      </a:ext>
                    </a:extLst>
                  </p:cNvPr>
                  <p:cNvGrpSpPr/>
                  <p:nvPr/>
                </p:nvGrpSpPr>
                <p:grpSpPr>
                  <a:xfrm>
                    <a:off x="10673681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21" name="Rectangle 420">
                      <a:extLst>
                        <a:ext uri="{FF2B5EF4-FFF2-40B4-BE49-F238E27FC236}">
                          <a16:creationId xmlns:a16="http://schemas.microsoft.com/office/drawing/2014/main" id="{ACFD2A30-072B-406B-B0C9-E2BC18F6BF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2" name="Rectangle 421">
                      <a:extLst>
                        <a:ext uri="{FF2B5EF4-FFF2-40B4-BE49-F238E27FC236}">
                          <a16:creationId xmlns:a16="http://schemas.microsoft.com/office/drawing/2014/main" id="{05FF2BA7-23F4-4A7E-AAFA-E42E50C7CF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3" name="Rectangle 422">
                      <a:extLst>
                        <a:ext uri="{FF2B5EF4-FFF2-40B4-BE49-F238E27FC236}">
                          <a16:creationId xmlns:a16="http://schemas.microsoft.com/office/drawing/2014/main" id="{28CBB8E9-5623-4AD9-B090-70281E9D76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4" name="Rectangle 423">
                      <a:extLst>
                        <a:ext uri="{FF2B5EF4-FFF2-40B4-BE49-F238E27FC236}">
                          <a16:creationId xmlns:a16="http://schemas.microsoft.com/office/drawing/2014/main" id="{D30B7B39-5527-4DDA-A278-F684139F0F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16" name="Group 415">
                    <a:extLst>
                      <a:ext uri="{FF2B5EF4-FFF2-40B4-BE49-F238E27FC236}">
                        <a16:creationId xmlns:a16="http://schemas.microsoft.com/office/drawing/2014/main" id="{A4575AE8-A67F-4B4F-A719-B2E691BC7CC6}"/>
                      </a:ext>
                    </a:extLst>
                  </p:cNvPr>
                  <p:cNvGrpSpPr/>
                  <p:nvPr/>
                </p:nvGrpSpPr>
                <p:grpSpPr>
                  <a:xfrm>
                    <a:off x="11475856" y="1479657"/>
                    <a:ext cx="806332" cy="182880"/>
                    <a:chOff x="7464817" y="1479657"/>
                    <a:chExt cx="806332" cy="182880"/>
                  </a:xfrm>
                </p:grpSpPr>
                <p:sp>
                  <p:nvSpPr>
                    <p:cNvPr id="417" name="Rectangle 416">
                      <a:extLst>
                        <a:ext uri="{FF2B5EF4-FFF2-40B4-BE49-F238E27FC236}">
                          <a16:creationId xmlns:a16="http://schemas.microsoft.com/office/drawing/2014/main" id="{43369F2A-9FA0-4CD0-8E7E-06A8EB2519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4817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18" name="Rectangle 417">
                      <a:extLst>
                        <a:ext uri="{FF2B5EF4-FFF2-40B4-BE49-F238E27FC236}">
                          <a16:creationId xmlns:a16="http://schemas.microsoft.com/office/drawing/2014/main" id="{EDA02301-DAD3-405E-9B63-14FEE036DF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2635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19" name="Rectangle 418">
                      <a:extLst>
                        <a:ext uri="{FF2B5EF4-FFF2-40B4-BE49-F238E27FC236}">
                          <a16:creationId xmlns:a16="http://schemas.microsoft.com/office/drawing/2014/main" id="{71042210-7B3A-4DA9-97BD-870F6346FE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66413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0" name="Rectangle 419">
                      <a:extLst>
                        <a:ext uri="{FF2B5EF4-FFF2-40B4-BE49-F238E27FC236}">
                          <a16:creationId xmlns:a16="http://schemas.microsoft.com/office/drawing/2014/main" id="{96A108AF-4D34-4A0E-80CB-66A1261692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644" y="1479657"/>
                      <a:ext cx="199505" cy="18288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409" name="Rectangle 408">
                  <a:extLst>
                    <a:ext uri="{FF2B5EF4-FFF2-40B4-BE49-F238E27FC236}">
                      <a16:creationId xmlns:a16="http://schemas.microsoft.com/office/drawing/2014/main" id="{95969E54-B7C1-4F9F-B1DE-EBBAC9CF1605}"/>
                    </a:ext>
                  </a:extLst>
                </p:cNvPr>
                <p:cNvSpPr/>
                <p:nvPr/>
              </p:nvSpPr>
              <p:spPr>
                <a:xfrm>
                  <a:off x="6747008" y="1280159"/>
                  <a:ext cx="4817371" cy="18288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0" name="Frame 409">
                  <a:extLst>
                    <a:ext uri="{FF2B5EF4-FFF2-40B4-BE49-F238E27FC236}">
                      <a16:creationId xmlns:a16="http://schemas.microsoft.com/office/drawing/2014/main" id="{4882AD20-C322-4486-8D69-643222EC3DB2}"/>
                    </a:ext>
                  </a:extLst>
                </p:cNvPr>
                <p:cNvSpPr/>
                <p:nvPr/>
              </p:nvSpPr>
              <p:spPr>
                <a:xfrm>
                  <a:off x="6580753" y="1130532"/>
                  <a:ext cx="5106942" cy="665018"/>
                </a:xfrm>
                <a:prstGeom prst="frame">
                  <a:avLst>
                    <a:gd name="adj1" fmla="val 22500"/>
                  </a:avLst>
                </a:prstGeom>
                <a:solidFill>
                  <a:schemeClr val="bg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</p:grpSp>
        </p:grpSp>
        <p:cxnSp>
          <p:nvCxnSpPr>
            <p:cNvPr id="401" name="Straight Arrow Connector 400">
              <a:extLst>
                <a:ext uri="{FF2B5EF4-FFF2-40B4-BE49-F238E27FC236}">
                  <a16:creationId xmlns:a16="http://schemas.microsoft.com/office/drawing/2014/main" id="{66A99ED2-7EF9-4DC7-9331-E7A3DD769906}"/>
                </a:ext>
              </a:extLst>
            </p:cNvPr>
            <p:cNvCxnSpPr>
              <a:cxnSpLocks/>
              <a:stCxn id="399" idx="3"/>
              <a:endCxn id="507" idx="3"/>
            </p:cNvCxnSpPr>
            <p:nvPr/>
          </p:nvCxnSpPr>
          <p:spPr bwMode="auto">
            <a:xfrm flipV="1">
              <a:off x="7225185" y="3003867"/>
              <a:ext cx="1668884" cy="27865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2" name="Group 401">
              <a:extLst>
                <a:ext uri="{FF2B5EF4-FFF2-40B4-BE49-F238E27FC236}">
                  <a16:creationId xmlns:a16="http://schemas.microsoft.com/office/drawing/2014/main" id="{7714ED5F-CCB4-4270-B99C-C4702DACD125}"/>
                </a:ext>
              </a:extLst>
            </p:cNvPr>
            <p:cNvGrpSpPr/>
            <p:nvPr/>
          </p:nvGrpSpPr>
          <p:grpSpPr>
            <a:xfrm>
              <a:off x="6053083" y="1813008"/>
              <a:ext cx="1170600" cy="2661796"/>
              <a:chOff x="9711757" y="1344151"/>
              <a:chExt cx="1170600" cy="2661796"/>
            </a:xfrm>
          </p:grpSpPr>
          <p:sp>
            <p:nvSpPr>
              <p:cNvPr id="403" name="Cube 402">
                <a:extLst>
                  <a:ext uri="{FF2B5EF4-FFF2-40B4-BE49-F238E27FC236}">
                    <a16:creationId xmlns:a16="http://schemas.microsoft.com/office/drawing/2014/main" id="{D6A25501-9976-493B-AFC3-BEB64E4DF884}"/>
                  </a:ext>
                </a:extLst>
              </p:cNvPr>
              <p:cNvSpPr/>
              <p:nvPr/>
            </p:nvSpPr>
            <p:spPr bwMode="auto">
              <a:xfrm flipH="1">
                <a:off x="9711757" y="2822961"/>
                <a:ext cx="1170600" cy="1182986"/>
              </a:xfrm>
              <a:prstGeom prst="cube">
                <a:avLst>
                  <a:gd name="adj" fmla="val 87026"/>
                </a:avLst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3300000" lon="0" rev="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latin typeface="Arial" pitchFamily="34" charset="0"/>
                </a:endParaRPr>
              </a:p>
            </p:txBody>
          </p:sp>
          <p:sp>
            <p:nvSpPr>
              <p:cNvPr id="404" name="Cube 403">
                <a:extLst>
                  <a:ext uri="{FF2B5EF4-FFF2-40B4-BE49-F238E27FC236}">
                    <a16:creationId xmlns:a16="http://schemas.microsoft.com/office/drawing/2014/main" id="{3835FE86-C80D-413D-8796-8101EC3B16CC}"/>
                  </a:ext>
                </a:extLst>
              </p:cNvPr>
              <p:cNvSpPr/>
              <p:nvPr/>
            </p:nvSpPr>
            <p:spPr bwMode="auto">
              <a:xfrm flipH="1">
                <a:off x="10193402" y="1344151"/>
                <a:ext cx="177535" cy="2112480"/>
              </a:xfrm>
              <a:prstGeom prst="cube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latin typeface="Arial" pitchFamily="34" charset="0"/>
                </a:endParaRPr>
              </a:p>
            </p:txBody>
          </p:sp>
        </p:grpSp>
      </p:grpSp>
      <p:sp>
        <p:nvSpPr>
          <p:cNvPr id="524" name="Text Placeholder 1">
            <a:extLst>
              <a:ext uri="{FF2B5EF4-FFF2-40B4-BE49-F238E27FC236}">
                <a16:creationId xmlns:a16="http://schemas.microsoft.com/office/drawing/2014/main" id="{6A9329CB-7EAB-4C73-BF30-C76A7382915F}"/>
              </a:ext>
            </a:extLst>
          </p:cNvPr>
          <p:cNvSpPr txBox="1">
            <a:spLocks/>
          </p:cNvSpPr>
          <p:nvPr/>
        </p:nvSpPr>
        <p:spPr>
          <a:xfrm>
            <a:off x="5099350" y="4425844"/>
            <a:ext cx="4960482" cy="1947601"/>
          </a:xfrm>
          <a:prstGeom prst="rect">
            <a:avLst/>
          </a:prstGeom>
          <a:ln w="28575">
            <a:noFill/>
            <a:miter lim="800000"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7F3F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62AC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smtClean="0"/>
              <a:t>Step a Sr</a:t>
            </a:r>
            <a:r>
              <a:rPr lang="en-GB" sz="1800" baseline="30000" smtClean="0"/>
              <a:t>90</a:t>
            </a:r>
            <a:r>
              <a:rPr lang="en-GB" sz="1800" smtClean="0"/>
              <a:t> source across face of the detector, positioning the source at the centre of a pair of x and y fibres.</a:t>
            </a:r>
          </a:p>
          <a:p>
            <a:r>
              <a:rPr lang="en-GB" sz="1800" smtClean="0"/>
              <a:t>Measure position resolution and cross-talk.</a:t>
            </a:r>
          </a:p>
          <a:p>
            <a:r>
              <a:rPr lang="en-GB" sz="1800" smtClean="0"/>
              <a:t>Further tests with the laser driven ion beam.</a:t>
            </a:r>
          </a:p>
          <a:p>
            <a:r>
              <a:rPr lang="en-GB" sz="1800" smtClean="0"/>
              <a:t>Possibility of dose profiling.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770057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06" y="809623"/>
            <a:ext cx="7590663" cy="57786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62425" y="21461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Thin ceramic monitors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748587" y="2143125"/>
            <a:ext cx="437673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0070C0"/>
                </a:solidFill>
              </a:rPr>
              <a:t>AlN</a:t>
            </a:r>
            <a:r>
              <a:rPr lang="en-GB" dirty="0" smtClean="0">
                <a:solidFill>
                  <a:srgbClr val="0070C0"/>
                </a:solidFill>
              </a:rPr>
              <a:t> or </a:t>
            </a:r>
            <a:r>
              <a:rPr lang="en-GB" dirty="0" err="1" smtClean="0">
                <a:solidFill>
                  <a:srgbClr val="0070C0"/>
                </a:solidFill>
              </a:rPr>
              <a:t>SiN</a:t>
            </a:r>
            <a:r>
              <a:rPr lang="en-GB" dirty="0" smtClean="0">
                <a:solidFill>
                  <a:srgbClr val="0070C0"/>
                </a:solidFill>
              </a:rPr>
              <a:t> membrane 50-150 micron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Chemically etched and metal electrodes deposited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Beam induces currents on the electrodes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Needs some work to define diameter, thickness, mechanics, electrode geometry, readout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Available from industry (</a:t>
            </a:r>
            <a:r>
              <a:rPr lang="en-GB" dirty="0" err="1" smtClean="0">
                <a:solidFill>
                  <a:srgbClr val="0070C0"/>
                </a:solidFill>
              </a:rPr>
              <a:t>Silson</a:t>
            </a:r>
            <a:r>
              <a:rPr lang="en-GB" dirty="0" smtClean="0">
                <a:solidFill>
                  <a:srgbClr val="0070C0"/>
                </a:solidFill>
              </a:rPr>
              <a:t>, </a:t>
            </a:r>
            <a:r>
              <a:rPr lang="en-GB" dirty="0" err="1" smtClean="0">
                <a:solidFill>
                  <a:srgbClr val="0070C0"/>
                </a:solidFill>
              </a:rPr>
              <a:t>Ametek</a:t>
            </a:r>
            <a:r>
              <a:rPr lang="en-GB" dirty="0" smtClean="0">
                <a:solidFill>
                  <a:srgbClr val="0070C0"/>
                </a:solidFill>
              </a:rPr>
              <a:t>/</a:t>
            </a:r>
            <a:r>
              <a:rPr lang="en-GB" dirty="0" err="1" smtClean="0">
                <a:solidFill>
                  <a:srgbClr val="0070C0"/>
                </a:solidFill>
              </a:rPr>
              <a:t>HSFoils</a:t>
            </a:r>
            <a:r>
              <a:rPr lang="en-GB" dirty="0" smtClean="0">
                <a:solidFill>
                  <a:srgbClr val="0070C0"/>
                </a:solidFill>
              </a:rPr>
              <a:t>)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82150" y="6305550"/>
            <a:ext cx="2332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Thanks to Alex Howard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831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08458" y="153857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rgbClr val="0070C0"/>
                </a:solidFill>
              </a:rPr>
              <a:t>SmartPhantom</a:t>
            </a:r>
            <a:r>
              <a:rPr lang="en-GB" sz="2400" dirty="0" smtClean="0">
                <a:solidFill>
                  <a:srgbClr val="0070C0"/>
                </a:solidFill>
              </a:rPr>
              <a:t> Concept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20476" y="1812477"/>
            <a:ext cx="374769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Water phantom with scintillating fibre planes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250 um </a:t>
            </a:r>
            <a:r>
              <a:rPr lang="en-GB" dirty="0" err="1" smtClean="0"/>
              <a:t>scint</a:t>
            </a:r>
            <a:r>
              <a:rPr lang="en-GB" dirty="0" smtClean="0"/>
              <a:t> fibre Saint-Gobain BCF-10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250 um clear fibre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Readout 1: bundle coupled to CMOS camera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Readout 2: </a:t>
            </a:r>
            <a:r>
              <a:rPr lang="en-GB" dirty="0" err="1" smtClean="0"/>
              <a:t>OptoDiode</a:t>
            </a:r>
            <a:r>
              <a:rPr lang="en-GB" dirty="0" smtClean="0"/>
              <a:t> ODD-B1, Texas </a:t>
            </a:r>
            <a:r>
              <a:rPr lang="en-GB" dirty="0" err="1" smtClean="0"/>
              <a:t>Instuments</a:t>
            </a:r>
            <a:r>
              <a:rPr lang="en-GB" dirty="0" smtClean="0"/>
              <a:t> LMP7712, Analog Devices AD7779 </a:t>
            </a:r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1" r="4665"/>
          <a:stretch/>
        </p:blipFill>
        <p:spPr>
          <a:xfrm>
            <a:off x="23581" y="1022781"/>
            <a:ext cx="8296895" cy="471871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688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40496" y="207352"/>
            <a:ext cx="406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rgbClr val="0070C0"/>
                </a:solidFill>
              </a:rPr>
              <a:t>SmartPhantom</a:t>
            </a:r>
            <a:r>
              <a:rPr lang="en-GB" sz="2400" dirty="0" smtClean="0">
                <a:solidFill>
                  <a:srgbClr val="0070C0"/>
                </a:solidFill>
              </a:rPr>
              <a:t> simulations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 rotWithShape="1">
          <a:blip r:embed="rId2"/>
          <a:srcRect l="6701" t="12426" r="5952" b="12720"/>
          <a:stretch/>
        </p:blipFill>
        <p:spPr>
          <a:xfrm>
            <a:off x="260998" y="1320653"/>
            <a:ext cx="5770198" cy="4047755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 rotWithShape="1">
          <a:blip r:embed="rId3"/>
          <a:srcRect l="15592" t="15264" r="14516" b="12617"/>
          <a:stretch/>
        </p:blipFill>
        <p:spPr>
          <a:xfrm>
            <a:off x="6031196" y="1095374"/>
            <a:ext cx="6129296" cy="449831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277350" y="6096000"/>
            <a:ext cx="1860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Thanks to H.T. Lau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43215-1437-466F-A858-95A05D6CE6E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606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6956"/>
          <a:stretch/>
        </p:blipFill>
        <p:spPr>
          <a:xfrm>
            <a:off x="1890713" y="809629"/>
            <a:ext cx="8135303" cy="55035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45246" y="207352"/>
            <a:ext cx="406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rgbClr val="0070C0"/>
                </a:solidFill>
              </a:rPr>
              <a:t>SmartPhantom</a:t>
            </a:r>
            <a:r>
              <a:rPr lang="en-GB" sz="2400" dirty="0" smtClean="0">
                <a:solidFill>
                  <a:srgbClr val="0070C0"/>
                </a:solidFill>
              </a:rPr>
              <a:t> simulations</a:t>
            </a:r>
          </a:p>
        </p:txBody>
      </p:sp>
    </p:spTree>
    <p:extLst>
      <p:ext uri="{BB962C8B-B14F-4D97-AF65-F5344CB8AC3E}">
        <p14:creationId xmlns:p14="http://schemas.microsoft.com/office/powerpoint/2010/main" val="1452803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6804" y="3698081"/>
            <a:ext cx="5013960" cy="29070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986" y="3697128"/>
            <a:ext cx="5011198" cy="29079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236" y="714375"/>
            <a:ext cx="6269355" cy="28289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14825" y="98882"/>
            <a:ext cx="3688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err="1" smtClean="0">
                <a:solidFill>
                  <a:srgbClr val="0070C0"/>
                </a:solidFill>
              </a:rPr>
              <a:t>SmartPhantom</a:t>
            </a:r>
            <a:r>
              <a:rPr lang="en-GB" sz="2400" b="1" dirty="0" smtClean="0">
                <a:solidFill>
                  <a:srgbClr val="0070C0"/>
                </a:solidFill>
              </a:rPr>
              <a:t> Prototyping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96150" y="1304448"/>
            <a:ext cx="366837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SmartPhantom</a:t>
            </a:r>
            <a:r>
              <a:rPr lang="en-GB" dirty="0" smtClean="0"/>
              <a:t> water tank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Support for planes and phials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Planes on fibre winding jig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Finished plane prototype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To be beam tested at </a:t>
            </a:r>
            <a:r>
              <a:rPr lang="en-GB" dirty="0" err="1" smtClean="0"/>
              <a:t>MedAustron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6889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1157</TotalTime>
  <Words>1725</Words>
  <Application>Microsoft Office PowerPoint</Application>
  <PresentationFormat>Widescreen</PresentationFormat>
  <Paragraphs>307</Paragraphs>
  <Slides>25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8" baseType="lpstr">
      <vt:lpstr>Arial</vt:lpstr>
      <vt:lpstr>Calibri</vt:lpstr>
      <vt:lpstr>Calibri Light</vt:lpstr>
      <vt:lpstr>Cambria Math</vt:lpstr>
      <vt:lpstr>Century Gothic</vt:lpstr>
      <vt:lpstr>Gill Sans</vt:lpstr>
      <vt:lpstr>Helvetica Light</vt:lpstr>
      <vt:lpstr>Lucida Grande</vt:lpstr>
      <vt:lpstr>Lucida Grande </vt:lpstr>
      <vt:lpstr>メイリオ</vt:lpstr>
      <vt:lpstr>Times New Roman</vt:lpstr>
      <vt:lpstr>ヒラギノ角ゴ Pro W3</vt:lpstr>
      <vt:lpstr>Office Theme</vt:lpstr>
      <vt:lpstr>PowerPoint Presentation</vt:lpstr>
      <vt:lpstr>PowerPoint Presentation</vt:lpstr>
      <vt:lpstr>PowerPoint Presentation</vt:lpstr>
      <vt:lpstr>SciWire - Scintillating Fibre Detector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Requirements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Matheson, John (STFC,RAL,PPD)</dc:creator>
  <cp:lastModifiedBy>Matheson, John (STFC,RAL,PPD)</cp:lastModifiedBy>
  <cp:revision>112</cp:revision>
  <dcterms:created xsi:type="dcterms:W3CDTF">2020-03-22T21:01:25Z</dcterms:created>
  <dcterms:modified xsi:type="dcterms:W3CDTF">2020-03-29T19:20:13Z</dcterms:modified>
</cp:coreProperties>
</file>