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256" r:id="rId2"/>
    <p:sldId id="285" r:id="rId3"/>
    <p:sldId id="287" r:id="rId4"/>
    <p:sldId id="286" r:id="rId5"/>
    <p:sldId id="298" r:id="rId6"/>
    <p:sldId id="295" r:id="rId7"/>
    <p:sldId id="297" r:id="rId8"/>
    <p:sldId id="296" r:id="rId9"/>
    <p:sldId id="302" r:id="rId10"/>
    <p:sldId id="303" r:id="rId11"/>
    <p:sldId id="304" r:id="rId12"/>
  </p:sldIdLst>
  <p:sldSz cx="9906000" cy="6858000" type="A4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7F3F"/>
    <a:srgbClr val="FF6600"/>
    <a:srgbClr val="990099"/>
    <a:srgbClr val="3366FF"/>
    <a:srgbClr val="339966"/>
    <a:srgbClr val="339933"/>
    <a:srgbClr val="409298"/>
    <a:srgbClr val="5EB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6834" autoAdjust="0"/>
    <p:restoredTop sz="94652" autoAdjust="0"/>
  </p:normalViewPr>
  <p:slideViewPr>
    <p:cSldViewPr snapToGrid="0">
      <p:cViewPr varScale="1">
        <p:scale>
          <a:sx n="128" d="100"/>
          <a:sy n="128" d="100"/>
        </p:scale>
        <p:origin x="196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E2540-F235-4FB9-9096-576D4724138A}" type="datetimeFigureOut">
              <a:rPr lang="en-GB" smtClean="0"/>
              <a:t>29/03/2020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2000-5C5A-48B4-9C60-92BDA163DD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05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27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29127" y="2193636"/>
            <a:ext cx="9047747" cy="3319964"/>
          </a:xfrm>
          <a:prstGeom prst="rect">
            <a:avLst/>
          </a:prstGeom>
        </p:spPr>
        <p:txBody>
          <a:bodyPr anchor="t" anchorCtr="0"/>
          <a:lstStyle>
            <a:lvl1pPr marL="0" indent="0" algn="ctr">
              <a:buNone/>
              <a:defRPr sz="7200"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508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342900" indent="-342900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70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4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 userDrawn="1"/>
        </p:nvSpPr>
        <p:spPr bwMode="auto">
          <a:xfrm>
            <a:off x="8308314" y="6557719"/>
            <a:ext cx="1325959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anchor="ctr"/>
          <a:lstStyle/>
          <a:p>
            <a:pPr>
              <a:spcBef>
                <a:spcPct val="50000"/>
              </a:spcBef>
            </a:pPr>
            <a:r>
              <a:rPr lang="en-GB" sz="1400" b="1" dirty="0">
                <a:solidFill>
                  <a:srgbClr val="3366FF"/>
                </a:solidFill>
                <a:latin typeface="+mj-lt"/>
              </a:rPr>
              <a:t>Page</a:t>
            </a:r>
            <a:r>
              <a:rPr lang="en-GB" sz="1800" b="1" dirty="0">
                <a:solidFill>
                  <a:srgbClr val="3366FF"/>
                </a:solidFill>
                <a:latin typeface="+mj-lt"/>
              </a:rPr>
              <a:t> </a:t>
            </a:r>
            <a:fld id="{6A8C8EF0-AE2C-43AB-BE17-B921CDDA06A1}" type="slidenum">
              <a:rPr lang="en-GB" sz="1400" b="1">
                <a:solidFill>
                  <a:srgbClr val="3366FF"/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1400" b="1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66688" y="0"/>
            <a:ext cx="8915400" cy="548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2512921" y="6559717"/>
            <a:ext cx="4880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Review of the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LhARA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pre-CDR 31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March 2020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512498" y="6559717"/>
            <a:ext cx="1179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Ajit Kurup</a:t>
            </a:r>
            <a:endParaRPr lang="en-GB" sz="1400" dirty="0">
              <a:solidFill>
                <a:srgbClr val="3366FF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56460" y="606054"/>
            <a:ext cx="9797226" cy="0"/>
          </a:xfrm>
          <a:prstGeom prst="line">
            <a:avLst/>
          </a:prstGeom>
          <a:noFill/>
          <a:ln w="5715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>
                    <a:alpha val="84706"/>
                  </a:srgbClr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51" r:id="rId3"/>
    <p:sldLayoutId id="2147483661" r:id="rId4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5EB5BC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accent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7455" y="1644247"/>
            <a:ext cx="9352807" cy="584775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b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Overview of the </a:t>
            </a:r>
            <a:r>
              <a:rPr lang="en-GB" sz="3200" dirty="0" err="1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LhARA</a:t>
            </a:r>
            <a:r>
              <a:rPr lang="en-GB" sz="3200" dirty="0">
                <a:solidFill>
                  <a:schemeClr val="accent1"/>
                </a:solidFill>
                <a:uFill>
                  <a:solidFill>
                    <a:srgbClr val="990099"/>
                  </a:solidFill>
                </a:uFill>
                <a:latin typeface="Arial Black" pitchFamily="34" charset="0"/>
              </a:rPr>
              <a:t> Facility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77454" y="2839291"/>
            <a:ext cx="655006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99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 sz="2000" dirty="0">
              <a:solidFill>
                <a:schemeClr val="accent1"/>
              </a:solidFill>
              <a:latin typeface="Arial Black" pitchFamily="34" charset="0"/>
            </a:endParaRPr>
          </a:p>
          <a:p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Review of the </a:t>
            </a:r>
            <a:r>
              <a:rPr lang="en-GB" sz="2800" dirty="0" err="1">
                <a:solidFill>
                  <a:schemeClr val="accent1"/>
                </a:solidFill>
                <a:latin typeface="Arial Black" pitchFamily="34" charset="0"/>
              </a:rPr>
              <a:t>LhARA</a:t>
            </a:r>
            <a:r>
              <a:rPr lang="en-GB" sz="2800" dirty="0">
                <a:solidFill>
                  <a:schemeClr val="accent1"/>
                </a:solidFill>
                <a:latin typeface="Arial Black" pitchFamily="34" charset="0"/>
              </a:rPr>
              <a:t> pre-CDR</a:t>
            </a: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  <a:p>
            <a:endParaRPr lang="en-GB" sz="28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52400" y="2408900"/>
            <a:ext cx="9631680" cy="0"/>
          </a:xfrm>
          <a:prstGeom prst="line">
            <a:avLst/>
          </a:prstGeom>
          <a:noFill/>
          <a:ln w="127000" cap="rnd" cmpd="sng" algn="ctr">
            <a:gradFill flip="none" rotWithShape="1">
              <a:gsLst>
                <a:gs pos="0">
                  <a:srgbClr val="FF6600"/>
                </a:gs>
                <a:gs pos="87000">
                  <a:srgbClr val="FF7F3F"/>
                </a:gs>
                <a:gs pos="100000">
                  <a:srgbClr val="FFFF99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77455" y="5488699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Ajit Kurup</a:t>
            </a:r>
          </a:p>
          <a:p>
            <a:pPr lvl="0"/>
            <a:endParaRPr lang="en-GB" sz="2000" dirty="0">
              <a:solidFill>
                <a:srgbClr val="BBE0E3"/>
              </a:solidFill>
              <a:latin typeface="Arial Black" pitchFamily="34" charset="0"/>
            </a:endParaRPr>
          </a:p>
          <a:p>
            <a:pPr lvl="0"/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31</a:t>
            </a:r>
            <a:r>
              <a:rPr lang="en-GB" sz="2000" baseline="30000" dirty="0">
                <a:solidFill>
                  <a:srgbClr val="BBE0E3"/>
                </a:solidFill>
                <a:latin typeface="Arial Black" pitchFamily="34" charset="0"/>
              </a:rPr>
              <a:t>st</a:t>
            </a:r>
            <a:r>
              <a:rPr lang="en-GB" sz="2000" dirty="0">
                <a:solidFill>
                  <a:srgbClr val="BBE0E3"/>
                </a:solidFill>
                <a:latin typeface="Arial Black" pitchFamily="34" charset="0"/>
              </a:rPr>
              <a:t> March 2020</a:t>
            </a:r>
          </a:p>
        </p:txBody>
      </p:sp>
      <p:pic>
        <p:nvPicPr>
          <p:cNvPr id="9" name="Picture 55" descr="IMP_ML_2CS_PS">
            <a:extLst>
              <a:ext uri="{FF2B5EF4-FFF2-40B4-BE49-F238E27FC236}">
                <a16:creationId xmlns:a16="http://schemas.microsoft.com/office/drawing/2014/main" id="{E19D4EB6-473F-4A21-8FE9-49F006C1B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2" y="5829647"/>
            <a:ext cx="2199043" cy="65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85727C-BE29-43E3-A574-B6CD21AA48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148" y="5250497"/>
            <a:ext cx="2935867" cy="13980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F4ECD6-876D-4105-82D2-6D35BE1710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FFA.</a:t>
            </a:r>
          </a:p>
          <a:p>
            <a:pPr lvl="1"/>
            <a:r>
              <a:rPr lang="en-GB" dirty="0"/>
              <a:t>Design and simulation.</a:t>
            </a:r>
          </a:p>
          <a:p>
            <a:pPr lvl="1"/>
            <a:r>
              <a:rPr lang="en-GB" dirty="0"/>
              <a:t>Detailed magnet design.</a:t>
            </a:r>
          </a:p>
          <a:p>
            <a:pPr lvl="1"/>
            <a:r>
              <a:rPr lang="en-GB" dirty="0"/>
              <a:t>Magnet prototype.</a:t>
            </a:r>
          </a:p>
          <a:p>
            <a:pPr lvl="1"/>
            <a:r>
              <a:rPr lang="en-GB" dirty="0"/>
              <a:t>RF cavity design and performance evaluation.</a:t>
            </a:r>
          </a:p>
          <a:p>
            <a:pPr lvl="1"/>
            <a:r>
              <a:rPr lang="en-GB" dirty="0"/>
              <a:t>Injection and extraction design.</a:t>
            </a:r>
          </a:p>
          <a:p>
            <a:r>
              <a:rPr lang="en-GB" dirty="0"/>
              <a:t>Stage 2 performance evaluation.</a:t>
            </a:r>
          </a:p>
          <a:p>
            <a:r>
              <a:rPr lang="en-GB" dirty="0"/>
              <a:t>Longitudinal phase space manipulation design, simulation and prototyping.</a:t>
            </a:r>
          </a:p>
          <a:p>
            <a:r>
              <a:rPr lang="en-GB" dirty="0"/>
              <a:t>Final beam preparation for in vivo end station.</a:t>
            </a:r>
          </a:p>
          <a:p>
            <a:r>
              <a:rPr lang="en-GB" dirty="0"/>
              <a:t>Instrumentation.</a:t>
            </a:r>
          </a:p>
          <a:p>
            <a:pPr lvl="1"/>
            <a:r>
              <a:rPr lang="en-GB" dirty="0"/>
              <a:t>Low-energy beam diagnostics.</a:t>
            </a:r>
          </a:p>
          <a:p>
            <a:pPr lvl="1"/>
            <a:r>
              <a:rPr lang="en-GB" dirty="0"/>
              <a:t>Online dosimetry and dose profile.</a:t>
            </a:r>
          </a:p>
          <a:p>
            <a:pPr lvl="1"/>
            <a:r>
              <a:rPr lang="en-GB" dirty="0"/>
              <a:t>Absolute dosimetry at ultra-high dose rates.</a:t>
            </a:r>
          </a:p>
          <a:p>
            <a:pPr lvl="1"/>
            <a:r>
              <a:rPr lang="en-GB" dirty="0"/>
              <a:t>Fast feedback and control.</a:t>
            </a:r>
          </a:p>
          <a:p>
            <a:pPr lvl="1"/>
            <a:r>
              <a:rPr lang="en-GB" dirty="0"/>
              <a:t>High-energy beam diagnostics.</a:t>
            </a:r>
          </a:p>
          <a:p>
            <a:r>
              <a:rPr lang="en-GB" dirty="0"/>
              <a:t>Software and Computing.</a:t>
            </a:r>
          </a:p>
          <a:p>
            <a:pPr lvl="1"/>
            <a:r>
              <a:rPr lang="en-GB" dirty="0"/>
              <a:t>Development of a global data acquisition and processing system.</a:t>
            </a:r>
          </a:p>
          <a:p>
            <a:pPr lvl="1"/>
            <a:r>
              <a:rPr lang="en-GB" dirty="0"/>
              <a:t>Development of the controls and monitoring system.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74F408-95E6-4593-92BC-E53E76607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</p:spTree>
    <p:extLst>
      <p:ext uri="{BB962C8B-B14F-4D97-AF65-F5344CB8AC3E}">
        <p14:creationId xmlns:p14="http://schemas.microsoft.com/office/powerpoint/2010/main" val="2765135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F389918-173C-4363-8645-0B08A7F76B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/>
              <a:t>LhARA</a:t>
            </a:r>
            <a:r>
              <a:rPr lang="en-GB" dirty="0"/>
              <a:t> has the capability to provide unique beams for the study of radiobiology.</a:t>
            </a:r>
          </a:p>
          <a:p>
            <a:endParaRPr lang="en-GB" dirty="0"/>
          </a:p>
          <a:p>
            <a:r>
              <a:rPr lang="en-GB" dirty="0"/>
              <a:t>Two stage approach will aim to maximise scientific output whilst optimising the machine performance.</a:t>
            </a:r>
          </a:p>
          <a:p>
            <a:pPr lvl="1"/>
            <a:r>
              <a:rPr lang="en-GB" dirty="0"/>
              <a:t>Stage 1: protons up to 15 MeV.</a:t>
            </a:r>
          </a:p>
          <a:p>
            <a:pPr lvl="1"/>
            <a:r>
              <a:rPr lang="en-GB" dirty="0"/>
              <a:t>Stage 2: protons up to 127 MeV and C</a:t>
            </a:r>
            <a:r>
              <a:rPr lang="en-GB" baseline="30000" dirty="0"/>
              <a:t>6+</a:t>
            </a:r>
            <a:r>
              <a:rPr lang="en-GB" dirty="0"/>
              <a:t> ions up to 33MeV/u.</a:t>
            </a:r>
          </a:p>
          <a:p>
            <a:pPr lvl="1"/>
            <a:endParaRPr lang="en-GB" dirty="0"/>
          </a:p>
          <a:p>
            <a:r>
              <a:rPr lang="en-GB" dirty="0"/>
              <a:t>Conceptual design and initial simulations show the required performance can be achieved in principle.</a:t>
            </a:r>
          </a:p>
          <a:p>
            <a:endParaRPr lang="en-GB" dirty="0"/>
          </a:p>
          <a:p>
            <a:r>
              <a:rPr lang="en-GB" dirty="0"/>
              <a:t>Technical challenges will be addressed by the R&amp;D plan.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DC29C-F114-4B27-A4FA-CA0BBB1D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934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BC359-B434-47DB-BFDF-B7F43CBAB9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Overview of the design of the facility.</a:t>
            </a:r>
          </a:p>
          <a:p>
            <a:endParaRPr lang="en-GB" dirty="0"/>
          </a:p>
          <a:p>
            <a:r>
              <a:rPr lang="en-GB" dirty="0"/>
              <a:t>Design parameters.</a:t>
            </a:r>
          </a:p>
          <a:p>
            <a:pPr lvl="1"/>
            <a:endParaRPr lang="en-GB" dirty="0"/>
          </a:p>
          <a:p>
            <a:r>
              <a:rPr lang="en-GB" dirty="0"/>
              <a:t>Staging.</a:t>
            </a:r>
          </a:p>
          <a:p>
            <a:endParaRPr lang="en-GB" dirty="0"/>
          </a:p>
          <a:p>
            <a:r>
              <a:rPr lang="en-GB" dirty="0"/>
              <a:t>Accelerator.</a:t>
            </a:r>
          </a:p>
          <a:p>
            <a:endParaRPr lang="en-GB" dirty="0"/>
          </a:p>
          <a:p>
            <a:r>
              <a:rPr lang="en-GB" dirty="0"/>
              <a:t>Instrumentation.</a:t>
            </a:r>
          </a:p>
          <a:p>
            <a:endParaRPr lang="en-GB" dirty="0"/>
          </a:p>
          <a:p>
            <a:r>
              <a:rPr lang="en-GB" dirty="0"/>
              <a:t>Project schedule and R&amp;D plan.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288BF3-FC67-4E54-A12F-22716267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48684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AD8D9B-8107-4209-A961-3DB637B6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Accelerator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9B27A98-63A2-417E-8A7B-B19EBF6FE546}"/>
              </a:ext>
            </a:extLst>
          </p:cNvPr>
          <p:cNvGrpSpPr/>
          <p:nvPr/>
        </p:nvGrpSpPr>
        <p:grpSpPr>
          <a:xfrm>
            <a:off x="0" y="1123949"/>
            <a:ext cx="10026356" cy="5075317"/>
            <a:chOff x="0" y="1123949"/>
            <a:chExt cx="10026356" cy="5075317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53771E4-61EB-40A0-9AE1-6E50C3A1840D}"/>
                </a:ext>
              </a:extLst>
            </p:cNvPr>
            <p:cNvSpPr/>
            <p:nvPr/>
          </p:nvSpPr>
          <p:spPr>
            <a:xfrm>
              <a:off x="0" y="1123949"/>
              <a:ext cx="9906000" cy="507531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572F637-6C69-4F87-923A-CD6A238643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29"/>
            <a:stretch/>
          </p:blipFill>
          <p:spPr>
            <a:xfrm>
              <a:off x="319554" y="1343978"/>
              <a:ext cx="9503715" cy="4855288"/>
            </a:xfrm>
            <a:prstGeom prst="rect">
              <a:avLst/>
            </a:prstGeom>
          </p:spPr>
        </p:pic>
        <p:sp>
          <p:nvSpPr>
            <p:cNvPr id="62" name="Right Brace 61">
              <a:extLst>
                <a:ext uri="{FF2B5EF4-FFF2-40B4-BE49-F238E27FC236}">
                  <a16:creationId xmlns:a16="http://schemas.microsoft.com/office/drawing/2014/main" id="{A042083E-D078-47C4-9703-DE9849A7A378}"/>
                </a:ext>
              </a:extLst>
            </p:cNvPr>
            <p:cNvSpPr/>
            <p:nvPr/>
          </p:nvSpPr>
          <p:spPr>
            <a:xfrm rot="4480819">
              <a:off x="6408163" y="4372659"/>
              <a:ext cx="123920" cy="572258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9BEF902-C6EB-4138-8CF2-AE2419583874}"/>
                </a:ext>
              </a:extLst>
            </p:cNvPr>
            <p:cNvSpPr txBox="1"/>
            <p:nvPr/>
          </p:nvSpPr>
          <p:spPr>
            <a:xfrm>
              <a:off x="6269005" y="4733218"/>
              <a:ext cx="683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Capture</a:t>
              </a:r>
            </a:p>
          </p:txBody>
        </p:sp>
        <p:sp>
          <p:nvSpPr>
            <p:cNvPr id="64" name="Right Brace 63">
              <a:extLst>
                <a:ext uri="{FF2B5EF4-FFF2-40B4-BE49-F238E27FC236}">
                  <a16:creationId xmlns:a16="http://schemas.microsoft.com/office/drawing/2014/main" id="{02FB139A-EAD3-4404-9F64-194CF1234BF3}"/>
                </a:ext>
              </a:extLst>
            </p:cNvPr>
            <p:cNvSpPr/>
            <p:nvPr/>
          </p:nvSpPr>
          <p:spPr>
            <a:xfrm rot="4480819">
              <a:off x="7547293" y="3486199"/>
              <a:ext cx="123920" cy="172204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91A472B-7033-4E52-9390-996018D7F213}"/>
                </a:ext>
              </a:extLst>
            </p:cNvPr>
            <p:cNvSpPr txBox="1"/>
            <p:nvPr/>
          </p:nvSpPr>
          <p:spPr>
            <a:xfrm>
              <a:off x="7353725" y="4423570"/>
              <a:ext cx="1039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Matching and energy selection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6911393-58B0-4E6C-8353-E187AA0990FE}"/>
                </a:ext>
              </a:extLst>
            </p:cNvPr>
            <p:cNvSpPr txBox="1"/>
            <p:nvPr/>
          </p:nvSpPr>
          <p:spPr>
            <a:xfrm rot="20579832">
              <a:off x="9129933" y="3405876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4080FCD-2833-42FE-80AC-92AC2FF7B5C1}"/>
                </a:ext>
              </a:extLst>
            </p:cNvPr>
            <p:cNvSpPr txBox="1"/>
            <p:nvPr/>
          </p:nvSpPr>
          <p:spPr>
            <a:xfrm rot="20550376">
              <a:off x="9182597" y="3512318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1F94570-B529-43D4-8C32-777093E7A9AC}"/>
                </a:ext>
              </a:extLst>
            </p:cNvPr>
            <p:cNvSpPr txBox="1"/>
            <p:nvPr/>
          </p:nvSpPr>
          <p:spPr>
            <a:xfrm rot="21252833">
              <a:off x="5901942" y="2610962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BEAM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E0B5B40-DAD6-4222-9B3F-DDFE8F52C6D2}"/>
                </a:ext>
              </a:extLst>
            </p:cNvPr>
            <p:cNvSpPr txBox="1"/>
            <p:nvPr/>
          </p:nvSpPr>
          <p:spPr>
            <a:xfrm rot="21308434">
              <a:off x="5917429" y="2709967"/>
              <a:ext cx="78438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DUMP</a:t>
              </a:r>
            </a:p>
          </p:txBody>
        </p:sp>
        <p:sp>
          <p:nvSpPr>
            <p:cNvPr id="70" name="Arrow: Right 69">
              <a:extLst>
                <a:ext uri="{FF2B5EF4-FFF2-40B4-BE49-F238E27FC236}">
                  <a16:creationId xmlns:a16="http://schemas.microsoft.com/office/drawing/2014/main" id="{8D68EC75-21EE-4396-8D32-C851FAACEEEF}"/>
                </a:ext>
              </a:extLst>
            </p:cNvPr>
            <p:cNvSpPr/>
            <p:nvPr/>
          </p:nvSpPr>
          <p:spPr>
            <a:xfrm rot="16200000">
              <a:off x="9361759" y="1934129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948B9C5-2E94-4CCA-8086-FDE6D4F1010B}"/>
                </a:ext>
              </a:extLst>
            </p:cNvPr>
            <p:cNvSpPr txBox="1"/>
            <p:nvPr/>
          </p:nvSpPr>
          <p:spPr>
            <a:xfrm>
              <a:off x="8769529" y="1382988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low energy in vitro end station</a:t>
              </a: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64B654CC-7074-4129-9761-0799F9840BFE}"/>
                </a:ext>
              </a:extLst>
            </p:cNvPr>
            <p:cNvSpPr/>
            <p:nvPr/>
          </p:nvSpPr>
          <p:spPr>
            <a:xfrm rot="16200000">
              <a:off x="3337256" y="198860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0315853-3518-4899-B145-854C7B3EA95F}"/>
                </a:ext>
              </a:extLst>
            </p:cNvPr>
            <p:cNvSpPr txBox="1"/>
            <p:nvPr/>
          </p:nvSpPr>
          <p:spPr>
            <a:xfrm>
              <a:off x="3095971" y="1437459"/>
              <a:ext cx="12568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high energy in vitro end station</a:t>
              </a:r>
            </a:p>
          </p:txBody>
        </p:sp>
        <p:sp>
          <p:nvSpPr>
            <p:cNvPr id="74" name="Arrow: Right 73">
              <a:extLst>
                <a:ext uri="{FF2B5EF4-FFF2-40B4-BE49-F238E27FC236}">
                  <a16:creationId xmlns:a16="http://schemas.microsoft.com/office/drawing/2014/main" id="{8883F8DF-FF02-4300-9B8C-2EBA521715B6}"/>
                </a:ext>
              </a:extLst>
            </p:cNvPr>
            <p:cNvSpPr/>
            <p:nvPr/>
          </p:nvSpPr>
          <p:spPr>
            <a:xfrm rot="9596121">
              <a:off x="283252" y="4635890"/>
              <a:ext cx="257830" cy="236041"/>
            </a:xfrm>
            <a:prstGeom prst="rightArrow">
              <a:avLst/>
            </a:prstGeom>
            <a:solidFill>
              <a:srgbClr val="70AD4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FD6C00E-782A-4CE9-A5A8-846DBBA31121}"/>
                </a:ext>
              </a:extLst>
            </p:cNvPr>
            <p:cNvSpPr txBox="1"/>
            <p:nvPr/>
          </p:nvSpPr>
          <p:spPr>
            <a:xfrm>
              <a:off x="12919" y="4127623"/>
              <a:ext cx="847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to the in vivo end station</a:t>
              </a:r>
            </a:p>
          </p:txBody>
        </p:sp>
        <p:sp>
          <p:nvSpPr>
            <p:cNvPr id="76" name="Arrow: Right 75">
              <a:extLst>
                <a:ext uri="{FF2B5EF4-FFF2-40B4-BE49-F238E27FC236}">
                  <a16:creationId xmlns:a16="http://schemas.microsoft.com/office/drawing/2014/main" id="{79C23735-E31C-4986-8189-36A4052C0CD8}"/>
                </a:ext>
              </a:extLst>
            </p:cNvPr>
            <p:cNvSpPr/>
            <p:nvPr/>
          </p:nvSpPr>
          <p:spPr>
            <a:xfrm rot="20675092">
              <a:off x="5798268" y="4481671"/>
              <a:ext cx="257830" cy="236041"/>
            </a:xfrm>
            <a:prstGeom prst="rightArrow">
              <a:avLst/>
            </a:prstGeom>
            <a:solidFill>
              <a:srgbClr val="BD3D37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0EFD4AA-A88A-4B7B-A907-B4F7EE38A144}"/>
                </a:ext>
              </a:extLst>
            </p:cNvPr>
            <p:cNvSpPr txBox="1"/>
            <p:nvPr/>
          </p:nvSpPr>
          <p:spPr>
            <a:xfrm>
              <a:off x="5045576" y="4521248"/>
              <a:ext cx="94216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Beam from the laser target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E25F401-6DC7-4820-B51A-D7C99252CAF8}"/>
                </a:ext>
              </a:extLst>
            </p:cNvPr>
            <p:cNvSpPr txBox="1"/>
            <p:nvPr/>
          </p:nvSpPr>
          <p:spPr>
            <a:xfrm>
              <a:off x="6601894" y="3236918"/>
              <a:ext cx="95506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Fixed field accelerator ring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D763F94-FB1C-4DF2-A01A-880F29F62771}"/>
                </a:ext>
              </a:extLst>
            </p:cNvPr>
            <p:cNvSpPr txBox="1"/>
            <p:nvPr/>
          </p:nvSpPr>
          <p:spPr>
            <a:xfrm>
              <a:off x="7556957" y="2729700"/>
              <a:ext cx="63695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Injection line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8236D72-F5A8-4EDB-AB1A-FEA3B6F949C6}"/>
                </a:ext>
              </a:extLst>
            </p:cNvPr>
            <p:cNvSpPr txBox="1"/>
            <p:nvPr/>
          </p:nvSpPr>
          <p:spPr>
            <a:xfrm>
              <a:off x="6561337" y="2250985"/>
              <a:ext cx="7923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</a:t>
              </a:r>
            </a:p>
          </p:txBody>
        </p:sp>
        <p:sp>
          <p:nvSpPr>
            <p:cNvPr id="81" name="Right Brace 80">
              <a:extLst>
                <a:ext uri="{FF2B5EF4-FFF2-40B4-BE49-F238E27FC236}">
                  <a16:creationId xmlns:a16="http://schemas.microsoft.com/office/drawing/2014/main" id="{2DFE7D79-0065-46C3-B0CC-9F85191FBED1}"/>
                </a:ext>
              </a:extLst>
            </p:cNvPr>
            <p:cNvSpPr/>
            <p:nvPr/>
          </p:nvSpPr>
          <p:spPr>
            <a:xfrm rot="15197489" flipV="1">
              <a:off x="5029961" y="2524369"/>
              <a:ext cx="123920" cy="1263709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68393F7-E02D-46E2-B227-C4C7B33C2477}"/>
                </a:ext>
              </a:extLst>
            </p:cNvPr>
            <p:cNvSpPr txBox="1"/>
            <p:nvPr/>
          </p:nvSpPr>
          <p:spPr>
            <a:xfrm>
              <a:off x="4635457" y="2694303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Extraction line matching</a:t>
              </a:r>
            </a:p>
          </p:txBody>
        </p:sp>
        <p:sp>
          <p:nvSpPr>
            <p:cNvPr id="83" name="Right Brace 82">
              <a:extLst>
                <a:ext uri="{FF2B5EF4-FFF2-40B4-BE49-F238E27FC236}">
                  <a16:creationId xmlns:a16="http://schemas.microsoft.com/office/drawing/2014/main" id="{B20591DE-6CF5-4655-BF95-16A3D760CD53}"/>
                </a:ext>
              </a:extLst>
            </p:cNvPr>
            <p:cNvSpPr/>
            <p:nvPr/>
          </p:nvSpPr>
          <p:spPr>
            <a:xfrm rot="15197489" flipV="1">
              <a:off x="1602151" y="3258136"/>
              <a:ext cx="123920" cy="1778834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5AD39C-A399-4FF4-8718-369D3916F470}"/>
                </a:ext>
              </a:extLst>
            </p:cNvPr>
            <p:cNvSpPr txBox="1"/>
            <p:nvPr/>
          </p:nvSpPr>
          <p:spPr>
            <a:xfrm>
              <a:off x="1144095" y="3683908"/>
              <a:ext cx="102016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 vivo beam line matching</a:t>
              </a:r>
            </a:p>
          </p:txBody>
        </p:sp>
        <p:sp>
          <p:nvSpPr>
            <p:cNvPr id="85" name="Right Brace 84">
              <a:extLst>
                <a:ext uri="{FF2B5EF4-FFF2-40B4-BE49-F238E27FC236}">
                  <a16:creationId xmlns:a16="http://schemas.microsoft.com/office/drawing/2014/main" id="{6D03F1BE-7334-478B-8D89-C43E3D2B3675}"/>
                </a:ext>
              </a:extLst>
            </p:cNvPr>
            <p:cNvSpPr/>
            <p:nvPr/>
          </p:nvSpPr>
          <p:spPr>
            <a:xfrm rot="4480819">
              <a:off x="3171280" y="3795031"/>
              <a:ext cx="123920" cy="658375"/>
            </a:xfrm>
            <a:prstGeom prst="rightBrace">
              <a:avLst>
                <a:gd name="adj1" fmla="val 8333"/>
                <a:gd name="adj2" fmla="val 46221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6C163C3-D54B-4110-84E3-FBAD7921FFF4}"/>
                </a:ext>
              </a:extLst>
            </p:cNvPr>
            <p:cNvSpPr txBox="1"/>
            <p:nvPr/>
          </p:nvSpPr>
          <p:spPr>
            <a:xfrm>
              <a:off x="3020734" y="4154959"/>
              <a:ext cx="963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RF cavities for longitudinal phase space manipulation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56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8AB5A3-FE5B-4868-A2FC-405361A35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48" y="799288"/>
            <a:ext cx="6296904" cy="569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6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BEF2AF-FF05-43EC-93E0-23C6042B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parameters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B49D72-0FBE-44D7-A172-F9D96A8E2CD6}"/>
              </a:ext>
            </a:extLst>
          </p:cNvPr>
          <p:cNvGrpSpPr/>
          <p:nvPr/>
        </p:nvGrpSpPr>
        <p:grpSpPr>
          <a:xfrm>
            <a:off x="2761331" y="749365"/>
            <a:ext cx="3726113" cy="5359269"/>
            <a:chOff x="2413430" y="859809"/>
            <a:chExt cx="3726113" cy="53592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A7DEC5-14DA-45C2-B222-828B38ACD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3" r="1" b="618"/>
            <a:stretch/>
          </p:blipFill>
          <p:spPr>
            <a:xfrm>
              <a:off x="2414094" y="859809"/>
              <a:ext cx="3725449" cy="3343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4E4A79-5E25-4CCE-9EC1-BB84F6BE4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3430" y="4203154"/>
              <a:ext cx="3724785" cy="2015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97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BF84DB-5C51-4A2A-8A02-1179BE47E6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Construction will be done in two stages.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The goal is maximise scientific output.</a:t>
            </a:r>
          </a:p>
          <a:p>
            <a:pPr lvl="1"/>
            <a:r>
              <a:rPr lang="en-GB" dirty="0"/>
              <a:t>Generate scientific output during construction of Stage 1.</a:t>
            </a:r>
          </a:p>
          <a:p>
            <a:pPr lvl="1"/>
            <a:r>
              <a:rPr lang="en-GB" dirty="0"/>
              <a:t>Radiobiology programme using Stage 1 whilst constructing Stage 2.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4C4A9D-96E4-439B-A042-1F9213A3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Staging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B26D7D-24AB-4304-ADCB-7BE00B7488AD}"/>
              </a:ext>
            </a:extLst>
          </p:cNvPr>
          <p:cNvGrpSpPr/>
          <p:nvPr/>
        </p:nvGrpSpPr>
        <p:grpSpPr>
          <a:xfrm>
            <a:off x="675162" y="1584066"/>
            <a:ext cx="4081677" cy="1442250"/>
            <a:chOff x="62944" y="1328244"/>
            <a:chExt cx="4081677" cy="14422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0ACF68-0023-455A-B37D-5FE5C47E4283}"/>
                </a:ext>
              </a:extLst>
            </p:cNvPr>
            <p:cNvSpPr/>
            <p:nvPr/>
          </p:nvSpPr>
          <p:spPr bwMode="auto">
            <a:xfrm>
              <a:off x="62944" y="1328244"/>
              <a:ext cx="4081677" cy="14422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4F07A6F-403D-48E4-8520-176196EE8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3949"/>
            <a:stretch/>
          </p:blipFill>
          <p:spPr>
            <a:xfrm>
              <a:off x="409432" y="1328244"/>
              <a:ext cx="3735189" cy="144225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7526BCF-85CA-4952-B868-26395E5263CA}"/>
                </a:ext>
              </a:extLst>
            </p:cNvPr>
            <p:cNvCxnSpPr/>
            <p:nvPr/>
          </p:nvCxnSpPr>
          <p:spPr bwMode="auto">
            <a:xfrm>
              <a:off x="409431" y="2495372"/>
              <a:ext cx="15459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568E66-2F0C-4707-B918-B0658314B47F}"/>
                </a:ext>
              </a:extLst>
            </p:cNvPr>
            <p:cNvSpPr txBox="1"/>
            <p:nvPr/>
          </p:nvSpPr>
          <p:spPr>
            <a:xfrm>
              <a:off x="202116" y="2302039"/>
              <a:ext cx="32695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600" dirty="0"/>
                <a:t>Beam from laser source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11566120-5F5D-4739-B6AA-2E797D979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313" y="1181383"/>
            <a:ext cx="4438571" cy="224761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1F1FE2B-C7E6-4AC7-A7AB-670C8D017FBE}"/>
              </a:ext>
            </a:extLst>
          </p:cNvPr>
          <p:cNvSpPr txBox="1"/>
          <p:nvPr/>
        </p:nvSpPr>
        <p:spPr>
          <a:xfrm>
            <a:off x="2182039" y="3407652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FA8060-E0E6-4972-AFF2-69C91713D11D}"/>
              </a:ext>
            </a:extLst>
          </p:cNvPr>
          <p:cNvSpPr txBox="1"/>
          <p:nvPr/>
        </p:nvSpPr>
        <p:spPr>
          <a:xfrm>
            <a:off x="6829647" y="3429000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</a:rPr>
              <a:t>Stage 2</a:t>
            </a:r>
          </a:p>
        </p:txBody>
      </p:sp>
    </p:spTree>
    <p:extLst>
      <p:ext uri="{BB962C8B-B14F-4D97-AF65-F5344CB8AC3E}">
        <p14:creationId xmlns:p14="http://schemas.microsoft.com/office/powerpoint/2010/main" val="13448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E7D458-E11C-46F6-9E1A-ADE42BAE42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795130"/>
            <a:ext cx="9621889" cy="573789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10 year programme.</a:t>
            </a:r>
          </a:p>
          <a:p>
            <a:pPr lvl="1"/>
            <a:r>
              <a:rPr lang="en-GB" dirty="0"/>
              <a:t>Radiobiology.</a:t>
            </a:r>
          </a:p>
          <a:p>
            <a:pPr lvl="2"/>
            <a:r>
              <a:rPr lang="en-GB" dirty="0"/>
              <a:t>At other facilities.</a:t>
            </a:r>
          </a:p>
          <a:p>
            <a:pPr lvl="2"/>
            <a:r>
              <a:rPr lang="en-GB" dirty="0"/>
              <a:t>Experiments whilst Stage 2 is being constructed.</a:t>
            </a:r>
          </a:p>
          <a:p>
            <a:pPr lvl="1"/>
            <a:r>
              <a:rPr lang="en-GB" dirty="0"/>
              <a:t>System/near clinical aspects and outreach.</a:t>
            </a:r>
          </a:p>
          <a:p>
            <a:pPr lvl="2"/>
            <a:r>
              <a:rPr lang="en-GB" dirty="0"/>
              <a:t>Spin offs.</a:t>
            </a:r>
          </a:p>
          <a:p>
            <a:pPr lvl="2"/>
            <a:r>
              <a:rPr lang="en-GB" dirty="0"/>
              <a:t>PPI.</a:t>
            </a:r>
          </a:p>
          <a:p>
            <a:pPr lvl="2"/>
            <a:r>
              <a:rPr lang="en-GB" dirty="0"/>
              <a:t>Outreach.</a:t>
            </a:r>
          </a:p>
          <a:p>
            <a:endParaRPr lang="en-GB" dirty="0"/>
          </a:p>
          <a:p>
            <a:r>
              <a:rPr lang="en-GB" dirty="0"/>
              <a:t>5 year R&amp;D plan.</a:t>
            </a:r>
          </a:p>
          <a:p>
            <a:endParaRPr lang="en-GB" dirty="0"/>
          </a:p>
          <a:p>
            <a:r>
              <a:rPr lang="en-GB" dirty="0"/>
              <a:t>Construction.</a:t>
            </a:r>
          </a:p>
          <a:p>
            <a:pPr lvl="1"/>
            <a:r>
              <a:rPr lang="en-GB" dirty="0"/>
              <a:t>2 years for Stage 1.</a:t>
            </a:r>
          </a:p>
          <a:p>
            <a:pPr lvl="1"/>
            <a:r>
              <a:rPr lang="en-GB" dirty="0"/>
              <a:t>5 years for Stage 2.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262F03-E016-4F6F-9450-2FCD432E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54930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4B4491-2476-40F8-83CE-0BB1F6DE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DDED3A-CD20-4CF9-9FD9-AB84661CA2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688" y="682388"/>
            <a:ext cx="9621889" cy="58506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Aims to address the technical challenges highlighted in the pre-CDR and deliver technical designs for the </a:t>
            </a:r>
            <a:r>
              <a:rPr lang="en-GB" dirty="0" err="1"/>
              <a:t>LhARA</a:t>
            </a:r>
            <a:r>
              <a:rPr lang="en-GB" dirty="0"/>
              <a:t> facility.</a:t>
            </a:r>
          </a:p>
          <a:p>
            <a:endParaRPr lang="en-GB" dirty="0"/>
          </a:p>
          <a:p>
            <a:r>
              <a:rPr lang="en-GB" dirty="0"/>
              <a:t>Facility design.</a:t>
            </a:r>
          </a:p>
          <a:p>
            <a:pPr lvl="1"/>
            <a:r>
              <a:rPr lang="en-GB" dirty="0"/>
              <a:t>Development of conceptual design.</a:t>
            </a:r>
          </a:p>
          <a:p>
            <a:pPr lvl="1"/>
            <a:r>
              <a:rPr lang="en-GB" dirty="0"/>
              <a:t>Development of technical design.</a:t>
            </a:r>
          </a:p>
          <a:p>
            <a:pPr lvl="1"/>
            <a:r>
              <a:rPr lang="en-GB" dirty="0"/>
              <a:t>CDR (detailed for Stage 1).</a:t>
            </a:r>
          </a:p>
          <a:p>
            <a:pPr lvl="1"/>
            <a:r>
              <a:rPr lang="en-GB" dirty="0"/>
              <a:t>TDR Stage 1.</a:t>
            </a:r>
          </a:p>
          <a:p>
            <a:pPr lvl="1"/>
            <a:r>
              <a:rPr lang="en-GB" dirty="0"/>
              <a:t>TDR Stage 2.</a:t>
            </a:r>
          </a:p>
          <a:p>
            <a:endParaRPr lang="en-GB" dirty="0"/>
          </a:p>
          <a:p>
            <a:r>
              <a:rPr lang="en-GB" dirty="0"/>
              <a:t>End stations.</a:t>
            </a:r>
          </a:p>
          <a:p>
            <a:pPr lvl="1"/>
            <a:r>
              <a:rPr lang="en-GB" dirty="0"/>
              <a:t>Automation, sample handling, imaging.</a:t>
            </a:r>
          </a:p>
          <a:p>
            <a:pPr lvl="1"/>
            <a:r>
              <a:rPr lang="en-GB" dirty="0"/>
              <a:t>Simulation of the end stations.</a:t>
            </a:r>
          </a:p>
        </p:txBody>
      </p:sp>
    </p:spTree>
    <p:extLst>
      <p:ext uri="{BB962C8B-B14F-4D97-AF65-F5344CB8AC3E}">
        <p14:creationId xmlns:p14="http://schemas.microsoft.com/office/powerpoint/2010/main" val="244198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6C657-BB0E-4355-87DD-AFACFA39A4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dirty="0"/>
              <a:t>Gabor lens.</a:t>
            </a:r>
          </a:p>
          <a:p>
            <a:pPr lvl="1"/>
            <a:r>
              <a:rPr lang="en-GB" dirty="0"/>
              <a:t>First generation prototype.</a:t>
            </a:r>
          </a:p>
          <a:p>
            <a:pPr lvl="1"/>
            <a:r>
              <a:rPr lang="en-GB" dirty="0"/>
              <a:t>Second generation prototype.</a:t>
            </a:r>
          </a:p>
          <a:p>
            <a:pPr lvl="1"/>
            <a:r>
              <a:rPr lang="en-GB" dirty="0"/>
              <a:t>Theoretical studies.</a:t>
            </a:r>
          </a:p>
          <a:p>
            <a:pPr lvl="1"/>
            <a:r>
              <a:rPr lang="en-GB" dirty="0"/>
              <a:t>Electron density measurements.</a:t>
            </a:r>
          </a:p>
          <a:p>
            <a:pPr lvl="1"/>
            <a:r>
              <a:rPr lang="en-GB" dirty="0"/>
              <a:t>Alpha source and detector tests.</a:t>
            </a:r>
          </a:p>
          <a:p>
            <a:r>
              <a:rPr lang="en-GB" dirty="0"/>
              <a:t>Laser-driven source.</a:t>
            </a:r>
          </a:p>
          <a:p>
            <a:r>
              <a:rPr lang="en-GB" dirty="0"/>
              <a:t>Laser-capture interface.</a:t>
            </a:r>
          </a:p>
          <a:p>
            <a:r>
              <a:rPr lang="en-GB" dirty="0"/>
              <a:t>Investigation of space charge algorithms.</a:t>
            </a:r>
          </a:p>
          <a:p>
            <a:r>
              <a:rPr lang="en-GB" dirty="0"/>
              <a:t>Stage 1 beam line performance evaluation.</a:t>
            </a:r>
          </a:p>
          <a:p>
            <a:r>
              <a:rPr lang="en-GB" dirty="0"/>
              <a:t>Vertical bend.</a:t>
            </a:r>
          </a:p>
          <a:p>
            <a:r>
              <a:rPr lang="en-GB" dirty="0"/>
              <a:t>Capture technology milestone.</a:t>
            </a: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8E82BA-3FD0-42C4-86E6-A167D9976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Five year R&amp;D plan</a:t>
            </a:r>
          </a:p>
        </p:txBody>
      </p:sp>
    </p:spTree>
    <p:extLst>
      <p:ext uri="{BB962C8B-B14F-4D97-AF65-F5344CB8AC3E}">
        <p14:creationId xmlns:p14="http://schemas.microsoft.com/office/powerpoint/2010/main" val="13104807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alkTemplate.potx" id="{2C4E481C-4247-4589-8F40-64E94D2BA022}" vid="{893BA22D-3F26-4CF5-AE97-14A861F57E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TalkTemplate</Template>
  <TotalTime>5869</TotalTime>
  <Words>520</Words>
  <Application>Microsoft Macintosh PowerPoint</Application>
  <PresentationFormat>A4 Paper (210x297 mm)</PresentationFormat>
  <Paragraphs>125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Custom Design</vt:lpstr>
      <vt:lpstr>PowerPoint Presentation</vt:lpstr>
      <vt:lpstr>Introduction</vt:lpstr>
      <vt:lpstr>Accelerator</vt:lpstr>
      <vt:lpstr>Design parameters</vt:lpstr>
      <vt:lpstr>Design parameters</vt:lpstr>
      <vt:lpstr>Staging </vt:lpstr>
      <vt:lpstr>Schedule</vt:lpstr>
      <vt:lpstr>Five year R&amp;D plan</vt:lpstr>
      <vt:lpstr>Five year R&amp;D plan</vt:lpstr>
      <vt:lpstr>Five year R&amp;D plan</vt:lpstr>
      <vt:lpstr>Summary</vt:lpstr>
    </vt:vector>
  </TitlesOfParts>
  <Company>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K</dc:creator>
  <cp:lastModifiedBy>Kenneth Long</cp:lastModifiedBy>
  <cp:revision>38</cp:revision>
  <dcterms:created xsi:type="dcterms:W3CDTF">2020-03-25T11:07:31Z</dcterms:created>
  <dcterms:modified xsi:type="dcterms:W3CDTF">2020-03-29T16:16:04Z</dcterms:modified>
</cp:coreProperties>
</file>