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74" r:id="rId2"/>
    <p:sldId id="375" r:id="rId3"/>
    <p:sldId id="376" r:id="rId4"/>
    <p:sldId id="377" r:id="rId5"/>
    <p:sldId id="262" r:id="rId6"/>
    <p:sldId id="294" r:id="rId7"/>
    <p:sldId id="389" r:id="rId8"/>
    <p:sldId id="433" r:id="rId9"/>
    <p:sldId id="373" r:id="rId10"/>
    <p:sldId id="43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8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84" autoAdjust="0"/>
    <p:restoredTop sz="94638" autoAdjust="0"/>
  </p:normalViewPr>
  <p:slideViewPr>
    <p:cSldViewPr>
      <p:cViewPr varScale="1">
        <p:scale>
          <a:sx n="100" d="100"/>
          <a:sy n="100" d="100"/>
        </p:scale>
        <p:origin x="951" y="3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met\Comet%20resul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HNSCC\All%20Clatterbridge%20clonogenic%20data%20JP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Katie\Clonogenic%20data\Clatterbridge\Screen\All%20DUBs%20ranked%20high%20to%20low%20JP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Katie\Clonogenic%20data\Clatterbridge\Screen\All%20DUBs%20ranked%20high%20to%20low%20J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837705228871913"/>
          <c:y val="7.7511580644895883E-2"/>
          <c:w val="0.86074523524425728"/>
          <c:h val="0.74339750752816847"/>
        </c:manualLayout>
      </c:layout>
      <c:barChart>
        <c:barDir val="col"/>
        <c:grouping val="clustered"/>
        <c:varyColors val="0"/>
        <c:ser>
          <c:idx val="0"/>
          <c:order val="0"/>
          <c:tx>
            <c:v>Proton-IR (58 MeV)</c:v>
          </c:tx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9A0F-4427-822B-D7D997C31769}"/>
              </c:ext>
            </c:extLst>
          </c:dPt>
          <c:errBars>
            <c:errBarType val="both"/>
            <c:errValType val="cust"/>
            <c:noEndCap val="0"/>
            <c:plus>
              <c:numRef>
                <c:f>'Neutral (modified)'!$G$31:$G$35</c:f>
                <c:numCache>
                  <c:formatCode>General</c:formatCode>
                  <c:ptCount val="5"/>
                  <c:pt idx="0">
                    <c:v>1.3623394033793501</c:v>
                  </c:pt>
                  <c:pt idx="1">
                    <c:v>1.4303760624395181</c:v>
                  </c:pt>
                  <c:pt idx="2">
                    <c:v>0.86290242013026319</c:v>
                  </c:pt>
                  <c:pt idx="3">
                    <c:v>1.4794953148512009</c:v>
                  </c:pt>
                  <c:pt idx="4">
                    <c:v>1.4080939966256998</c:v>
                  </c:pt>
                </c:numCache>
              </c:numRef>
            </c:plus>
            <c:minus>
              <c:numRef>
                <c:f>'Neutral (modified)'!$G$31:$G$35</c:f>
                <c:numCache>
                  <c:formatCode>General</c:formatCode>
                  <c:ptCount val="5"/>
                  <c:pt idx="0">
                    <c:v>1.3623394033793501</c:v>
                  </c:pt>
                  <c:pt idx="1">
                    <c:v>1.4303760624395181</c:v>
                  </c:pt>
                  <c:pt idx="2">
                    <c:v>0.86290242013026319</c:v>
                  </c:pt>
                  <c:pt idx="3">
                    <c:v>1.4794953148512009</c:v>
                  </c:pt>
                  <c:pt idx="4">
                    <c:v>1.4080939966256998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(modified)'!$F$31:$F$35</c:f>
              <c:numCache>
                <c:formatCode>General</c:formatCode>
                <c:ptCount val="5"/>
                <c:pt idx="0">
                  <c:v>5.1589499999999999</c:v>
                </c:pt>
                <c:pt idx="1">
                  <c:v>26.100199999999997</c:v>
                </c:pt>
                <c:pt idx="2">
                  <c:v>14.974599999999999</c:v>
                </c:pt>
                <c:pt idx="3">
                  <c:v>6.1455000000000011</c:v>
                </c:pt>
                <c:pt idx="4">
                  <c:v>5.4945500000000003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0F-4427-822B-D7D997C31769}"/>
            </c:ext>
          </c:extLst>
        </c:ser>
        <c:ser>
          <c:idx val="3"/>
          <c:order val="1"/>
          <c:tx>
            <c:v>Proton-IR (58 MeV; modified)</c:v>
          </c:tx>
          <c:spPr>
            <a:solidFill>
              <a:srgbClr val="FF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(modified)'!$X$31:$X$35</c:f>
                <c:numCache>
                  <c:formatCode>General</c:formatCode>
                  <c:ptCount val="5"/>
                  <c:pt idx="0">
                    <c:v>1.6200693112744671</c:v>
                  </c:pt>
                  <c:pt idx="1">
                    <c:v>0.99061341938551883</c:v>
                  </c:pt>
                  <c:pt idx="2">
                    <c:v>1.5794375725188343</c:v>
                  </c:pt>
                  <c:pt idx="3">
                    <c:v>0.96088373733072585</c:v>
                  </c:pt>
                  <c:pt idx="4">
                    <c:v>1.7413472654461755</c:v>
                  </c:pt>
                </c:numCache>
              </c:numRef>
            </c:plus>
            <c:minus>
              <c:numRef>
                <c:f>'Neutral (modified)'!$X$31:$X$35</c:f>
                <c:numCache>
                  <c:formatCode>General</c:formatCode>
                  <c:ptCount val="5"/>
                  <c:pt idx="0">
                    <c:v>1.6200693112744671</c:v>
                  </c:pt>
                  <c:pt idx="1">
                    <c:v>0.99061341938551883</c:v>
                  </c:pt>
                  <c:pt idx="2">
                    <c:v>1.5794375725188343</c:v>
                  </c:pt>
                  <c:pt idx="3">
                    <c:v>0.96088373733072585</c:v>
                  </c:pt>
                  <c:pt idx="4">
                    <c:v>1.7413472654461755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(modified)'!$W$31:$W$35</c:f>
              <c:numCache>
                <c:formatCode>General</c:formatCode>
                <c:ptCount val="5"/>
                <c:pt idx="0">
                  <c:v>6.8571000000000009</c:v>
                </c:pt>
                <c:pt idx="1">
                  <c:v>28.759700000000002</c:v>
                </c:pt>
                <c:pt idx="2">
                  <c:v>14.519470082430608</c:v>
                </c:pt>
                <c:pt idx="3">
                  <c:v>7.3029499999999992</c:v>
                </c:pt>
                <c:pt idx="4">
                  <c:v>5.0197290697674424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0F-4427-822B-D7D997C31769}"/>
            </c:ext>
          </c:extLst>
        </c:ser>
        <c:ser>
          <c:idx val="1"/>
          <c:order val="2"/>
          <c:tx>
            <c:v>Proton-IR (11 MeV)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(modified)'!$AP$31:$AP$35</c:f>
                <c:numCache>
                  <c:formatCode>General</c:formatCode>
                  <c:ptCount val="5"/>
                  <c:pt idx="0">
                    <c:v>1.5277080120232411</c:v>
                  </c:pt>
                  <c:pt idx="1">
                    <c:v>1.9944780236108566</c:v>
                  </c:pt>
                  <c:pt idx="2">
                    <c:v>0.80835543956026501</c:v>
                  </c:pt>
                  <c:pt idx="3">
                    <c:v>0.83901894297248247</c:v>
                  </c:pt>
                  <c:pt idx="4">
                    <c:v>1.7837909032918258</c:v>
                  </c:pt>
                </c:numCache>
              </c:numRef>
            </c:plus>
            <c:minus>
              <c:numRef>
                <c:f>'Neutral (modified)'!$AP$31:$AP$35</c:f>
                <c:numCache>
                  <c:formatCode>General</c:formatCode>
                  <c:ptCount val="5"/>
                  <c:pt idx="0">
                    <c:v>1.5277080120232411</c:v>
                  </c:pt>
                  <c:pt idx="1">
                    <c:v>1.9944780236108566</c:v>
                  </c:pt>
                  <c:pt idx="2">
                    <c:v>0.80835543956026501</c:v>
                  </c:pt>
                  <c:pt idx="3">
                    <c:v>0.83901894297248247</c:v>
                  </c:pt>
                  <c:pt idx="4">
                    <c:v>1.7837909032918258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(modified)'!$AO$31:$AO$35</c:f>
              <c:numCache>
                <c:formatCode>General</c:formatCode>
                <c:ptCount val="5"/>
                <c:pt idx="0">
                  <c:v>5.1082499999999991</c:v>
                </c:pt>
                <c:pt idx="1">
                  <c:v>28.938000000000002</c:v>
                </c:pt>
                <c:pt idx="2">
                  <c:v>15.51075</c:v>
                </c:pt>
                <c:pt idx="3">
                  <c:v>5.5521000000000011</c:v>
                </c:pt>
                <c:pt idx="4">
                  <c:v>4.8060999999999998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0F-4427-822B-D7D997C31769}"/>
            </c:ext>
          </c:extLst>
        </c:ser>
        <c:ser>
          <c:idx val="2"/>
          <c:order val="3"/>
          <c:tx>
            <c:v>Proton-IR (11 MeV; modified)</c:v>
          </c:tx>
          <c:spPr>
            <a:solidFill>
              <a:srgbClr val="FFC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(modified)'!$BG$31:$BG$35</c:f>
                <c:numCache>
                  <c:formatCode>General</c:formatCode>
                  <c:ptCount val="5"/>
                  <c:pt idx="0">
                    <c:v>2.0679351286003942</c:v>
                  </c:pt>
                  <c:pt idx="1">
                    <c:v>1.3709743141284574</c:v>
                  </c:pt>
                  <c:pt idx="2">
                    <c:v>2.0900200860278861</c:v>
                  </c:pt>
                  <c:pt idx="3">
                    <c:v>1.8322208143016141</c:v>
                  </c:pt>
                  <c:pt idx="4">
                    <c:v>1.9961644179091649</c:v>
                  </c:pt>
                </c:numCache>
              </c:numRef>
            </c:plus>
            <c:minus>
              <c:numRef>
                <c:f>'Neutral (modified)'!$BG$31:$BG$35</c:f>
                <c:numCache>
                  <c:formatCode>General</c:formatCode>
                  <c:ptCount val="5"/>
                  <c:pt idx="0">
                    <c:v>2.0679351286003942</c:v>
                  </c:pt>
                  <c:pt idx="1">
                    <c:v>1.3709743141284574</c:v>
                  </c:pt>
                  <c:pt idx="2">
                    <c:v>2.0900200860278861</c:v>
                  </c:pt>
                  <c:pt idx="3">
                    <c:v>1.8322208143016141</c:v>
                  </c:pt>
                  <c:pt idx="4">
                    <c:v>1.9961644179091649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(modified)'!$BF$31:$BF$35</c:f>
              <c:numCache>
                <c:formatCode>General</c:formatCode>
                <c:ptCount val="5"/>
                <c:pt idx="0">
                  <c:v>7.5569586956521739</c:v>
                </c:pt>
                <c:pt idx="1">
                  <c:v>38.413849999999996</c:v>
                </c:pt>
                <c:pt idx="2">
                  <c:v>22.7667</c:v>
                </c:pt>
                <c:pt idx="3">
                  <c:v>16.07206445035461</c:v>
                </c:pt>
                <c:pt idx="4">
                  <c:v>13.561403814935066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0F-4427-822B-D7D997C317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808064"/>
        <c:axId val="117850112"/>
      </c:barChart>
      <c:catAx>
        <c:axId val="1188080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Hours post-IR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7850112"/>
        <c:crosses val="autoZero"/>
        <c:auto val="1"/>
        <c:lblAlgn val="ctr"/>
        <c:lblOffset val="100"/>
        <c:noMultiLvlLbl val="0"/>
      </c:catAx>
      <c:valAx>
        <c:axId val="117850112"/>
        <c:scaling>
          <c:orientation val="minMax"/>
          <c:max val="4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% Tail DNA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88080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748521849953809"/>
          <c:y val="0"/>
          <c:w val="0.51964993666617321"/>
          <c:h val="0.269722059113199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+mn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97462817147858"/>
          <c:y val="5.1400554097404488E-2"/>
          <c:w val="0.79883084571799712"/>
          <c:h val="0.73444808982210552"/>
        </c:manualLayout>
      </c:layout>
      <c:scatterChart>
        <c:scatterStyle val="lineMarker"/>
        <c:varyColors val="0"/>
        <c:ser>
          <c:idx val="1"/>
          <c:order val="0"/>
          <c:tx>
            <c:v>58 MeV</c:v>
          </c:tx>
          <c:spPr>
            <a:ln w="15875">
              <a:solidFill>
                <a:srgbClr val="92D05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data'!$I$83:$I$86</c:f>
                <c:numCache>
                  <c:formatCode>General</c:formatCode>
                  <c:ptCount val="4"/>
                  <c:pt idx="0">
                    <c:v>1.4332917616497527E-16</c:v>
                  </c:pt>
                  <c:pt idx="1">
                    <c:v>9.3110647207477401E-2</c:v>
                  </c:pt>
                  <c:pt idx="2">
                    <c:v>8.6038425353004599E-2</c:v>
                  </c:pt>
                  <c:pt idx="3">
                    <c:v>8.2423892821682485E-2</c:v>
                  </c:pt>
                </c:numCache>
              </c:numRef>
            </c:plus>
            <c:minus>
              <c:numRef>
                <c:f>'JP data'!$I$83:$I$86</c:f>
                <c:numCache>
                  <c:formatCode>General</c:formatCode>
                  <c:ptCount val="4"/>
                  <c:pt idx="0">
                    <c:v>1.4332917616497527E-16</c:v>
                  </c:pt>
                  <c:pt idx="1">
                    <c:v>9.3110647207477401E-2</c:v>
                  </c:pt>
                  <c:pt idx="2">
                    <c:v>8.6038425353004599E-2</c:v>
                  </c:pt>
                  <c:pt idx="3">
                    <c:v>8.2423892821682485E-2</c:v>
                  </c:pt>
                </c:numCache>
              </c:numRef>
            </c:minus>
          </c:errBars>
          <c:xVal>
            <c:numRef>
              <c:f>'JP data'!$A$39:$A$42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data'!$G$83:$G$86</c:f>
              <c:numCache>
                <c:formatCode>General</c:formatCode>
                <c:ptCount val="4"/>
                <c:pt idx="0">
                  <c:v>0.99999999999999989</c:v>
                </c:pt>
                <c:pt idx="1">
                  <c:v>0.80438698688058508</c:v>
                </c:pt>
                <c:pt idx="2">
                  <c:v>0.72288594325411015</c:v>
                </c:pt>
                <c:pt idx="3">
                  <c:v>0.34499975219418433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47A-4D6B-8865-0762AA45F5CD}"/>
            </c:ext>
          </c:extLst>
        </c:ser>
        <c:ser>
          <c:idx val="0"/>
          <c:order val="1"/>
          <c:tx>
            <c:v>11 MeV</c:v>
          </c:tx>
          <c:spPr>
            <a:ln w="1587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data'!$I$61:$I$64</c:f>
                <c:numCache>
                  <c:formatCode>General</c:formatCode>
                  <c:ptCount val="4"/>
                  <c:pt idx="0">
                    <c:v>5.5511151231257827E-17</c:v>
                  </c:pt>
                  <c:pt idx="1">
                    <c:v>6.3057820733563627E-2</c:v>
                  </c:pt>
                  <c:pt idx="2">
                    <c:v>1.9925772141311117E-2</c:v>
                  </c:pt>
                  <c:pt idx="3">
                    <c:v>2.7689204790018376E-2</c:v>
                  </c:pt>
                </c:numCache>
              </c:numRef>
            </c:plus>
            <c:minus>
              <c:numRef>
                <c:f>'JP data'!$I$61:$I$64</c:f>
                <c:numCache>
                  <c:formatCode>General</c:formatCode>
                  <c:ptCount val="4"/>
                  <c:pt idx="0">
                    <c:v>5.5511151231257827E-17</c:v>
                  </c:pt>
                  <c:pt idx="1">
                    <c:v>6.3057820733563627E-2</c:v>
                  </c:pt>
                  <c:pt idx="2">
                    <c:v>1.9925772141311117E-2</c:v>
                  </c:pt>
                  <c:pt idx="3">
                    <c:v>2.7689204790018376E-2</c:v>
                  </c:pt>
                </c:numCache>
              </c:numRef>
            </c:minus>
          </c:errBars>
          <c:xVal>
            <c:numRef>
              <c:f>'JP data'!$A$17:$A$20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data'!$G$61:$G$64</c:f>
              <c:numCache>
                <c:formatCode>General</c:formatCode>
                <c:ptCount val="4"/>
                <c:pt idx="0">
                  <c:v>1</c:v>
                </c:pt>
                <c:pt idx="1">
                  <c:v>0.56081738740962583</c:v>
                </c:pt>
                <c:pt idx="2">
                  <c:v>0.40531879737554349</c:v>
                </c:pt>
                <c:pt idx="3">
                  <c:v>0.18899042700278862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47A-4D6B-8865-0762AA45F5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359168"/>
        <c:axId val="118359744"/>
      </c:scatterChart>
      <c:valAx>
        <c:axId val="118359168"/>
        <c:scaling>
          <c:orientation val="minMax"/>
          <c:max val="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8359744"/>
        <c:crossesAt val="0.1"/>
        <c:crossBetween val="midCat"/>
      </c:valAx>
      <c:valAx>
        <c:axId val="118359744"/>
        <c:scaling>
          <c:logBase val="10"/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2.4781134532047545E-2"/>
              <c:y val="0.16472550588721557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crossAx val="11835916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6166622922134732"/>
          <c:y val="0.55054206765820934"/>
          <c:w val="0.3188893263342083"/>
          <c:h val="0.167434383202099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+mn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084740410035222E-2"/>
          <c:y val="7.2403514712167716E-2"/>
          <c:w val="0.91267048880824309"/>
          <c:h val="0.754806918410053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'59MeV data'!$B$2</c:f>
              <c:strCache>
                <c:ptCount val="1"/>
                <c:pt idx="0">
                  <c:v>59MeV</c:v>
                </c:pt>
              </c:strCache>
            </c:strRef>
          </c:tx>
          <c:spPr>
            <a:solidFill>
              <a:schemeClr val="accent1"/>
            </a:solidFill>
            <a:ln w="12700"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 w="12700">
                <a:noFill/>
              </a:ln>
            </c:spPr>
            <c:extLst>
              <c:ext xmlns:c16="http://schemas.microsoft.com/office/drawing/2014/chart" uri="{C3380CC4-5D6E-409C-BE32-E72D297353CC}">
                <c16:uniqueId val="{00000001-72AC-4A86-B0AC-6C57575866AC}"/>
              </c:ext>
            </c:extLst>
          </c:dPt>
          <c:cat>
            <c:strRef>
              <c:f>'59MeV data'!$A$3:$A$96</c:f>
              <c:strCache>
                <c:ptCount val="94"/>
                <c:pt idx="0">
                  <c:v>Mock</c:v>
                </c:pt>
                <c:pt idx="1">
                  <c:v>MPND</c:v>
                </c:pt>
                <c:pt idx="2">
                  <c:v>UCHL1</c:v>
                </c:pt>
                <c:pt idx="3">
                  <c:v>BRCC3</c:v>
                </c:pt>
                <c:pt idx="4">
                  <c:v>USP4</c:v>
                </c:pt>
                <c:pt idx="5">
                  <c:v>JOSDI</c:v>
                </c:pt>
                <c:pt idx="6">
                  <c:v>FBX08</c:v>
                </c:pt>
                <c:pt idx="7">
                  <c:v>DUB3</c:v>
                </c:pt>
                <c:pt idx="8">
                  <c:v>FBX07</c:v>
                </c:pt>
                <c:pt idx="9">
                  <c:v>DUB1A</c:v>
                </c:pt>
                <c:pt idx="10">
                  <c:v>CYLD</c:v>
                </c:pt>
                <c:pt idx="11">
                  <c:v>USP27X</c:v>
                </c:pt>
                <c:pt idx="12">
                  <c:v>BAP1</c:v>
                </c:pt>
                <c:pt idx="13">
                  <c:v>USP3</c:v>
                </c:pt>
                <c:pt idx="14">
                  <c:v>OTUD1</c:v>
                </c:pt>
                <c:pt idx="15">
                  <c:v>AMSH</c:v>
                </c:pt>
                <c:pt idx="16">
                  <c:v>USP9X</c:v>
                </c:pt>
                <c:pt idx="17">
                  <c:v>MYSM1</c:v>
                </c:pt>
                <c:pt idx="18">
                  <c:v>OTUD4</c:v>
                </c:pt>
                <c:pt idx="19">
                  <c:v>OTUB2</c:v>
                </c:pt>
                <c:pt idx="20">
                  <c:v>USP6</c:v>
                </c:pt>
                <c:pt idx="21">
                  <c:v>USP44</c:v>
                </c:pt>
                <c:pt idx="22">
                  <c:v>USP52</c:v>
                </c:pt>
                <c:pt idx="23">
                  <c:v>OTUD6B</c:v>
                </c:pt>
                <c:pt idx="24">
                  <c:v>CEZANNE</c:v>
                </c:pt>
                <c:pt idx="25">
                  <c:v>SENP2</c:v>
                </c:pt>
                <c:pt idx="26">
                  <c:v>A20</c:v>
                </c:pt>
                <c:pt idx="27">
                  <c:v>USP47</c:v>
                </c:pt>
                <c:pt idx="28">
                  <c:v>OTUD7</c:v>
                </c:pt>
                <c:pt idx="29">
                  <c:v>USP41</c:v>
                </c:pt>
                <c:pt idx="30">
                  <c:v>UBL3</c:v>
                </c:pt>
                <c:pt idx="31">
                  <c:v>USP45</c:v>
                </c:pt>
                <c:pt idx="32">
                  <c:v>USP48</c:v>
                </c:pt>
                <c:pt idx="33">
                  <c:v>USP50</c:v>
                </c:pt>
                <c:pt idx="34">
                  <c:v>USP28</c:v>
                </c:pt>
                <c:pt idx="35">
                  <c:v>USP51</c:v>
                </c:pt>
                <c:pt idx="36">
                  <c:v>USP54</c:v>
                </c:pt>
                <c:pt idx="37">
                  <c:v>UBL4</c:v>
                </c:pt>
                <c:pt idx="38">
                  <c:v>USP15</c:v>
                </c:pt>
                <c:pt idx="39">
                  <c:v>USP5</c:v>
                </c:pt>
                <c:pt idx="40">
                  <c:v>USP9Y</c:v>
                </c:pt>
                <c:pt idx="41">
                  <c:v>USP40</c:v>
                </c:pt>
                <c:pt idx="42">
                  <c:v>USP49</c:v>
                </c:pt>
                <c:pt idx="43">
                  <c:v>USP21</c:v>
                </c:pt>
                <c:pt idx="44">
                  <c:v>UBR1</c:v>
                </c:pt>
                <c:pt idx="45">
                  <c:v>USP53</c:v>
                </c:pt>
                <c:pt idx="46">
                  <c:v>USP16</c:v>
                </c:pt>
                <c:pt idx="47">
                  <c:v>OTUD5</c:v>
                </c:pt>
                <c:pt idx="48">
                  <c:v>UBTD1</c:v>
                </c:pt>
                <c:pt idx="49">
                  <c:v>USP14</c:v>
                </c:pt>
                <c:pt idx="50">
                  <c:v>USP18</c:v>
                </c:pt>
                <c:pt idx="51">
                  <c:v>ATNX3</c:v>
                </c:pt>
                <c:pt idx="52">
                  <c:v>USP46</c:v>
                </c:pt>
                <c:pt idx="53">
                  <c:v>USP37</c:v>
                </c:pt>
                <c:pt idx="54">
                  <c:v>DC-UBP</c:v>
                </c:pt>
                <c:pt idx="55">
                  <c:v>USP26</c:v>
                </c:pt>
                <c:pt idx="56">
                  <c:v>USP25</c:v>
                </c:pt>
                <c:pt idx="57">
                  <c:v>OTUB1</c:v>
                </c:pt>
                <c:pt idx="58">
                  <c:v>USP2</c:v>
                </c:pt>
                <c:pt idx="59">
                  <c:v>USP1</c:v>
                </c:pt>
                <c:pt idx="60">
                  <c:v>UCHL5</c:v>
                </c:pt>
                <c:pt idx="61">
                  <c:v>USP10</c:v>
                </c:pt>
                <c:pt idx="62">
                  <c:v>USP13</c:v>
                </c:pt>
                <c:pt idx="63">
                  <c:v>USP24</c:v>
                </c:pt>
                <c:pt idx="64">
                  <c:v>USP22</c:v>
                </c:pt>
                <c:pt idx="65">
                  <c:v>USP17</c:v>
                </c:pt>
                <c:pt idx="66">
                  <c:v>USP8</c:v>
                </c:pt>
                <c:pt idx="67">
                  <c:v>USP35</c:v>
                </c:pt>
                <c:pt idx="68">
                  <c:v>PARP11</c:v>
                </c:pt>
                <c:pt idx="69">
                  <c:v>USP20</c:v>
                </c:pt>
                <c:pt idx="70">
                  <c:v>USP12</c:v>
                </c:pt>
                <c:pt idx="71">
                  <c:v>JOSD2</c:v>
                </c:pt>
                <c:pt idx="72">
                  <c:v>USP31</c:v>
                </c:pt>
                <c:pt idx="73">
                  <c:v>USP29</c:v>
                </c:pt>
                <c:pt idx="74">
                  <c:v>USP11</c:v>
                </c:pt>
                <c:pt idx="75">
                  <c:v>UCHL3</c:v>
                </c:pt>
                <c:pt idx="76">
                  <c:v>USP42</c:v>
                </c:pt>
                <c:pt idx="77">
                  <c:v>STAMBP1</c:v>
                </c:pt>
                <c:pt idx="78">
                  <c:v>USPL1</c:v>
                </c:pt>
                <c:pt idx="79">
                  <c:v>USP19</c:v>
                </c:pt>
                <c:pt idx="80">
                  <c:v>USP32</c:v>
                </c:pt>
                <c:pt idx="81">
                  <c:v>USP30</c:v>
                </c:pt>
                <c:pt idx="82">
                  <c:v>YODI</c:v>
                </c:pt>
                <c:pt idx="83">
                  <c:v>USP38</c:v>
                </c:pt>
                <c:pt idx="84">
                  <c:v>USP34</c:v>
                </c:pt>
                <c:pt idx="85">
                  <c:v>USP7</c:v>
                </c:pt>
                <c:pt idx="86">
                  <c:v>UEVLD</c:v>
                </c:pt>
                <c:pt idx="87">
                  <c:v>VCPIP1</c:v>
                </c:pt>
                <c:pt idx="88">
                  <c:v>ZRANB1</c:v>
                </c:pt>
                <c:pt idx="89">
                  <c:v>UFD1L</c:v>
                </c:pt>
                <c:pt idx="90">
                  <c:v>USP33</c:v>
                </c:pt>
                <c:pt idx="91">
                  <c:v>USP36</c:v>
                </c:pt>
                <c:pt idx="92">
                  <c:v>USP43</c:v>
                </c:pt>
                <c:pt idx="93">
                  <c:v>USP39</c:v>
                </c:pt>
              </c:strCache>
            </c:strRef>
          </c:cat>
          <c:val>
            <c:numRef>
              <c:f>'59MeV data'!$B$3:$B$96</c:f>
              <c:numCache>
                <c:formatCode>General</c:formatCode>
                <c:ptCount val="94"/>
                <c:pt idx="0">
                  <c:v>1</c:v>
                </c:pt>
                <c:pt idx="1">
                  <c:v>5.3025344900000002</c:v>
                </c:pt>
                <c:pt idx="2">
                  <c:v>4.0589886660854404</c:v>
                </c:pt>
                <c:pt idx="3">
                  <c:v>2.1775756725418662</c:v>
                </c:pt>
                <c:pt idx="4">
                  <c:v>2.1319469902025276</c:v>
                </c:pt>
                <c:pt idx="5">
                  <c:v>1.98170282</c:v>
                </c:pt>
                <c:pt idx="6">
                  <c:v>1.96285453</c:v>
                </c:pt>
                <c:pt idx="7">
                  <c:v>1.8867256699999999</c:v>
                </c:pt>
                <c:pt idx="8">
                  <c:v>1.8730080639801694</c:v>
                </c:pt>
                <c:pt idx="9">
                  <c:v>1.7965345048707944</c:v>
                </c:pt>
                <c:pt idx="10">
                  <c:v>1.7584350799999999</c:v>
                </c:pt>
                <c:pt idx="11">
                  <c:v>1.7583533641469518</c:v>
                </c:pt>
                <c:pt idx="12">
                  <c:v>1.714330615714085</c:v>
                </c:pt>
                <c:pt idx="13">
                  <c:v>1.6263644736668148</c:v>
                </c:pt>
                <c:pt idx="14">
                  <c:v>1.6219792795463273</c:v>
                </c:pt>
                <c:pt idx="15">
                  <c:v>1.5916525779802944</c:v>
                </c:pt>
                <c:pt idx="16">
                  <c:v>1.4951579577911083</c:v>
                </c:pt>
                <c:pt idx="17">
                  <c:v>1.4592489772593817</c:v>
                </c:pt>
                <c:pt idx="18">
                  <c:v>1.41149261</c:v>
                </c:pt>
                <c:pt idx="19">
                  <c:v>1.37156524</c:v>
                </c:pt>
                <c:pt idx="20">
                  <c:v>1.3185440102488994</c:v>
                </c:pt>
                <c:pt idx="21">
                  <c:v>1.2905300031190765</c:v>
                </c:pt>
                <c:pt idx="22">
                  <c:v>1.2490525324424906</c:v>
                </c:pt>
                <c:pt idx="23">
                  <c:v>1.2426537799999999</c:v>
                </c:pt>
                <c:pt idx="24">
                  <c:v>1.2237526473853642</c:v>
                </c:pt>
                <c:pt idx="25">
                  <c:v>1.1937144665062365</c:v>
                </c:pt>
                <c:pt idx="26">
                  <c:v>1.1590343031053061</c:v>
                </c:pt>
                <c:pt idx="27">
                  <c:v>1.1385537822940748</c:v>
                </c:pt>
                <c:pt idx="28">
                  <c:v>1.1289548585016989</c:v>
                </c:pt>
                <c:pt idx="29">
                  <c:v>1.1225112229937833</c:v>
                </c:pt>
                <c:pt idx="30">
                  <c:v>1.0990848013285048</c:v>
                </c:pt>
                <c:pt idx="31">
                  <c:v>1.0574192800623665</c:v>
                </c:pt>
                <c:pt idx="32">
                  <c:v>1.0053496194760012</c:v>
                </c:pt>
                <c:pt idx="33">
                  <c:v>0.98804072743056603</c:v>
                </c:pt>
                <c:pt idx="34">
                  <c:v>0.98069700219553613</c:v>
                </c:pt>
                <c:pt idx="35">
                  <c:v>0.97007244875011578</c:v>
                </c:pt>
                <c:pt idx="36">
                  <c:v>0.92818211730357225</c:v>
                </c:pt>
                <c:pt idx="37">
                  <c:v>0.91842366485959315</c:v>
                </c:pt>
                <c:pt idx="38">
                  <c:v>0.90948863591057572</c:v>
                </c:pt>
                <c:pt idx="39">
                  <c:v>0.86264187698959727</c:v>
                </c:pt>
                <c:pt idx="40">
                  <c:v>0.84734830940250117</c:v>
                </c:pt>
                <c:pt idx="41">
                  <c:v>0.846733069244754</c:v>
                </c:pt>
                <c:pt idx="42">
                  <c:v>0.8210565345617522</c:v>
                </c:pt>
                <c:pt idx="43">
                  <c:v>0.8206501811990371</c:v>
                </c:pt>
                <c:pt idx="44">
                  <c:v>0.81915915915915938</c:v>
                </c:pt>
                <c:pt idx="45">
                  <c:v>0.80092085897626486</c:v>
                </c:pt>
                <c:pt idx="46">
                  <c:v>0.78463256384244295</c:v>
                </c:pt>
                <c:pt idx="47">
                  <c:v>0.77653543837777905</c:v>
                </c:pt>
                <c:pt idx="48">
                  <c:v>0.7716446934739617</c:v>
                </c:pt>
                <c:pt idx="49">
                  <c:v>0.74218252025385434</c:v>
                </c:pt>
                <c:pt idx="50">
                  <c:v>0.70939786254156412</c:v>
                </c:pt>
                <c:pt idx="51">
                  <c:v>0.70847500128259044</c:v>
                </c:pt>
                <c:pt idx="52">
                  <c:v>0.68379715701713251</c:v>
                </c:pt>
                <c:pt idx="53">
                  <c:v>0.67029278946022774</c:v>
                </c:pt>
                <c:pt idx="54">
                  <c:v>0.62505772103762058</c:v>
                </c:pt>
                <c:pt idx="55">
                  <c:v>0.62238158143045863</c:v>
                </c:pt>
                <c:pt idx="56">
                  <c:v>0.61599505050421011</c:v>
                </c:pt>
                <c:pt idx="57">
                  <c:v>0.60577305383564639</c:v>
                </c:pt>
                <c:pt idx="58">
                  <c:v>0.58107344393650229</c:v>
                </c:pt>
                <c:pt idx="59">
                  <c:v>0.55899439976905063</c:v>
                </c:pt>
                <c:pt idx="60">
                  <c:v>0.54212665219964495</c:v>
                </c:pt>
                <c:pt idx="61">
                  <c:v>0.52312527199972281</c:v>
                </c:pt>
                <c:pt idx="62">
                  <c:v>0.51006754911396857</c:v>
                </c:pt>
                <c:pt idx="63">
                  <c:v>0.50087234258399715</c:v>
                </c:pt>
                <c:pt idx="64">
                  <c:v>0.49050287541840071</c:v>
                </c:pt>
                <c:pt idx="65">
                  <c:v>0.48626775324164578</c:v>
                </c:pt>
                <c:pt idx="66">
                  <c:v>0.46304273799305889</c:v>
                </c:pt>
                <c:pt idx="67">
                  <c:v>0.45419271917611831</c:v>
                </c:pt>
                <c:pt idx="68">
                  <c:v>0.44156009036425753</c:v>
                </c:pt>
                <c:pt idx="69">
                  <c:v>0.43504039814445028</c:v>
                </c:pt>
                <c:pt idx="70">
                  <c:v>0.38958392335172864</c:v>
                </c:pt>
                <c:pt idx="71">
                  <c:v>0.38583209600663876</c:v>
                </c:pt>
                <c:pt idx="72">
                  <c:v>0.38400622995911576</c:v>
                </c:pt>
                <c:pt idx="73">
                  <c:v>0.35814304915840867</c:v>
                </c:pt>
                <c:pt idx="74">
                  <c:v>0.34541108385229913</c:v>
                </c:pt>
                <c:pt idx="75">
                  <c:v>0.33130752373995614</c:v>
                </c:pt>
                <c:pt idx="76">
                  <c:v>0.30795417193586405</c:v>
                </c:pt>
                <c:pt idx="77">
                  <c:v>0.30610854913089752</c:v>
                </c:pt>
                <c:pt idx="78">
                  <c:v>0.27299158169744914</c:v>
                </c:pt>
                <c:pt idx="79">
                  <c:v>0.26745778623032801</c:v>
                </c:pt>
                <c:pt idx="80">
                  <c:v>0.24984538744688989</c:v>
                </c:pt>
                <c:pt idx="81">
                  <c:v>0.24052130569351463</c:v>
                </c:pt>
                <c:pt idx="82">
                  <c:v>0.22093903484836672</c:v>
                </c:pt>
                <c:pt idx="83">
                  <c:v>0.21747151178609572</c:v>
                </c:pt>
                <c:pt idx="84">
                  <c:v>0.20831141024510258</c:v>
                </c:pt>
                <c:pt idx="85">
                  <c:v>0.20610832241988003</c:v>
                </c:pt>
                <c:pt idx="86">
                  <c:v>0.20138851924930021</c:v>
                </c:pt>
                <c:pt idx="87">
                  <c:v>0.1865283822587441</c:v>
                </c:pt>
                <c:pt idx="88">
                  <c:v>0.16158146729160416</c:v>
                </c:pt>
                <c:pt idx="89">
                  <c:v>0.15503243243243242</c:v>
                </c:pt>
                <c:pt idx="90">
                  <c:v>0.12502925707417176</c:v>
                </c:pt>
                <c:pt idx="91">
                  <c:v>0.10823309888059393</c:v>
                </c:pt>
                <c:pt idx="92">
                  <c:v>0.10627762766907767</c:v>
                </c:pt>
                <c:pt idx="93">
                  <c:v>3.7212795039053663E-2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AC-4A86-B0AC-6C57575866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262848"/>
        <c:axId val="141707520"/>
      </c:barChart>
      <c:catAx>
        <c:axId val="141262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500"/>
            </a:pPr>
            <a:endParaRPr lang="en-US"/>
          </a:p>
        </c:txPr>
        <c:crossAx val="141707520"/>
        <c:crosses val="autoZero"/>
        <c:auto val="1"/>
        <c:lblAlgn val="ctr"/>
        <c:lblOffset val="100"/>
        <c:tickMarkSkip val="10"/>
        <c:noMultiLvlLbl val="0"/>
      </c:catAx>
      <c:valAx>
        <c:axId val="141707520"/>
        <c:scaling>
          <c:orientation val="minMax"/>
          <c:max val="6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50"/>
                </a:pPr>
                <a:r>
                  <a:rPr lang="en-GB" sz="1050" dirty="0"/>
                  <a:t>Normalised surviving</a:t>
                </a:r>
                <a:r>
                  <a:rPr lang="en-GB" sz="1050" baseline="0" dirty="0"/>
                  <a:t> fraction</a:t>
                </a:r>
                <a:endParaRPr lang="en-GB" sz="105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412628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682687616380449E-2"/>
          <c:y val="5.7204170296867599E-2"/>
          <c:w val="0.91890924022286802"/>
          <c:h val="0.806279199971932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'11Mev data'!$B$2</c:f>
              <c:strCache>
                <c:ptCount val="1"/>
                <c:pt idx="0">
                  <c:v>11MeV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1E60-44FC-A935-48E47F6F2160}"/>
              </c:ext>
            </c:extLst>
          </c:dPt>
          <c:cat>
            <c:strRef>
              <c:f>'11Mev data'!$A$3:$A$96</c:f>
              <c:strCache>
                <c:ptCount val="94"/>
                <c:pt idx="0">
                  <c:v>Mock</c:v>
                </c:pt>
                <c:pt idx="1">
                  <c:v>UEVLD</c:v>
                </c:pt>
                <c:pt idx="2">
                  <c:v>USP16</c:v>
                </c:pt>
                <c:pt idx="3">
                  <c:v>USP13</c:v>
                </c:pt>
                <c:pt idx="4">
                  <c:v>USP17</c:v>
                </c:pt>
                <c:pt idx="5">
                  <c:v>USP45</c:v>
                </c:pt>
                <c:pt idx="6">
                  <c:v>USP54</c:v>
                </c:pt>
                <c:pt idx="7">
                  <c:v>USP46</c:v>
                </c:pt>
                <c:pt idx="8">
                  <c:v>USP49</c:v>
                </c:pt>
                <c:pt idx="9">
                  <c:v>USP51</c:v>
                </c:pt>
                <c:pt idx="10">
                  <c:v>USP1</c:v>
                </c:pt>
                <c:pt idx="11">
                  <c:v>USP34</c:v>
                </c:pt>
                <c:pt idx="12">
                  <c:v>USP11</c:v>
                </c:pt>
                <c:pt idx="13">
                  <c:v>USP19</c:v>
                </c:pt>
                <c:pt idx="14">
                  <c:v>OTUB1</c:v>
                </c:pt>
                <c:pt idx="15">
                  <c:v>UBR1</c:v>
                </c:pt>
                <c:pt idx="16">
                  <c:v>USP48</c:v>
                </c:pt>
                <c:pt idx="17">
                  <c:v>UBL3</c:v>
                </c:pt>
                <c:pt idx="18">
                  <c:v>USP50</c:v>
                </c:pt>
                <c:pt idx="19">
                  <c:v>UBTD1</c:v>
                </c:pt>
                <c:pt idx="20">
                  <c:v>UCHL1</c:v>
                </c:pt>
                <c:pt idx="21">
                  <c:v>USP5</c:v>
                </c:pt>
                <c:pt idx="22">
                  <c:v>USP14</c:v>
                </c:pt>
                <c:pt idx="23">
                  <c:v>CEZANNE</c:v>
                </c:pt>
                <c:pt idx="24">
                  <c:v>DC-UBP</c:v>
                </c:pt>
                <c:pt idx="25">
                  <c:v>UCHL3</c:v>
                </c:pt>
                <c:pt idx="26">
                  <c:v>UBL4</c:v>
                </c:pt>
                <c:pt idx="27">
                  <c:v>USP10</c:v>
                </c:pt>
                <c:pt idx="28">
                  <c:v>UMPK</c:v>
                </c:pt>
                <c:pt idx="29">
                  <c:v>OTUB2</c:v>
                </c:pt>
                <c:pt idx="30">
                  <c:v>USP2</c:v>
                </c:pt>
                <c:pt idx="31">
                  <c:v>USP12</c:v>
                </c:pt>
                <c:pt idx="32">
                  <c:v>JOSD2</c:v>
                </c:pt>
                <c:pt idx="33">
                  <c:v>USP18</c:v>
                </c:pt>
                <c:pt idx="34">
                  <c:v>UCHL5</c:v>
                </c:pt>
                <c:pt idx="35">
                  <c:v>A20</c:v>
                </c:pt>
                <c:pt idx="36">
                  <c:v>ATNX3</c:v>
                </c:pt>
                <c:pt idx="37">
                  <c:v>PARP11</c:v>
                </c:pt>
                <c:pt idx="38">
                  <c:v>AMSH</c:v>
                </c:pt>
                <c:pt idx="39">
                  <c:v>USP3</c:v>
                </c:pt>
                <c:pt idx="40">
                  <c:v>USP52</c:v>
                </c:pt>
                <c:pt idx="41">
                  <c:v>USP27X</c:v>
                </c:pt>
                <c:pt idx="42">
                  <c:v>USP40</c:v>
                </c:pt>
                <c:pt idx="43">
                  <c:v>USP22</c:v>
                </c:pt>
                <c:pt idx="44">
                  <c:v>BRCC3</c:v>
                </c:pt>
                <c:pt idx="45">
                  <c:v>BAP1</c:v>
                </c:pt>
                <c:pt idx="46">
                  <c:v>USP25</c:v>
                </c:pt>
                <c:pt idx="47">
                  <c:v>USP33</c:v>
                </c:pt>
                <c:pt idx="48">
                  <c:v>MYSM1</c:v>
                </c:pt>
                <c:pt idx="49">
                  <c:v>USP15</c:v>
                </c:pt>
                <c:pt idx="50">
                  <c:v>OTUD6B</c:v>
                </c:pt>
                <c:pt idx="51">
                  <c:v>OTUD1</c:v>
                </c:pt>
                <c:pt idx="52">
                  <c:v>USP42</c:v>
                </c:pt>
                <c:pt idx="53">
                  <c:v>USP26</c:v>
                </c:pt>
                <c:pt idx="54">
                  <c:v>USP24</c:v>
                </c:pt>
                <c:pt idx="55">
                  <c:v>USP32</c:v>
                </c:pt>
                <c:pt idx="56">
                  <c:v>USP28</c:v>
                </c:pt>
                <c:pt idx="57">
                  <c:v>USP44</c:v>
                </c:pt>
                <c:pt idx="58">
                  <c:v>USP20</c:v>
                </c:pt>
                <c:pt idx="59">
                  <c:v>JOSD1</c:v>
                </c:pt>
                <c:pt idx="60">
                  <c:v>USP30</c:v>
                </c:pt>
                <c:pt idx="61">
                  <c:v>USP41</c:v>
                </c:pt>
                <c:pt idx="62">
                  <c:v>USP35</c:v>
                </c:pt>
                <c:pt idx="63">
                  <c:v>USP47</c:v>
                </c:pt>
                <c:pt idx="64">
                  <c:v>USP29</c:v>
                </c:pt>
                <c:pt idx="65">
                  <c:v>USP37</c:v>
                </c:pt>
                <c:pt idx="66">
                  <c:v>VCPIP1</c:v>
                </c:pt>
                <c:pt idx="67">
                  <c:v>USP4</c:v>
                </c:pt>
                <c:pt idx="68">
                  <c:v>USP21</c:v>
                </c:pt>
                <c:pt idx="69">
                  <c:v>USP38</c:v>
                </c:pt>
                <c:pt idx="70">
                  <c:v>USP53</c:v>
                </c:pt>
                <c:pt idx="71">
                  <c:v>OTUD4</c:v>
                </c:pt>
                <c:pt idx="72">
                  <c:v>OTUD5</c:v>
                </c:pt>
                <c:pt idx="73">
                  <c:v>USP8</c:v>
                </c:pt>
                <c:pt idx="74">
                  <c:v>DUB3</c:v>
                </c:pt>
                <c:pt idx="75">
                  <c:v>FBX07</c:v>
                </c:pt>
                <c:pt idx="76">
                  <c:v>ZRANB1</c:v>
                </c:pt>
                <c:pt idx="77">
                  <c:v>UFD1L</c:v>
                </c:pt>
                <c:pt idx="78">
                  <c:v>DUB1A</c:v>
                </c:pt>
                <c:pt idx="79">
                  <c:v>MPND</c:v>
                </c:pt>
                <c:pt idx="80">
                  <c:v>SENP2</c:v>
                </c:pt>
                <c:pt idx="81">
                  <c:v>USP9Y</c:v>
                </c:pt>
                <c:pt idx="82">
                  <c:v>YODI</c:v>
                </c:pt>
                <c:pt idx="83">
                  <c:v>USP43</c:v>
                </c:pt>
                <c:pt idx="84">
                  <c:v>STAMBP1</c:v>
                </c:pt>
                <c:pt idx="85">
                  <c:v>USP39</c:v>
                </c:pt>
                <c:pt idx="86">
                  <c:v>USP36</c:v>
                </c:pt>
                <c:pt idx="87">
                  <c:v>FBX08</c:v>
                </c:pt>
                <c:pt idx="88">
                  <c:v>USP6</c:v>
                </c:pt>
                <c:pt idx="89">
                  <c:v>USP9X</c:v>
                </c:pt>
                <c:pt idx="90">
                  <c:v>USP31</c:v>
                </c:pt>
                <c:pt idx="91">
                  <c:v>UBL5</c:v>
                </c:pt>
                <c:pt idx="92">
                  <c:v>USP7</c:v>
                </c:pt>
                <c:pt idx="93">
                  <c:v>CYLD</c:v>
                </c:pt>
              </c:strCache>
            </c:strRef>
          </c:cat>
          <c:val>
            <c:numRef>
              <c:f>'11Mev data'!$B$3:$B$96</c:f>
              <c:numCache>
                <c:formatCode>General</c:formatCode>
                <c:ptCount val="94"/>
                <c:pt idx="0">
                  <c:v>1</c:v>
                </c:pt>
                <c:pt idx="1">
                  <c:v>8.7249390182652888</c:v>
                </c:pt>
                <c:pt idx="2">
                  <c:v>3.8641283185398931</c:v>
                </c:pt>
                <c:pt idx="3">
                  <c:v>3.177660950013089</c:v>
                </c:pt>
                <c:pt idx="4">
                  <c:v>2.908815084544583</c:v>
                </c:pt>
                <c:pt idx="5">
                  <c:v>2.8456209437844029</c:v>
                </c:pt>
                <c:pt idx="6">
                  <c:v>2.7045264256471211</c:v>
                </c:pt>
                <c:pt idx="7">
                  <c:v>2.6732117437980354</c:v>
                </c:pt>
                <c:pt idx="8">
                  <c:v>2.5997203947831826</c:v>
                </c:pt>
                <c:pt idx="9">
                  <c:v>2.5566601039506156</c:v>
                </c:pt>
                <c:pt idx="10">
                  <c:v>2.4554786485218214</c:v>
                </c:pt>
                <c:pt idx="11">
                  <c:v>2.4287958968983694</c:v>
                </c:pt>
                <c:pt idx="12">
                  <c:v>2.3323946010027421</c:v>
                </c:pt>
                <c:pt idx="13">
                  <c:v>2.0734373659215781</c:v>
                </c:pt>
                <c:pt idx="14">
                  <c:v>1.9853728363490553</c:v>
                </c:pt>
                <c:pt idx="15">
                  <c:v>1.9653850241710871</c:v>
                </c:pt>
                <c:pt idx="16">
                  <c:v>1.9572787284729676</c:v>
                </c:pt>
                <c:pt idx="17">
                  <c:v>1.9328727744569327</c:v>
                </c:pt>
                <c:pt idx="18">
                  <c:v>1.924138799246611</c:v>
                </c:pt>
                <c:pt idx="19">
                  <c:v>1.8982699140371602</c:v>
                </c:pt>
                <c:pt idx="20">
                  <c:v>1.8908826108270562</c:v>
                </c:pt>
                <c:pt idx="21">
                  <c:v>1.8543293927907396</c:v>
                </c:pt>
                <c:pt idx="22">
                  <c:v>1.8302117872741999</c:v>
                </c:pt>
                <c:pt idx="23">
                  <c:v>1.8123345667900119</c:v>
                </c:pt>
                <c:pt idx="24">
                  <c:v>1.7889400516189586</c:v>
                </c:pt>
                <c:pt idx="25">
                  <c:v>1.6895189093938843</c:v>
                </c:pt>
                <c:pt idx="26">
                  <c:v>1.6773785570210804</c:v>
                </c:pt>
                <c:pt idx="27">
                  <c:v>1.6369928287478535</c:v>
                </c:pt>
                <c:pt idx="28">
                  <c:v>1.6368706103792741</c:v>
                </c:pt>
                <c:pt idx="29">
                  <c:v>1.6345390440601066</c:v>
                </c:pt>
                <c:pt idx="30">
                  <c:v>1.6144349820485984</c:v>
                </c:pt>
                <c:pt idx="31">
                  <c:v>1.6095787443691036</c:v>
                </c:pt>
                <c:pt idx="32">
                  <c:v>1.5605540453542837</c:v>
                </c:pt>
                <c:pt idx="33">
                  <c:v>1.5258641963006117</c:v>
                </c:pt>
                <c:pt idx="34">
                  <c:v>1.5086006225515085</c:v>
                </c:pt>
                <c:pt idx="35">
                  <c:v>1.4908790675124612</c:v>
                </c:pt>
                <c:pt idx="36">
                  <c:v>1.4856298932110248</c:v>
                </c:pt>
                <c:pt idx="37">
                  <c:v>1.4844173052140448</c:v>
                </c:pt>
                <c:pt idx="38">
                  <c:v>1.4691772795990981</c:v>
                </c:pt>
                <c:pt idx="39">
                  <c:v>1.4619330387464811</c:v>
                </c:pt>
                <c:pt idx="40">
                  <c:v>1.4394203005630595</c:v>
                </c:pt>
                <c:pt idx="41">
                  <c:v>1.43521462933204</c:v>
                </c:pt>
                <c:pt idx="42">
                  <c:v>1.3881797679951637</c:v>
                </c:pt>
                <c:pt idx="43">
                  <c:v>1.377470882009322</c:v>
                </c:pt>
                <c:pt idx="44">
                  <c:v>1.3713908533710517</c:v>
                </c:pt>
                <c:pt idx="45">
                  <c:v>1.3517422132838284</c:v>
                </c:pt>
                <c:pt idx="46">
                  <c:v>1.2680164084868639</c:v>
                </c:pt>
                <c:pt idx="47">
                  <c:v>1.2505366778130929</c:v>
                </c:pt>
                <c:pt idx="48">
                  <c:v>1.2505052014197355</c:v>
                </c:pt>
                <c:pt idx="49">
                  <c:v>1.241344860068464</c:v>
                </c:pt>
                <c:pt idx="50">
                  <c:v>1.2410446091927803</c:v>
                </c:pt>
                <c:pt idx="51">
                  <c:v>1.2043472736935716</c:v>
                </c:pt>
                <c:pt idx="52">
                  <c:v>1.1926792821877379</c:v>
                </c:pt>
                <c:pt idx="53">
                  <c:v>1.1861826842936949</c:v>
                </c:pt>
                <c:pt idx="54">
                  <c:v>1.1853135517612206</c:v>
                </c:pt>
                <c:pt idx="55">
                  <c:v>1.1734548719257631</c:v>
                </c:pt>
                <c:pt idx="56">
                  <c:v>1.1517173240258129</c:v>
                </c:pt>
                <c:pt idx="57">
                  <c:v>1.1456621759134438</c:v>
                </c:pt>
                <c:pt idx="58">
                  <c:v>1.1426395831855884</c:v>
                </c:pt>
                <c:pt idx="59">
                  <c:v>1.1405013622167584</c:v>
                </c:pt>
                <c:pt idx="60">
                  <c:v>1.136344960428932</c:v>
                </c:pt>
                <c:pt idx="61">
                  <c:v>1.118462600651722</c:v>
                </c:pt>
                <c:pt idx="62">
                  <c:v>1.1078173041510275</c:v>
                </c:pt>
                <c:pt idx="63">
                  <c:v>1.1076229561701814</c:v>
                </c:pt>
                <c:pt idx="64">
                  <c:v>1.1043866796392037</c:v>
                </c:pt>
                <c:pt idx="65">
                  <c:v>1.0944082924186513</c:v>
                </c:pt>
                <c:pt idx="66">
                  <c:v>1.0753459166409554</c:v>
                </c:pt>
                <c:pt idx="67">
                  <c:v>1.0591419482138866</c:v>
                </c:pt>
                <c:pt idx="68">
                  <c:v>1.0558849074740906</c:v>
                </c:pt>
                <c:pt idx="69">
                  <c:v>1.0142843585057637</c:v>
                </c:pt>
                <c:pt idx="70">
                  <c:v>0.96748812128017037</c:v>
                </c:pt>
                <c:pt idx="71">
                  <c:v>0.93527890583358209</c:v>
                </c:pt>
                <c:pt idx="72">
                  <c:v>0.90601931121942092</c:v>
                </c:pt>
                <c:pt idx="73">
                  <c:v>0.90142036654753643</c:v>
                </c:pt>
                <c:pt idx="74">
                  <c:v>0.89921826862021126</c:v>
                </c:pt>
                <c:pt idx="75">
                  <c:v>0.88100549828878072</c:v>
                </c:pt>
                <c:pt idx="76">
                  <c:v>0.87123820486022352</c:v>
                </c:pt>
                <c:pt idx="77">
                  <c:v>0.86798694916904995</c:v>
                </c:pt>
                <c:pt idx="78">
                  <c:v>0.86675857908371479</c:v>
                </c:pt>
                <c:pt idx="79">
                  <c:v>0.85895607742592439</c:v>
                </c:pt>
                <c:pt idx="80">
                  <c:v>0.80866330434696365</c:v>
                </c:pt>
                <c:pt idx="81">
                  <c:v>0.78544399527387487</c:v>
                </c:pt>
                <c:pt idx="82">
                  <c:v>0.76629441718459523</c:v>
                </c:pt>
                <c:pt idx="83">
                  <c:v>0.7440521661379258</c:v>
                </c:pt>
                <c:pt idx="84">
                  <c:v>0.71942210953678254</c:v>
                </c:pt>
                <c:pt idx="85">
                  <c:v>0.66664978154655241</c:v>
                </c:pt>
                <c:pt idx="86">
                  <c:v>0.65617988168627506</c:v>
                </c:pt>
                <c:pt idx="87">
                  <c:v>0.60083492777045067</c:v>
                </c:pt>
                <c:pt idx="88">
                  <c:v>0.60001680552912751</c:v>
                </c:pt>
                <c:pt idx="89">
                  <c:v>0.59584852563733093</c:v>
                </c:pt>
                <c:pt idx="90">
                  <c:v>0.59024045274203674</c:v>
                </c:pt>
                <c:pt idx="91">
                  <c:v>0.50943627200946695</c:v>
                </c:pt>
                <c:pt idx="92">
                  <c:v>0.49855618182460026</c:v>
                </c:pt>
                <c:pt idx="93">
                  <c:v>0.47074997154887904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E60-44FC-A935-48E47F6F21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263360"/>
        <c:axId val="141709248"/>
      </c:barChart>
      <c:catAx>
        <c:axId val="141263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500"/>
            </a:pPr>
            <a:endParaRPr lang="en-US"/>
          </a:p>
        </c:txPr>
        <c:crossAx val="141709248"/>
        <c:crosses val="autoZero"/>
        <c:auto val="1"/>
        <c:lblAlgn val="ctr"/>
        <c:lblOffset val="100"/>
        <c:tickMarkSkip val="10"/>
        <c:noMultiLvlLbl val="0"/>
      </c:catAx>
      <c:valAx>
        <c:axId val="141709248"/>
        <c:scaling>
          <c:orientation val="minMax"/>
          <c:max val="6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50">
                    <a:effectLst/>
                  </a:defRPr>
                </a:pPr>
                <a:r>
                  <a:rPr lang="en-GB" sz="1050" dirty="0">
                    <a:effectLst/>
                  </a:rPr>
                  <a:t>Normalised surviving fraction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412633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36890-D2AC-4BBA-8FD8-C1516A415335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6C6775-B348-4624-B76D-050BF2503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096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6C6775-B348-4624-B76D-050BF250323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220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332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247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58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44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3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512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95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293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087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72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40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48B80-5E3E-49D6-A063-BFAA6E4B425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9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BBCCD1BF-14BA-4026-AB6E-422FB1C099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44" y="2132856"/>
            <a:ext cx="89608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Radiobiological motivation for </a:t>
            </a:r>
            <a:r>
              <a:rPr lang="en-GB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LhARA</a:t>
            </a:r>
            <a:endParaRPr lang="en-GB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5" name="Picture 1" descr="cid:E8F143A6-9CF7-4C86-BBA7-7E0F5CD15402">
            <a:extLst>
              <a:ext uri="{FF2B5EF4-FFF2-40B4-BE49-F238E27FC236}">
                <a16:creationId xmlns:a16="http://schemas.microsoft.com/office/drawing/2014/main" id="{4792BFFD-9DA8-4F27-9285-E2EBB1A26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46"/>
          <a:stretch>
            <a:fillRect/>
          </a:stretch>
        </p:blipFill>
        <p:spPr bwMode="auto">
          <a:xfrm>
            <a:off x="3528155" y="461963"/>
            <a:ext cx="24479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>
            <a:extLst>
              <a:ext uri="{FF2B5EF4-FFF2-40B4-BE49-F238E27FC236}">
                <a16:creationId xmlns:a16="http://schemas.microsoft.com/office/drawing/2014/main" id="{C35BCAA1-8D5D-40E0-A693-15D100BE73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870920"/>
            <a:ext cx="8280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GB" sz="2000" b="1" dirty="0">
                <a:latin typeface="Calibri" panose="020F0502020204030204" pitchFamily="34" charset="0"/>
              </a:rPr>
              <a:t>Dr Jason Parsons</a:t>
            </a:r>
          </a:p>
          <a:p>
            <a:pPr algn="ctr"/>
            <a:r>
              <a:rPr lang="en-GB" sz="2000" b="1" dirty="0">
                <a:latin typeface="Calibri" panose="020F0502020204030204" pitchFamily="34" charset="0"/>
              </a:rPr>
              <a:t>Cancer Research Centre</a:t>
            </a:r>
          </a:p>
          <a:p>
            <a:pPr algn="ctr"/>
            <a:r>
              <a:rPr lang="en-GB" sz="2000" b="1" dirty="0">
                <a:latin typeface="Calibri" panose="020F0502020204030204" pitchFamily="34" charset="0"/>
              </a:rPr>
              <a:t>Department of Molecular and Clinical Cancer Medicine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D6BBBD-03AD-4022-A0F3-D32ADC3858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0538"/>
            <a:ext cx="1924301" cy="13982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6774D2-A215-4A2A-B9F5-E5DAE7303E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711" y="460116"/>
            <a:ext cx="2623306" cy="969369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C8C9B968-FB02-4C00-8B27-1443A777614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65"/>
          <a:stretch/>
        </p:blipFill>
        <p:spPr>
          <a:xfrm>
            <a:off x="323528" y="5417187"/>
            <a:ext cx="2052054" cy="10666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69FF30-9326-4B19-B62A-1B6F8CE11BA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5431500"/>
            <a:ext cx="2721151" cy="105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132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>
            <a:extLst>
              <a:ext uri="{FF2B5EF4-FFF2-40B4-BE49-F238E27FC236}">
                <a16:creationId xmlns:a16="http://schemas.microsoft.com/office/drawing/2014/main" id="{B9A9DA28-D49F-4C62-83EA-F452382BDA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116632"/>
            <a:ext cx="83881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Feedback from Yolanda Prezado</a:t>
            </a:r>
          </a:p>
        </p:txBody>
      </p:sp>
      <p:sp>
        <p:nvSpPr>
          <p:cNvPr id="3" name="Text Box 10">
            <a:extLst>
              <a:ext uri="{FF2B5EF4-FFF2-40B4-BE49-F238E27FC236}">
                <a16:creationId xmlns:a16="http://schemas.microsoft.com/office/drawing/2014/main" id="{7BA7F9D6-D699-4F11-8C1D-9F43A70301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908720"/>
            <a:ext cx="885698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b="1" dirty="0" err="1">
                <a:latin typeface="+mj-lt"/>
              </a:rPr>
              <a:t>LhARA</a:t>
            </a:r>
            <a:r>
              <a:rPr lang="en-GB" sz="2000" b="1" dirty="0">
                <a:latin typeface="+mj-lt"/>
              </a:rPr>
              <a:t> is a very promising facility which would offer unique beam features and infrastructure for radiobiology research.</a:t>
            </a:r>
          </a:p>
        </p:txBody>
      </p:sp>
      <p:sp>
        <p:nvSpPr>
          <p:cNvPr id="5" name="Text Box 10">
            <a:extLst>
              <a:ext uri="{FF2B5EF4-FFF2-40B4-BE49-F238E27FC236}">
                <a16:creationId xmlns:a16="http://schemas.microsoft.com/office/drawing/2014/main" id="{C4F5660C-3123-4E41-BFAB-4A36A7B40D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5733256"/>
            <a:ext cx="885698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b="1" dirty="0" err="1">
                <a:latin typeface="+mj-lt"/>
              </a:rPr>
              <a:t>LhARA</a:t>
            </a:r>
            <a:r>
              <a:rPr lang="en-GB" sz="2000" b="1" dirty="0">
                <a:latin typeface="+mj-lt"/>
              </a:rPr>
              <a:t> has the potential to drive a change in current clinical practice by increasing the wealth of radiobiological knowledge.</a:t>
            </a:r>
          </a:p>
        </p:txBody>
      </p:sp>
      <p:sp>
        <p:nvSpPr>
          <p:cNvPr id="6" name="Text Box 10">
            <a:extLst>
              <a:ext uri="{FF2B5EF4-FFF2-40B4-BE49-F238E27FC236}">
                <a16:creationId xmlns:a16="http://schemas.microsoft.com/office/drawing/2014/main" id="{B9EF455A-C7F0-4F47-B702-618153FFDF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1574706"/>
            <a:ext cx="8856984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00" lvl="1" indent="0" algn="just" eaLnBrk="1" hangingPunct="1"/>
            <a:r>
              <a:rPr lang="en-GB" sz="2000" dirty="0">
                <a:latin typeface="+mj-lt"/>
              </a:rPr>
              <a:t>The main characteristics to be highlighted are:-</a:t>
            </a:r>
          </a:p>
          <a:p>
            <a:pPr marL="17100" lvl="1" indent="0" algn="just" eaLnBrk="1" hangingPunct="1"/>
            <a:r>
              <a:rPr lang="en-GB" sz="2000" b="1" dirty="0">
                <a:latin typeface="+mj-lt"/>
              </a:rPr>
              <a:t>Flexibility</a:t>
            </a:r>
          </a:p>
          <a:p>
            <a:pPr marL="17100" lvl="1" indent="0" algn="just" eaLnBrk="1" hangingPunct="1"/>
            <a:r>
              <a:rPr lang="en-GB" sz="2000" dirty="0">
                <a:latin typeface="+mj-lt"/>
              </a:rPr>
              <a:t>Flexible temporal and spatial beam structure allowing exhaustive investigations of beam parameters (pulse length, repetition rate, instantaneous dose, FLASH) on biological response utilising a stable beam.</a:t>
            </a:r>
          </a:p>
        </p:txBody>
      </p:sp>
      <p:sp>
        <p:nvSpPr>
          <p:cNvPr id="7" name="Text Box 10">
            <a:extLst>
              <a:ext uri="{FF2B5EF4-FFF2-40B4-BE49-F238E27FC236}">
                <a16:creationId xmlns:a16="http://schemas.microsoft.com/office/drawing/2014/main" id="{B1802F5D-7035-401C-87D8-CF4080378A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3187616"/>
            <a:ext cx="885698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00" lvl="1" indent="0" algn="just" eaLnBrk="1" hangingPunct="1"/>
            <a:r>
              <a:rPr lang="en-GB" sz="2000" b="1" dirty="0">
                <a:latin typeface="+mj-lt"/>
              </a:rPr>
              <a:t>Different beam species</a:t>
            </a:r>
          </a:p>
          <a:p>
            <a:pPr marL="17100" lvl="1" indent="0" algn="just" eaLnBrk="1" hangingPunct="1"/>
            <a:r>
              <a:rPr lang="en-GB" sz="2000" dirty="0">
                <a:latin typeface="+mj-lt"/>
              </a:rPr>
              <a:t>One of the few places in the World to offer the evaluation of different particle ions (protons to heavier ions) within the same facility.</a:t>
            </a:r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D348E8B0-6270-482F-8A3D-D75442F159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4228406"/>
            <a:ext cx="885698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00" lvl="1" indent="0" algn="just" eaLnBrk="1" hangingPunct="1"/>
            <a:r>
              <a:rPr lang="en-GB" sz="2000" b="1" dirty="0">
                <a:latin typeface="+mj-lt"/>
              </a:rPr>
              <a:t>Accessibility</a:t>
            </a:r>
          </a:p>
          <a:p>
            <a:pPr marL="17100" lvl="1" indent="0" algn="just" eaLnBrk="1" hangingPunct="1"/>
            <a:r>
              <a:rPr lang="en-GB" sz="2000" dirty="0">
                <a:latin typeface="+mj-lt"/>
              </a:rPr>
              <a:t>Greater accessibility of </a:t>
            </a:r>
            <a:r>
              <a:rPr lang="en-GB" sz="2000" dirty="0" err="1">
                <a:latin typeface="+mj-lt"/>
              </a:rPr>
              <a:t>LhARA</a:t>
            </a:r>
            <a:r>
              <a:rPr lang="en-GB" sz="2000" dirty="0">
                <a:latin typeface="+mj-lt"/>
              </a:rPr>
              <a:t> in comparison to clinical facilities, with greater flexibility (e.g. </a:t>
            </a:r>
            <a:r>
              <a:rPr lang="en-GB" sz="2000" i="1" dirty="0">
                <a:latin typeface="+mj-lt"/>
              </a:rPr>
              <a:t>in vitro </a:t>
            </a:r>
            <a:r>
              <a:rPr lang="en-GB" sz="2000" dirty="0">
                <a:latin typeface="+mj-lt"/>
              </a:rPr>
              <a:t>and </a:t>
            </a:r>
            <a:r>
              <a:rPr lang="en-GB" sz="2000" i="1" dirty="0">
                <a:latin typeface="+mj-lt"/>
              </a:rPr>
              <a:t>in vivo</a:t>
            </a:r>
            <a:r>
              <a:rPr lang="en-GB" sz="2000" dirty="0">
                <a:latin typeface="+mj-lt"/>
              </a:rPr>
              <a:t> experiments; dose fractionation; more complex biological end-points; immunotherapy/chemotherapy combinations).</a:t>
            </a:r>
          </a:p>
        </p:txBody>
      </p:sp>
    </p:spTree>
    <p:extLst>
      <p:ext uri="{BB962C8B-B14F-4D97-AF65-F5344CB8AC3E}">
        <p14:creationId xmlns:p14="http://schemas.microsoft.com/office/powerpoint/2010/main" val="4177948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C1AD88BA-F6A9-4AA0-B8C9-66B69515A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710" y="301879"/>
            <a:ext cx="896085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Radiotherapy in cancer treatment</a:t>
            </a:r>
            <a:endParaRPr lang="en-GB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5" name="Text Box 10">
            <a:extLst>
              <a:ext uri="{FF2B5EF4-FFF2-40B4-BE49-F238E27FC236}">
                <a16:creationId xmlns:a16="http://schemas.microsoft.com/office/drawing/2014/main" id="{3C211A49-8395-4E0F-B955-BA0345AD2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106" y="1268760"/>
            <a:ext cx="8701382" cy="3857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~50 % of all cancer patients will receive radiotherapy.</a:t>
            </a:r>
          </a:p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Conventional (photon) radiotherapy is the still the most effective treatment for solid tumours (e.g. head and neck).</a:t>
            </a:r>
          </a:p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Dose rates of ~1-5 </a:t>
            </a:r>
            <a:r>
              <a:rPr lang="en-GB" sz="2400" dirty="0" err="1">
                <a:latin typeface="+mj-lt"/>
              </a:rPr>
              <a:t>Gy</a:t>
            </a:r>
            <a:r>
              <a:rPr lang="en-GB" sz="2400" dirty="0">
                <a:latin typeface="+mj-lt"/>
              </a:rPr>
              <a:t>/min utilised.</a:t>
            </a:r>
          </a:p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Significant irradiation of normal tissues and organs at risk in proximity to the tumour being treated.</a:t>
            </a:r>
          </a:p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Biological factors including oxygen (hypoxia) and inherent radioresistance of tumours (e.g. glioblastoma) are a barrier to effective treatment.</a:t>
            </a:r>
          </a:p>
        </p:txBody>
      </p:sp>
    </p:spTree>
    <p:extLst>
      <p:ext uri="{BB962C8B-B14F-4D97-AF65-F5344CB8AC3E}">
        <p14:creationId xmlns:p14="http://schemas.microsoft.com/office/powerpoint/2010/main" val="1113308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13ED0A67-B400-45F4-A5B2-CFD7CFAC92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44" y="301879"/>
            <a:ext cx="896085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Particle beam therapy (PBT)</a:t>
            </a:r>
            <a:endParaRPr lang="en-GB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5" name="Text Box 10">
            <a:extLst>
              <a:ext uri="{FF2B5EF4-FFF2-40B4-BE49-F238E27FC236}">
                <a16:creationId xmlns:a16="http://schemas.microsoft.com/office/drawing/2014/main" id="{8AB7E6F1-34EE-40F1-B8B1-88B73A50B3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834" y="909985"/>
            <a:ext cx="3787654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200" dirty="0">
              <a:latin typeface="+mj-lt"/>
            </a:endParaRPr>
          </a:p>
          <a:p>
            <a:pPr lvl="1" eaLnBrk="1" hangingPunct="1">
              <a:spcAft>
                <a:spcPts val="1200"/>
              </a:spcAft>
              <a:buFontTx/>
              <a:buChar char="•"/>
            </a:pPr>
            <a:r>
              <a:rPr lang="en-GB" sz="2400" dirty="0">
                <a:latin typeface="+mj-lt"/>
              </a:rPr>
              <a:t>In contrast to conventional (x-ray) radiation, PBT can deliver energy within a finite region (termed the Bragg peak) which can directly target cancer cells.</a:t>
            </a:r>
          </a:p>
          <a:p>
            <a:pPr lvl="1" eaLnBrk="1" hangingPunct="1">
              <a:spcAft>
                <a:spcPts val="1200"/>
              </a:spcAft>
              <a:buFontTx/>
              <a:buChar char="•"/>
            </a:pPr>
            <a:r>
              <a:rPr lang="en-GB" sz="2400" dirty="0">
                <a:latin typeface="+mj-lt"/>
              </a:rPr>
              <a:t>This limits radiation dose to proximal normal, healthy tissues and organs at risk.</a:t>
            </a:r>
            <a:endParaRPr lang="en-GB" sz="2400" b="1" dirty="0">
              <a:latin typeface="+mj-l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92B3D8C-DDCE-4EE1-BE67-8D38F155BEE2}"/>
              </a:ext>
            </a:extLst>
          </p:cNvPr>
          <p:cNvGrpSpPr/>
          <p:nvPr/>
        </p:nvGrpSpPr>
        <p:grpSpPr>
          <a:xfrm>
            <a:off x="4094373" y="1140759"/>
            <a:ext cx="4913392" cy="3957249"/>
            <a:chOff x="4094373" y="1346930"/>
            <a:chExt cx="4913392" cy="3957249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9C52416-A675-4D61-AF75-9ED9719B9F3E}"/>
                </a:ext>
              </a:extLst>
            </p:cNvPr>
            <p:cNvCxnSpPr/>
            <p:nvPr/>
          </p:nvCxnSpPr>
          <p:spPr>
            <a:xfrm>
              <a:off x="4589916" y="1927825"/>
              <a:ext cx="0" cy="284915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7D6F8AB-3B33-4C9C-AD56-C757E8931EDB}"/>
                </a:ext>
              </a:extLst>
            </p:cNvPr>
            <p:cNvCxnSpPr/>
            <p:nvPr/>
          </p:nvCxnSpPr>
          <p:spPr>
            <a:xfrm>
              <a:off x="4589916" y="4776982"/>
              <a:ext cx="342608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5DA16F5-DDBA-48D7-99FA-0A2E2794D2A5}"/>
                </a:ext>
              </a:extLst>
            </p:cNvPr>
            <p:cNvSpPr txBox="1"/>
            <p:nvPr/>
          </p:nvSpPr>
          <p:spPr>
            <a:xfrm>
              <a:off x="5585133" y="4934847"/>
              <a:ext cx="2073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Depth in tissue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0453CC6-6A05-4263-B7B0-8BD486ADBD34}"/>
                </a:ext>
              </a:extLst>
            </p:cNvPr>
            <p:cNvSpPr txBox="1"/>
            <p:nvPr/>
          </p:nvSpPr>
          <p:spPr>
            <a:xfrm rot="16200000">
              <a:off x="3436571" y="3050577"/>
              <a:ext cx="1752600" cy="436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Relative dose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BC41F0D-29E9-4EE3-9BED-20159D196DAA}"/>
                </a:ext>
              </a:extLst>
            </p:cNvPr>
            <p:cNvCxnSpPr/>
            <p:nvPr/>
          </p:nvCxnSpPr>
          <p:spPr>
            <a:xfrm>
              <a:off x="4589916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8AD8CD5-8994-4284-82AF-165E3BF5B946}"/>
                </a:ext>
              </a:extLst>
            </p:cNvPr>
            <p:cNvCxnSpPr/>
            <p:nvPr/>
          </p:nvCxnSpPr>
          <p:spPr>
            <a:xfrm>
              <a:off x="8016004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B3577B4-B8B9-4C52-B7A4-BB8BF3C963A0}"/>
                </a:ext>
              </a:extLst>
            </p:cNvPr>
            <p:cNvCxnSpPr/>
            <p:nvPr/>
          </p:nvCxnSpPr>
          <p:spPr>
            <a:xfrm>
              <a:off x="6310473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6EF7825-BB22-41FE-A5E0-A76A76C27CBB}"/>
                </a:ext>
              </a:extLst>
            </p:cNvPr>
            <p:cNvCxnSpPr/>
            <p:nvPr/>
          </p:nvCxnSpPr>
          <p:spPr>
            <a:xfrm>
              <a:off x="7159482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2FE8E25-2F9A-49D0-9CDA-0DA932AD3ED5}"/>
                </a:ext>
              </a:extLst>
            </p:cNvPr>
            <p:cNvCxnSpPr/>
            <p:nvPr/>
          </p:nvCxnSpPr>
          <p:spPr>
            <a:xfrm>
              <a:off x="5476491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907A99F-6E72-4207-9FB1-B36C7181E3E4}"/>
                </a:ext>
              </a:extLst>
            </p:cNvPr>
            <p:cNvCxnSpPr/>
            <p:nvPr/>
          </p:nvCxnSpPr>
          <p:spPr>
            <a:xfrm flipH="1">
              <a:off x="4499756" y="47789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A3BC9B0-2747-4C6C-B04F-F3FB79C5F4AB}"/>
                </a:ext>
              </a:extLst>
            </p:cNvPr>
            <p:cNvCxnSpPr/>
            <p:nvPr/>
          </p:nvCxnSpPr>
          <p:spPr>
            <a:xfrm flipH="1">
              <a:off x="4499756" y="336292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190AD28-27FE-4B53-9F53-A11BE3A5CCBA}"/>
                </a:ext>
              </a:extLst>
            </p:cNvPr>
            <p:cNvCxnSpPr/>
            <p:nvPr/>
          </p:nvCxnSpPr>
          <p:spPr>
            <a:xfrm flipH="1">
              <a:off x="4499756" y="192782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D128E2A-93B8-45B9-BD0C-B60E6BD59BDB}"/>
                </a:ext>
              </a:extLst>
            </p:cNvPr>
            <p:cNvCxnSpPr/>
            <p:nvPr/>
          </p:nvCxnSpPr>
          <p:spPr>
            <a:xfrm flipH="1">
              <a:off x="4499756" y="26453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1AD5F97-B6AA-42D2-AC13-D2AF3851FD8E}"/>
                </a:ext>
              </a:extLst>
            </p:cNvPr>
            <p:cNvCxnSpPr/>
            <p:nvPr/>
          </p:nvCxnSpPr>
          <p:spPr>
            <a:xfrm flipH="1">
              <a:off x="4499756" y="40931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Freeform 24">
              <a:extLst>
                <a:ext uri="{FF2B5EF4-FFF2-40B4-BE49-F238E27FC236}">
                  <a16:creationId xmlns:a16="http://schemas.microsoft.com/office/drawing/2014/main" id="{3FBDB490-4998-416B-A0D1-0F61E4F542BD}"/>
                </a:ext>
              </a:extLst>
            </p:cNvPr>
            <p:cNvSpPr/>
            <p:nvPr/>
          </p:nvSpPr>
          <p:spPr>
            <a:xfrm>
              <a:off x="4604943" y="1933807"/>
              <a:ext cx="3411061" cy="2838819"/>
            </a:xfrm>
            <a:custGeom>
              <a:avLst/>
              <a:gdLst>
                <a:gd name="connsiteX0" fmla="*/ 0 w 2901950"/>
                <a:gd name="connsiteY0" fmla="*/ 1867026 h 3111626"/>
                <a:gd name="connsiteX1" fmla="*/ 977900 w 2901950"/>
                <a:gd name="connsiteY1" fmla="*/ 1867026 h 3111626"/>
                <a:gd name="connsiteX2" fmla="*/ 1879600 w 2901950"/>
                <a:gd name="connsiteY2" fmla="*/ 1714626 h 3111626"/>
                <a:gd name="connsiteX3" fmla="*/ 2501900 w 2901950"/>
                <a:gd name="connsiteY3" fmla="*/ 6476 h 3111626"/>
                <a:gd name="connsiteX4" fmla="*/ 2622550 w 2901950"/>
                <a:gd name="connsiteY4" fmla="*/ 2419476 h 3111626"/>
                <a:gd name="connsiteX5" fmla="*/ 2901950 w 2901950"/>
                <a:gd name="connsiteY5" fmla="*/ 3111626 h 3111626"/>
                <a:gd name="connsiteX0" fmla="*/ 0 w 2882900"/>
                <a:gd name="connsiteY0" fmla="*/ 2286028 h 3111626"/>
                <a:gd name="connsiteX1" fmla="*/ 958850 w 2882900"/>
                <a:gd name="connsiteY1" fmla="*/ 1867026 h 3111626"/>
                <a:gd name="connsiteX2" fmla="*/ 1860550 w 2882900"/>
                <a:gd name="connsiteY2" fmla="*/ 1714626 h 3111626"/>
                <a:gd name="connsiteX3" fmla="*/ 2482850 w 2882900"/>
                <a:gd name="connsiteY3" fmla="*/ 6476 h 3111626"/>
                <a:gd name="connsiteX4" fmla="*/ 2603500 w 2882900"/>
                <a:gd name="connsiteY4" fmla="*/ 2419476 h 3111626"/>
                <a:gd name="connsiteX5" fmla="*/ 2882900 w 2882900"/>
                <a:gd name="connsiteY5" fmla="*/ 3111626 h 3111626"/>
                <a:gd name="connsiteX0" fmla="*/ 0 w 2882900"/>
                <a:gd name="connsiteY0" fmla="*/ 2286269 h 3111867"/>
                <a:gd name="connsiteX1" fmla="*/ 996950 w 2882900"/>
                <a:gd name="connsiteY1" fmla="*/ 2216435 h 3111867"/>
                <a:gd name="connsiteX2" fmla="*/ 1860550 w 2882900"/>
                <a:gd name="connsiteY2" fmla="*/ 1714867 h 3111867"/>
                <a:gd name="connsiteX3" fmla="*/ 2482850 w 2882900"/>
                <a:gd name="connsiteY3" fmla="*/ 6717 h 3111867"/>
                <a:gd name="connsiteX4" fmla="*/ 2603500 w 2882900"/>
                <a:gd name="connsiteY4" fmla="*/ 2419717 h 3111867"/>
                <a:gd name="connsiteX5" fmla="*/ 2882900 w 2882900"/>
                <a:gd name="connsiteY5" fmla="*/ 3111867 h 3111867"/>
                <a:gd name="connsiteX0" fmla="*/ 0 w 2882900"/>
                <a:gd name="connsiteY0" fmla="*/ 2309464 h 3135062"/>
                <a:gd name="connsiteX1" fmla="*/ 996950 w 2882900"/>
                <a:gd name="connsiteY1" fmla="*/ 2239630 h 3135062"/>
                <a:gd name="connsiteX2" fmla="*/ 1860550 w 2882900"/>
                <a:gd name="connsiteY2" fmla="*/ 1738062 h 3135062"/>
                <a:gd name="connsiteX3" fmla="*/ 2520950 w 2882900"/>
                <a:gd name="connsiteY3" fmla="*/ 6634 h 3135062"/>
                <a:gd name="connsiteX4" fmla="*/ 2603500 w 2882900"/>
                <a:gd name="connsiteY4" fmla="*/ 2442912 h 3135062"/>
                <a:gd name="connsiteX5" fmla="*/ 2882900 w 2882900"/>
                <a:gd name="connsiteY5" fmla="*/ 3135062 h 3135062"/>
                <a:gd name="connsiteX0" fmla="*/ 0 w 2882900"/>
                <a:gd name="connsiteY0" fmla="*/ 2313228 h 3138826"/>
                <a:gd name="connsiteX1" fmla="*/ 996950 w 2882900"/>
                <a:gd name="connsiteY1" fmla="*/ 2243394 h 3138826"/>
                <a:gd name="connsiteX2" fmla="*/ 2044700 w 2882900"/>
                <a:gd name="connsiteY2" fmla="*/ 1594399 h 3138826"/>
                <a:gd name="connsiteX3" fmla="*/ 2520950 w 2882900"/>
                <a:gd name="connsiteY3" fmla="*/ 10398 h 3138826"/>
                <a:gd name="connsiteX4" fmla="*/ 2603500 w 2882900"/>
                <a:gd name="connsiteY4" fmla="*/ 2446676 h 3138826"/>
                <a:gd name="connsiteX5" fmla="*/ 2882900 w 2882900"/>
                <a:gd name="connsiteY5" fmla="*/ 3138826 h 3138826"/>
                <a:gd name="connsiteX0" fmla="*/ 0 w 2882900"/>
                <a:gd name="connsiteY0" fmla="*/ 2320942 h 3146540"/>
                <a:gd name="connsiteX1" fmla="*/ 996950 w 2882900"/>
                <a:gd name="connsiteY1" fmla="*/ 2251108 h 3146540"/>
                <a:gd name="connsiteX2" fmla="*/ 2044700 w 2882900"/>
                <a:gd name="connsiteY2" fmla="*/ 1602113 h 3146540"/>
                <a:gd name="connsiteX3" fmla="*/ 2393950 w 2882900"/>
                <a:gd name="connsiteY3" fmla="*/ 10352 h 3146540"/>
                <a:gd name="connsiteX4" fmla="*/ 2603500 w 2882900"/>
                <a:gd name="connsiteY4" fmla="*/ 2454390 h 3146540"/>
                <a:gd name="connsiteX5" fmla="*/ 2882900 w 2882900"/>
                <a:gd name="connsiteY5" fmla="*/ 3146540 h 3146540"/>
                <a:gd name="connsiteX0" fmla="*/ 0 w 2882900"/>
                <a:gd name="connsiteY0" fmla="*/ 2320916 h 3146514"/>
                <a:gd name="connsiteX1" fmla="*/ 1111250 w 2882900"/>
                <a:gd name="connsiteY1" fmla="*/ 2227804 h 3146514"/>
                <a:gd name="connsiteX2" fmla="*/ 2044700 w 2882900"/>
                <a:gd name="connsiteY2" fmla="*/ 1602087 h 3146514"/>
                <a:gd name="connsiteX3" fmla="*/ 2393950 w 2882900"/>
                <a:gd name="connsiteY3" fmla="*/ 10326 h 3146514"/>
                <a:gd name="connsiteX4" fmla="*/ 2603500 w 2882900"/>
                <a:gd name="connsiteY4" fmla="*/ 2454364 h 3146514"/>
                <a:gd name="connsiteX5" fmla="*/ 2882900 w 2882900"/>
                <a:gd name="connsiteY5" fmla="*/ 3146514 h 3146514"/>
                <a:gd name="connsiteX0" fmla="*/ 0 w 2882900"/>
                <a:gd name="connsiteY0" fmla="*/ 2344057 h 3169655"/>
                <a:gd name="connsiteX1" fmla="*/ 1111250 w 2882900"/>
                <a:gd name="connsiteY1" fmla="*/ 2250945 h 3169655"/>
                <a:gd name="connsiteX2" fmla="*/ 2044700 w 2882900"/>
                <a:gd name="connsiteY2" fmla="*/ 1625228 h 3169655"/>
                <a:gd name="connsiteX3" fmla="*/ 2495550 w 2882900"/>
                <a:gd name="connsiteY3" fmla="*/ 10190 h 3169655"/>
                <a:gd name="connsiteX4" fmla="*/ 2603500 w 2882900"/>
                <a:gd name="connsiteY4" fmla="*/ 2477505 h 3169655"/>
                <a:gd name="connsiteX5" fmla="*/ 2882900 w 2882900"/>
                <a:gd name="connsiteY5" fmla="*/ 3169655 h 316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2900" h="3169655">
                  <a:moveTo>
                    <a:pt x="0" y="2344057"/>
                  </a:moveTo>
                  <a:cubicBezTo>
                    <a:pt x="332316" y="2356757"/>
                    <a:pt x="770467" y="2370750"/>
                    <a:pt x="1111250" y="2250945"/>
                  </a:cubicBezTo>
                  <a:cubicBezTo>
                    <a:pt x="1452033" y="2131140"/>
                    <a:pt x="1813983" y="1998687"/>
                    <a:pt x="2044700" y="1625228"/>
                  </a:cubicBezTo>
                  <a:cubicBezTo>
                    <a:pt x="2275417" y="1251769"/>
                    <a:pt x="2402417" y="-131856"/>
                    <a:pt x="2495550" y="10190"/>
                  </a:cubicBezTo>
                  <a:cubicBezTo>
                    <a:pt x="2588683" y="152236"/>
                    <a:pt x="2538942" y="1950928"/>
                    <a:pt x="2603500" y="2477505"/>
                  </a:cubicBezTo>
                  <a:cubicBezTo>
                    <a:pt x="2668058" y="3004082"/>
                    <a:pt x="2776537" y="3082342"/>
                    <a:pt x="2882900" y="3169655"/>
                  </a:cubicBezTo>
                </a:path>
              </a:pathLst>
            </a:cu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97AB5F61-D33E-461B-83B0-25E9960895A3}"/>
                </a:ext>
              </a:extLst>
            </p:cNvPr>
            <p:cNvCxnSpPr/>
            <p:nvPr/>
          </p:nvCxnSpPr>
          <p:spPr>
            <a:xfrm flipV="1">
              <a:off x="7567433" y="1775941"/>
              <a:ext cx="403490" cy="120134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F9595609-2CEA-49F7-86A1-59ED242AECF5}"/>
                </a:ext>
              </a:extLst>
            </p:cNvPr>
            <p:cNvCxnSpPr/>
            <p:nvPr/>
          </p:nvCxnSpPr>
          <p:spPr>
            <a:xfrm flipV="1">
              <a:off x="7670389" y="2411825"/>
              <a:ext cx="450801" cy="304800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5302E8D-D6E5-414E-8984-5E10CEE88B56}"/>
                </a:ext>
              </a:extLst>
            </p:cNvPr>
            <p:cNvSpPr txBox="1"/>
            <p:nvPr/>
          </p:nvSpPr>
          <p:spPr>
            <a:xfrm>
              <a:off x="8044579" y="2208108"/>
              <a:ext cx="9631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385D8A"/>
                  </a:solidFill>
                </a:rPr>
                <a:t>Distal fall-off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756E87C-7F5B-4294-AE60-1B44F41F5548}"/>
                </a:ext>
              </a:extLst>
            </p:cNvPr>
            <p:cNvCxnSpPr/>
            <p:nvPr/>
          </p:nvCxnSpPr>
          <p:spPr>
            <a:xfrm>
              <a:off x="7114041" y="1591275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2834FCA-7E90-4EDD-809C-966AC55BB102}"/>
                </a:ext>
              </a:extLst>
            </p:cNvPr>
            <p:cNvCxnSpPr/>
            <p:nvPr/>
          </p:nvCxnSpPr>
          <p:spPr>
            <a:xfrm>
              <a:off x="7656966" y="1591275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DD0744D7-055E-49E2-97F5-41A6277BE351}"/>
                </a:ext>
              </a:extLst>
            </p:cNvPr>
            <p:cNvCxnSpPr/>
            <p:nvPr/>
          </p:nvCxnSpPr>
          <p:spPr>
            <a:xfrm>
              <a:off x="7129053" y="1622550"/>
              <a:ext cx="522627" cy="0"/>
            </a:xfrm>
            <a:prstGeom prst="straightConnector1">
              <a:avLst/>
            </a:prstGeom>
            <a:ln w="9525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1A6BFEE-C456-485C-B19E-CC311072F914}"/>
                </a:ext>
              </a:extLst>
            </p:cNvPr>
            <p:cNvSpPr txBox="1"/>
            <p:nvPr/>
          </p:nvSpPr>
          <p:spPr>
            <a:xfrm>
              <a:off x="7005304" y="1346930"/>
              <a:ext cx="9602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Tumour</a:t>
              </a:r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A875BF24-008C-4C80-8090-C23C217DEB4D}"/>
                </a:ext>
              </a:extLst>
            </p:cNvPr>
            <p:cNvSpPr/>
            <p:nvPr/>
          </p:nvSpPr>
          <p:spPr>
            <a:xfrm>
              <a:off x="4589915" y="1933807"/>
              <a:ext cx="3391477" cy="2843174"/>
            </a:xfrm>
            <a:custGeom>
              <a:avLst/>
              <a:gdLst>
                <a:gd name="connsiteX0" fmla="*/ 0 w 2456330"/>
                <a:gd name="connsiteY0" fmla="*/ 0 h 1876612"/>
                <a:gd name="connsiteX1" fmla="*/ 1494118 w 2456330"/>
                <a:gd name="connsiteY1" fmla="*/ 806823 h 1876612"/>
                <a:gd name="connsiteX2" fmla="*/ 1852706 w 2456330"/>
                <a:gd name="connsiteY2" fmla="*/ 1099670 h 1876612"/>
                <a:gd name="connsiteX3" fmla="*/ 2169459 w 2456330"/>
                <a:gd name="connsiteY3" fmla="*/ 1643529 h 1876612"/>
                <a:gd name="connsiteX4" fmla="*/ 2456330 w 2456330"/>
                <a:gd name="connsiteY4" fmla="*/ 1858682 h 1876612"/>
                <a:gd name="connsiteX5" fmla="*/ 2456330 w 2456330"/>
                <a:gd name="connsiteY5" fmla="*/ 1858682 h 1876612"/>
                <a:gd name="connsiteX6" fmla="*/ 2456330 w 2456330"/>
                <a:gd name="connsiteY6" fmla="*/ 1876612 h 1876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6330" h="1876612">
                  <a:moveTo>
                    <a:pt x="0" y="0"/>
                  </a:moveTo>
                  <a:cubicBezTo>
                    <a:pt x="592667" y="311772"/>
                    <a:pt x="1185334" y="623545"/>
                    <a:pt x="1494118" y="806823"/>
                  </a:cubicBezTo>
                  <a:cubicBezTo>
                    <a:pt x="1802902" y="990101"/>
                    <a:pt x="1740149" y="960219"/>
                    <a:pt x="1852706" y="1099670"/>
                  </a:cubicBezTo>
                  <a:cubicBezTo>
                    <a:pt x="1965263" y="1239121"/>
                    <a:pt x="2068855" y="1517027"/>
                    <a:pt x="2169459" y="1643529"/>
                  </a:cubicBezTo>
                  <a:cubicBezTo>
                    <a:pt x="2270063" y="1770031"/>
                    <a:pt x="2456330" y="1858682"/>
                    <a:pt x="2456330" y="1858682"/>
                  </a:cubicBezTo>
                  <a:lnTo>
                    <a:pt x="2456330" y="1858682"/>
                  </a:lnTo>
                  <a:lnTo>
                    <a:pt x="2456330" y="1876612"/>
                  </a:lnTo>
                </a:path>
              </a:pathLst>
            </a:custGeom>
            <a:ln w="12700">
              <a:prstDash val="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33A3EEF-A7FD-412D-8123-94D99A2F56F8}"/>
                </a:ext>
              </a:extLst>
            </p:cNvPr>
            <p:cNvCxnSpPr/>
            <p:nvPr/>
          </p:nvCxnSpPr>
          <p:spPr>
            <a:xfrm flipV="1">
              <a:off x="7452320" y="4089896"/>
              <a:ext cx="448208" cy="1316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D2FC9D9-A3FD-4B4C-A270-06FF31432CC6}"/>
                </a:ext>
              </a:extLst>
            </p:cNvPr>
            <p:cNvSpPr txBox="1"/>
            <p:nvPr/>
          </p:nvSpPr>
          <p:spPr>
            <a:xfrm>
              <a:off x="7845103" y="3862789"/>
              <a:ext cx="9470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3"/>
                  </a:solidFill>
                </a:rPr>
                <a:t>Particle energy</a:t>
              </a:r>
            </a:p>
          </p:txBody>
        </p:sp>
        <p:sp>
          <p:nvSpPr>
            <p:cNvPr id="33" name="Freeform 70">
              <a:extLst>
                <a:ext uri="{FF2B5EF4-FFF2-40B4-BE49-F238E27FC236}">
                  <a16:creationId xmlns:a16="http://schemas.microsoft.com/office/drawing/2014/main" id="{68B7E478-06F9-4529-9500-401581D7915F}"/>
                </a:ext>
              </a:extLst>
            </p:cNvPr>
            <p:cNvSpPr/>
            <p:nvPr/>
          </p:nvSpPr>
          <p:spPr>
            <a:xfrm flipV="1">
              <a:off x="4589915" y="2273005"/>
              <a:ext cx="3268649" cy="2008228"/>
            </a:xfrm>
            <a:custGeom>
              <a:avLst/>
              <a:gdLst>
                <a:gd name="connsiteX0" fmla="*/ 0 w 2456330"/>
                <a:gd name="connsiteY0" fmla="*/ 0 h 1876612"/>
                <a:gd name="connsiteX1" fmla="*/ 1494118 w 2456330"/>
                <a:gd name="connsiteY1" fmla="*/ 806823 h 1876612"/>
                <a:gd name="connsiteX2" fmla="*/ 1852706 w 2456330"/>
                <a:gd name="connsiteY2" fmla="*/ 1099670 h 1876612"/>
                <a:gd name="connsiteX3" fmla="*/ 2169459 w 2456330"/>
                <a:gd name="connsiteY3" fmla="*/ 1643529 h 1876612"/>
                <a:gd name="connsiteX4" fmla="*/ 2456330 w 2456330"/>
                <a:gd name="connsiteY4" fmla="*/ 1858682 h 1876612"/>
                <a:gd name="connsiteX5" fmla="*/ 2456330 w 2456330"/>
                <a:gd name="connsiteY5" fmla="*/ 1858682 h 1876612"/>
                <a:gd name="connsiteX6" fmla="*/ 2456330 w 2456330"/>
                <a:gd name="connsiteY6" fmla="*/ 1876612 h 1876612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456330 w 2456330"/>
                <a:gd name="connsiteY5" fmla="*/ 1858682 h 9911418"/>
                <a:gd name="connsiteX6" fmla="*/ 2295748 w 2456330"/>
                <a:gd name="connsiteY6" fmla="*/ 9911418 h 9911418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177989 w 2456330"/>
                <a:gd name="connsiteY5" fmla="*/ 5429712 h 9911418"/>
                <a:gd name="connsiteX6" fmla="*/ 2295748 w 2456330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169459 w 2295748"/>
                <a:gd name="connsiteY3" fmla="*/ 1643529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057052 w 2295748"/>
                <a:gd name="connsiteY3" fmla="*/ 1964922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2057052 w 2322511"/>
                <a:gd name="connsiteY3" fmla="*/ 1964922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65582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8473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3121 w 2322511"/>
                <a:gd name="connsiteY2" fmla="*/ 1242513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2511" h="10339939">
                  <a:moveTo>
                    <a:pt x="0" y="0"/>
                  </a:moveTo>
                  <a:cubicBezTo>
                    <a:pt x="592667" y="311772"/>
                    <a:pt x="1196931" y="599738"/>
                    <a:pt x="1494118" y="806823"/>
                  </a:cubicBezTo>
                  <a:cubicBezTo>
                    <a:pt x="1791305" y="1013908"/>
                    <a:pt x="1710710" y="1037593"/>
                    <a:pt x="1783121" y="1242513"/>
                  </a:cubicBezTo>
                  <a:cubicBezTo>
                    <a:pt x="1855532" y="1447433"/>
                    <a:pt x="1890430" y="1772955"/>
                    <a:pt x="1928586" y="2036346"/>
                  </a:cubicBezTo>
                  <a:cubicBezTo>
                    <a:pt x="1966742" y="2299737"/>
                    <a:pt x="2012056" y="2822858"/>
                    <a:pt x="2012056" y="2822858"/>
                  </a:cubicBezTo>
                  <a:lnTo>
                    <a:pt x="2135168" y="5358295"/>
                  </a:lnTo>
                  <a:cubicBezTo>
                    <a:pt x="2135168" y="5364272"/>
                    <a:pt x="2322511" y="10333962"/>
                    <a:pt x="2322511" y="10339939"/>
                  </a:cubicBezTo>
                </a:path>
              </a:pathLst>
            </a:custGeom>
            <a:ln w="12700"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8D1163F4-E5A6-45D3-A11B-B209AB1F83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24328" y="3521645"/>
              <a:ext cx="448208" cy="1316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80468B1-296D-4D51-9823-FD38AB487347}"/>
                </a:ext>
              </a:extLst>
            </p:cNvPr>
            <p:cNvSpPr txBox="1"/>
            <p:nvPr/>
          </p:nvSpPr>
          <p:spPr>
            <a:xfrm>
              <a:off x="7917111" y="3347700"/>
              <a:ext cx="8735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BE4B48"/>
                  </a:solidFill>
                </a:rPr>
                <a:t>LET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2AADA42-9094-4B20-8A50-6FD8D3608067}"/>
                </a:ext>
              </a:extLst>
            </p:cNvPr>
            <p:cNvSpPr txBox="1"/>
            <p:nvPr/>
          </p:nvSpPr>
          <p:spPr>
            <a:xfrm>
              <a:off x="8044579" y="1403088"/>
              <a:ext cx="9631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385D8A"/>
                  </a:solidFill>
                </a:rPr>
                <a:t>Bragg peak</a:t>
              </a:r>
            </a:p>
          </p:txBody>
        </p:sp>
      </p:grpSp>
      <p:sp>
        <p:nvSpPr>
          <p:cNvPr id="68" name="Text Box 10">
            <a:extLst>
              <a:ext uri="{FF2B5EF4-FFF2-40B4-BE49-F238E27FC236}">
                <a16:creationId xmlns:a16="http://schemas.microsoft.com/office/drawing/2014/main" id="{14C2DAF5-7AAD-4EC3-85A4-75299F9A21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896" y="5307263"/>
            <a:ext cx="86042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200" dirty="0">
              <a:latin typeface="Calibri" panose="020F0502020204030204" pitchFamily="34" charset="0"/>
            </a:endParaRPr>
          </a:p>
          <a:p>
            <a:pPr lvl="1" algn="just" eaLnBrk="1" hangingPunct="1">
              <a:spcAft>
                <a:spcPts val="1200"/>
              </a:spcAft>
              <a:buFontTx/>
              <a:buChar char="•"/>
            </a:pPr>
            <a:r>
              <a:rPr lang="en-GB" sz="2400" dirty="0">
                <a:latin typeface="+mj-lt"/>
              </a:rPr>
              <a:t>Currently, ~90 PBT centres worldwide and 40 in construction demonstrating the importance of this precision radiotherapy.</a:t>
            </a:r>
          </a:p>
        </p:txBody>
      </p:sp>
      <p:sp>
        <p:nvSpPr>
          <p:cNvPr id="98" name="Text Box 10">
            <a:extLst>
              <a:ext uri="{FF2B5EF4-FFF2-40B4-BE49-F238E27FC236}">
                <a16:creationId xmlns:a16="http://schemas.microsoft.com/office/drawing/2014/main" id="{E2EF4255-4F49-4D3D-9B8E-6ACEA87F4E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9496" y="5008962"/>
            <a:ext cx="31518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600" i="1" dirty="0">
                <a:latin typeface="+mj-lt"/>
              </a:rPr>
              <a:t>Vitti and Parsons (2019) Cancers</a:t>
            </a:r>
          </a:p>
        </p:txBody>
      </p:sp>
    </p:spTree>
    <p:extLst>
      <p:ext uri="{BB962C8B-B14F-4D97-AF65-F5344CB8AC3E}">
        <p14:creationId xmlns:p14="http://schemas.microsoft.com/office/powerpoint/2010/main" val="1444166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6D8738A5-558C-439F-9470-64A5465A40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04" y="142904"/>
            <a:ext cx="8979338" cy="119786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Eye Proton Therapy Centre and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Radiobiology Research Facilities </a:t>
            </a:r>
            <a:r>
              <a: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at Clatterbridge</a:t>
            </a:r>
          </a:p>
        </p:txBody>
      </p:sp>
      <p:sp>
        <p:nvSpPr>
          <p:cNvPr id="14" name="Text Box 10">
            <a:extLst>
              <a:ext uri="{FF2B5EF4-FFF2-40B4-BE49-F238E27FC236}">
                <a16:creationId xmlns:a16="http://schemas.microsoft.com/office/drawing/2014/main" id="{11D3E454-DA70-4C56-B445-439CB3B1C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13" y="5085184"/>
            <a:ext cx="8964488" cy="1466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Successfully treating patients (currently ~300/year) with cancers of the eye for &gt;25 years with 60 MeV proton beam.</a:t>
            </a:r>
          </a:p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Limited time and proton beam access due to patient treatments.</a:t>
            </a:r>
          </a:p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Limited </a:t>
            </a:r>
            <a:r>
              <a:rPr lang="en-GB" sz="2000" i="1" dirty="0">
                <a:latin typeface="+mj-lt"/>
              </a:rPr>
              <a:t>in vitro </a:t>
            </a:r>
            <a:r>
              <a:rPr lang="en-GB" sz="2000" dirty="0">
                <a:latin typeface="+mj-lt"/>
              </a:rPr>
              <a:t>capabilities and unable to perform </a:t>
            </a:r>
            <a:r>
              <a:rPr lang="en-GB" sz="2000" i="1" dirty="0">
                <a:latin typeface="+mj-lt"/>
              </a:rPr>
              <a:t>in vivo </a:t>
            </a:r>
            <a:r>
              <a:rPr lang="en-GB" sz="2000" dirty="0">
                <a:latin typeface="+mj-lt"/>
              </a:rPr>
              <a:t>research.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AF80F3-3C8D-4A78-85B7-BAEF89EBCF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02" r="17432"/>
          <a:stretch>
            <a:fillRect/>
          </a:stretch>
        </p:blipFill>
        <p:spPr bwMode="auto">
          <a:xfrm>
            <a:off x="3516325" y="1556792"/>
            <a:ext cx="5627675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E:\Photos\CCC\DSC00135.JPG">
            <a:extLst>
              <a:ext uri="{FF2B5EF4-FFF2-40B4-BE49-F238E27FC236}">
                <a16:creationId xmlns:a16="http://schemas.microsoft.com/office/drawing/2014/main" id="{9229744B-8E26-4347-BD3E-926651B9C2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4416491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411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75644" y="61027"/>
            <a:ext cx="89608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Biological uncertainties with particle radiotherapy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50559" y="549149"/>
            <a:ext cx="5056984" cy="3173383"/>
            <a:chOff x="61926" y="1277042"/>
            <a:chExt cx="5950234" cy="3951308"/>
          </a:xfrm>
        </p:grpSpPr>
        <p:sp>
          <p:nvSpPr>
            <p:cNvPr id="8" name="TextBox 7"/>
            <p:cNvSpPr txBox="1"/>
            <p:nvPr/>
          </p:nvSpPr>
          <p:spPr>
            <a:xfrm>
              <a:off x="3938475" y="1591275"/>
              <a:ext cx="2073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385D8A"/>
                  </a:solidFill>
                </a:rPr>
                <a:t>Bragg peak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57468" y="1927825"/>
              <a:ext cx="0" cy="284915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57468" y="4776982"/>
              <a:ext cx="342608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552685" y="4859018"/>
              <a:ext cx="2073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Depth in tissue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-811960" y="2834493"/>
              <a:ext cx="2184768" cy="436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Relative dose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557468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983556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278025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127034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444043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467308" y="47789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67308" y="336292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467308" y="192782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467308" y="26453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467308" y="40931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Freeform 22"/>
            <p:cNvSpPr/>
            <p:nvPr/>
          </p:nvSpPr>
          <p:spPr>
            <a:xfrm>
              <a:off x="572495" y="1933807"/>
              <a:ext cx="3411061" cy="2838819"/>
            </a:xfrm>
            <a:custGeom>
              <a:avLst/>
              <a:gdLst>
                <a:gd name="connsiteX0" fmla="*/ 0 w 2901950"/>
                <a:gd name="connsiteY0" fmla="*/ 1867026 h 3111626"/>
                <a:gd name="connsiteX1" fmla="*/ 977900 w 2901950"/>
                <a:gd name="connsiteY1" fmla="*/ 1867026 h 3111626"/>
                <a:gd name="connsiteX2" fmla="*/ 1879600 w 2901950"/>
                <a:gd name="connsiteY2" fmla="*/ 1714626 h 3111626"/>
                <a:gd name="connsiteX3" fmla="*/ 2501900 w 2901950"/>
                <a:gd name="connsiteY3" fmla="*/ 6476 h 3111626"/>
                <a:gd name="connsiteX4" fmla="*/ 2622550 w 2901950"/>
                <a:gd name="connsiteY4" fmla="*/ 2419476 h 3111626"/>
                <a:gd name="connsiteX5" fmla="*/ 2901950 w 2901950"/>
                <a:gd name="connsiteY5" fmla="*/ 3111626 h 3111626"/>
                <a:gd name="connsiteX0" fmla="*/ 0 w 2882900"/>
                <a:gd name="connsiteY0" fmla="*/ 2286028 h 3111626"/>
                <a:gd name="connsiteX1" fmla="*/ 958850 w 2882900"/>
                <a:gd name="connsiteY1" fmla="*/ 1867026 h 3111626"/>
                <a:gd name="connsiteX2" fmla="*/ 1860550 w 2882900"/>
                <a:gd name="connsiteY2" fmla="*/ 1714626 h 3111626"/>
                <a:gd name="connsiteX3" fmla="*/ 2482850 w 2882900"/>
                <a:gd name="connsiteY3" fmla="*/ 6476 h 3111626"/>
                <a:gd name="connsiteX4" fmla="*/ 2603500 w 2882900"/>
                <a:gd name="connsiteY4" fmla="*/ 2419476 h 3111626"/>
                <a:gd name="connsiteX5" fmla="*/ 2882900 w 2882900"/>
                <a:gd name="connsiteY5" fmla="*/ 3111626 h 3111626"/>
                <a:gd name="connsiteX0" fmla="*/ 0 w 2882900"/>
                <a:gd name="connsiteY0" fmla="*/ 2286269 h 3111867"/>
                <a:gd name="connsiteX1" fmla="*/ 996950 w 2882900"/>
                <a:gd name="connsiteY1" fmla="*/ 2216435 h 3111867"/>
                <a:gd name="connsiteX2" fmla="*/ 1860550 w 2882900"/>
                <a:gd name="connsiteY2" fmla="*/ 1714867 h 3111867"/>
                <a:gd name="connsiteX3" fmla="*/ 2482850 w 2882900"/>
                <a:gd name="connsiteY3" fmla="*/ 6717 h 3111867"/>
                <a:gd name="connsiteX4" fmla="*/ 2603500 w 2882900"/>
                <a:gd name="connsiteY4" fmla="*/ 2419717 h 3111867"/>
                <a:gd name="connsiteX5" fmla="*/ 2882900 w 2882900"/>
                <a:gd name="connsiteY5" fmla="*/ 3111867 h 3111867"/>
                <a:gd name="connsiteX0" fmla="*/ 0 w 2882900"/>
                <a:gd name="connsiteY0" fmla="*/ 2309464 h 3135062"/>
                <a:gd name="connsiteX1" fmla="*/ 996950 w 2882900"/>
                <a:gd name="connsiteY1" fmla="*/ 2239630 h 3135062"/>
                <a:gd name="connsiteX2" fmla="*/ 1860550 w 2882900"/>
                <a:gd name="connsiteY2" fmla="*/ 1738062 h 3135062"/>
                <a:gd name="connsiteX3" fmla="*/ 2520950 w 2882900"/>
                <a:gd name="connsiteY3" fmla="*/ 6634 h 3135062"/>
                <a:gd name="connsiteX4" fmla="*/ 2603500 w 2882900"/>
                <a:gd name="connsiteY4" fmla="*/ 2442912 h 3135062"/>
                <a:gd name="connsiteX5" fmla="*/ 2882900 w 2882900"/>
                <a:gd name="connsiteY5" fmla="*/ 3135062 h 3135062"/>
                <a:gd name="connsiteX0" fmla="*/ 0 w 2882900"/>
                <a:gd name="connsiteY0" fmla="*/ 2313228 h 3138826"/>
                <a:gd name="connsiteX1" fmla="*/ 996950 w 2882900"/>
                <a:gd name="connsiteY1" fmla="*/ 2243394 h 3138826"/>
                <a:gd name="connsiteX2" fmla="*/ 2044700 w 2882900"/>
                <a:gd name="connsiteY2" fmla="*/ 1594399 h 3138826"/>
                <a:gd name="connsiteX3" fmla="*/ 2520950 w 2882900"/>
                <a:gd name="connsiteY3" fmla="*/ 10398 h 3138826"/>
                <a:gd name="connsiteX4" fmla="*/ 2603500 w 2882900"/>
                <a:gd name="connsiteY4" fmla="*/ 2446676 h 3138826"/>
                <a:gd name="connsiteX5" fmla="*/ 2882900 w 2882900"/>
                <a:gd name="connsiteY5" fmla="*/ 3138826 h 3138826"/>
                <a:gd name="connsiteX0" fmla="*/ 0 w 2882900"/>
                <a:gd name="connsiteY0" fmla="*/ 2320942 h 3146540"/>
                <a:gd name="connsiteX1" fmla="*/ 996950 w 2882900"/>
                <a:gd name="connsiteY1" fmla="*/ 2251108 h 3146540"/>
                <a:gd name="connsiteX2" fmla="*/ 2044700 w 2882900"/>
                <a:gd name="connsiteY2" fmla="*/ 1602113 h 3146540"/>
                <a:gd name="connsiteX3" fmla="*/ 2393950 w 2882900"/>
                <a:gd name="connsiteY3" fmla="*/ 10352 h 3146540"/>
                <a:gd name="connsiteX4" fmla="*/ 2603500 w 2882900"/>
                <a:gd name="connsiteY4" fmla="*/ 2454390 h 3146540"/>
                <a:gd name="connsiteX5" fmla="*/ 2882900 w 2882900"/>
                <a:gd name="connsiteY5" fmla="*/ 3146540 h 3146540"/>
                <a:gd name="connsiteX0" fmla="*/ 0 w 2882900"/>
                <a:gd name="connsiteY0" fmla="*/ 2320916 h 3146514"/>
                <a:gd name="connsiteX1" fmla="*/ 1111250 w 2882900"/>
                <a:gd name="connsiteY1" fmla="*/ 2227804 h 3146514"/>
                <a:gd name="connsiteX2" fmla="*/ 2044700 w 2882900"/>
                <a:gd name="connsiteY2" fmla="*/ 1602087 h 3146514"/>
                <a:gd name="connsiteX3" fmla="*/ 2393950 w 2882900"/>
                <a:gd name="connsiteY3" fmla="*/ 10326 h 3146514"/>
                <a:gd name="connsiteX4" fmla="*/ 2603500 w 2882900"/>
                <a:gd name="connsiteY4" fmla="*/ 2454364 h 3146514"/>
                <a:gd name="connsiteX5" fmla="*/ 2882900 w 2882900"/>
                <a:gd name="connsiteY5" fmla="*/ 3146514 h 3146514"/>
                <a:gd name="connsiteX0" fmla="*/ 0 w 2882900"/>
                <a:gd name="connsiteY0" fmla="*/ 2344057 h 3169655"/>
                <a:gd name="connsiteX1" fmla="*/ 1111250 w 2882900"/>
                <a:gd name="connsiteY1" fmla="*/ 2250945 h 3169655"/>
                <a:gd name="connsiteX2" fmla="*/ 2044700 w 2882900"/>
                <a:gd name="connsiteY2" fmla="*/ 1625228 h 3169655"/>
                <a:gd name="connsiteX3" fmla="*/ 2495550 w 2882900"/>
                <a:gd name="connsiteY3" fmla="*/ 10190 h 3169655"/>
                <a:gd name="connsiteX4" fmla="*/ 2603500 w 2882900"/>
                <a:gd name="connsiteY4" fmla="*/ 2477505 h 3169655"/>
                <a:gd name="connsiteX5" fmla="*/ 2882900 w 2882900"/>
                <a:gd name="connsiteY5" fmla="*/ 3169655 h 316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2900" h="3169655">
                  <a:moveTo>
                    <a:pt x="0" y="2344057"/>
                  </a:moveTo>
                  <a:cubicBezTo>
                    <a:pt x="332316" y="2356757"/>
                    <a:pt x="770467" y="2370750"/>
                    <a:pt x="1111250" y="2250945"/>
                  </a:cubicBezTo>
                  <a:cubicBezTo>
                    <a:pt x="1452033" y="2131140"/>
                    <a:pt x="1813983" y="1998687"/>
                    <a:pt x="2044700" y="1625228"/>
                  </a:cubicBezTo>
                  <a:cubicBezTo>
                    <a:pt x="2275417" y="1251769"/>
                    <a:pt x="2402417" y="-131856"/>
                    <a:pt x="2495550" y="10190"/>
                  </a:cubicBezTo>
                  <a:cubicBezTo>
                    <a:pt x="2588683" y="152236"/>
                    <a:pt x="2538942" y="1950928"/>
                    <a:pt x="2603500" y="2477505"/>
                  </a:cubicBezTo>
                  <a:cubicBezTo>
                    <a:pt x="2668058" y="3004082"/>
                    <a:pt x="2776537" y="3082342"/>
                    <a:pt x="2882900" y="3169655"/>
                  </a:cubicBezTo>
                </a:path>
              </a:pathLst>
            </a:cu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4" name="Straight Arrow Connector 23"/>
            <p:cNvCxnSpPr>
              <a:endCxn id="8" idx="1"/>
            </p:cNvCxnSpPr>
            <p:nvPr/>
          </p:nvCxnSpPr>
          <p:spPr>
            <a:xfrm flipV="1">
              <a:off x="3534985" y="1775941"/>
              <a:ext cx="403490" cy="120134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3637941" y="2411825"/>
              <a:ext cx="450801" cy="304800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4012131" y="2208108"/>
              <a:ext cx="9631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385D8A"/>
                  </a:solidFill>
                </a:rPr>
                <a:t>Distal fall-off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3081593" y="1591275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624518" y="1591275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3096605" y="1622550"/>
              <a:ext cx="522627" cy="0"/>
            </a:xfrm>
            <a:prstGeom prst="straightConnector1">
              <a:avLst/>
            </a:prstGeom>
            <a:ln w="9525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972856" y="1277042"/>
              <a:ext cx="9602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Tumour</a:t>
              </a:r>
            </a:p>
          </p:txBody>
        </p:sp>
        <p:sp>
          <p:nvSpPr>
            <p:cNvPr id="31" name="Freeform 29">
              <a:extLst>
                <a:ext uri="{FF2B5EF4-FFF2-40B4-BE49-F238E27FC236}">
                  <a16:creationId xmlns:a16="http://schemas.microsoft.com/office/drawing/2014/main" id="{9DCBD2A5-3BF7-41A7-B887-AEE7CE41AD9C}"/>
                </a:ext>
              </a:extLst>
            </p:cNvPr>
            <p:cNvSpPr/>
            <p:nvPr/>
          </p:nvSpPr>
          <p:spPr>
            <a:xfrm>
              <a:off x="557467" y="1933807"/>
              <a:ext cx="3391477" cy="2843174"/>
            </a:xfrm>
            <a:custGeom>
              <a:avLst/>
              <a:gdLst>
                <a:gd name="connsiteX0" fmla="*/ 0 w 2456330"/>
                <a:gd name="connsiteY0" fmla="*/ 0 h 1876612"/>
                <a:gd name="connsiteX1" fmla="*/ 1494118 w 2456330"/>
                <a:gd name="connsiteY1" fmla="*/ 806823 h 1876612"/>
                <a:gd name="connsiteX2" fmla="*/ 1852706 w 2456330"/>
                <a:gd name="connsiteY2" fmla="*/ 1099670 h 1876612"/>
                <a:gd name="connsiteX3" fmla="*/ 2169459 w 2456330"/>
                <a:gd name="connsiteY3" fmla="*/ 1643529 h 1876612"/>
                <a:gd name="connsiteX4" fmla="*/ 2456330 w 2456330"/>
                <a:gd name="connsiteY4" fmla="*/ 1858682 h 1876612"/>
                <a:gd name="connsiteX5" fmla="*/ 2456330 w 2456330"/>
                <a:gd name="connsiteY5" fmla="*/ 1858682 h 1876612"/>
                <a:gd name="connsiteX6" fmla="*/ 2456330 w 2456330"/>
                <a:gd name="connsiteY6" fmla="*/ 1876612 h 1876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6330" h="1876612">
                  <a:moveTo>
                    <a:pt x="0" y="0"/>
                  </a:moveTo>
                  <a:cubicBezTo>
                    <a:pt x="592667" y="311772"/>
                    <a:pt x="1185334" y="623545"/>
                    <a:pt x="1494118" y="806823"/>
                  </a:cubicBezTo>
                  <a:cubicBezTo>
                    <a:pt x="1802902" y="990101"/>
                    <a:pt x="1740149" y="960219"/>
                    <a:pt x="1852706" y="1099670"/>
                  </a:cubicBezTo>
                  <a:cubicBezTo>
                    <a:pt x="1965263" y="1239121"/>
                    <a:pt x="2068855" y="1517027"/>
                    <a:pt x="2169459" y="1643529"/>
                  </a:cubicBezTo>
                  <a:cubicBezTo>
                    <a:pt x="2270063" y="1770031"/>
                    <a:pt x="2456330" y="1858682"/>
                    <a:pt x="2456330" y="1858682"/>
                  </a:cubicBezTo>
                  <a:lnTo>
                    <a:pt x="2456330" y="1858682"/>
                  </a:lnTo>
                  <a:lnTo>
                    <a:pt x="2456330" y="1876612"/>
                  </a:lnTo>
                </a:path>
              </a:pathLst>
            </a:custGeom>
            <a:ln w="12700">
              <a:prstDash val="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938ECB31-59D0-4FD9-B95A-7DDA0CC3B519}"/>
                </a:ext>
              </a:extLst>
            </p:cNvPr>
            <p:cNvCxnSpPr/>
            <p:nvPr/>
          </p:nvCxnSpPr>
          <p:spPr>
            <a:xfrm flipV="1">
              <a:off x="3419872" y="4089896"/>
              <a:ext cx="448208" cy="1316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70FD964-8471-4C31-8867-BD6D4BF2CF64}"/>
                </a:ext>
              </a:extLst>
            </p:cNvPr>
            <p:cNvSpPr txBox="1"/>
            <p:nvPr/>
          </p:nvSpPr>
          <p:spPr>
            <a:xfrm>
              <a:off x="3812655" y="3862789"/>
              <a:ext cx="1386943" cy="752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3"/>
                  </a:solidFill>
                </a:rPr>
                <a:t>Proton energy</a:t>
              </a:r>
            </a:p>
          </p:txBody>
        </p:sp>
        <p:sp>
          <p:nvSpPr>
            <p:cNvPr id="34" name="Freeform 70">
              <a:extLst>
                <a:ext uri="{FF2B5EF4-FFF2-40B4-BE49-F238E27FC236}">
                  <a16:creationId xmlns:a16="http://schemas.microsoft.com/office/drawing/2014/main" id="{F67D7E62-164A-4480-B69D-66F7AA955AFB}"/>
                </a:ext>
              </a:extLst>
            </p:cNvPr>
            <p:cNvSpPr/>
            <p:nvPr/>
          </p:nvSpPr>
          <p:spPr>
            <a:xfrm flipV="1">
              <a:off x="557467" y="2273005"/>
              <a:ext cx="3268649" cy="2008228"/>
            </a:xfrm>
            <a:custGeom>
              <a:avLst/>
              <a:gdLst>
                <a:gd name="connsiteX0" fmla="*/ 0 w 2456330"/>
                <a:gd name="connsiteY0" fmla="*/ 0 h 1876612"/>
                <a:gd name="connsiteX1" fmla="*/ 1494118 w 2456330"/>
                <a:gd name="connsiteY1" fmla="*/ 806823 h 1876612"/>
                <a:gd name="connsiteX2" fmla="*/ 1852706 w 2456330"/>
                <a:gd name="connsiteY2" fmla="*/ 1099670 h 1876612"/>
                <a:gd name="connsiteX3" fmla="*/ 2169459 w 2456330"/>
                <a:gd name="connsiteY3" fmla="*/ 1643529 h 1876612"/>
                <a:gd name="connsiteX4" fmla="*/ 2456330 w 2456330"/>
                <a:gd name="connsiteY4" fmla="*/ 1858682 h 1876612"/>
                <a:gd name="connsiteX5" fmla="*/ 2456330 w 2456330"/>
                <a:gd name="connsiteY5" fmla="*/ 1858682 h 1876612"/>
                <a:gd name="connsiteX6" fmla="*/ 2456330 w 2456330"/>
                <a:gd name="connsiteY6" fmla="*/ 1876612 h 1876612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456330 w 2456330"/>
                <a:gd name="connsiteY5" fmla="*/ 1858682 h 9911418"/>
                <a:gd name="connsiteX6" fmla="*/ 2295748 w 2456330"/>
                <a:gd name="connsiteY6" fmla="*/ 9911418 h 9911418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177989 w 2456330"/>
                <a:gd name="connsiteY5" fmla="*/ 5429712 h 9911418"/>
                <a:gd name="connsiteX6" fmla="*/ 2295748 w 2456330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169459 w 2295748"/>
                <a:gd name="connsiteY3" fmla="*/ 1643529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057052 w 2295748"/>
                <a:gd name="connsiteY3" fmla="*/ 1964922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2057052 w 2322511"/>
                <a:gd name="connsiteY3" fmla="*/ 1964922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65582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8473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3121 w 2322511"/>
                <a:gd name="connsiteY2" fmla="*/ 1242513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2511" h="10339939">
                  <a:moveTo>
                    <a:pt x="0" y="0"/>
                  </a:moveTo>
                  <a:cubicBezTo>
                    <a:pt x="592667" y="311772"/>
                    <a:pt x="1196931" y="599738"/>
                    <a:pt x="1494118" y="806823"/>
                  </a:cubicBezTo>
                  <a:cubicBezTo>
                    <a:pt x="1791305" y="1013908"/>
                    <a:pt x="1710710" y="1037593"/>
                    <a:pt x="1783121" y="1242513"/>
                  </a:cubicBezTo>
                  <a:cubicBezTo>
                    <a:pt x="1855532" y="1447433"/>
                    <a:pt x="1890430" y="1772955"/>
                    <a:pt x="1928586" y="2036346"/>
                  </a:cubicBezTo>
                  <a:cubicBezTo>
                    <a:pt x="1966742" y="2299737"/>
                    <a:pt x="2012056" y="2822858"/>
                    <a:pt x="2012056" y="2822858"/>
                  </a:cubicBezTo>
                  <a:lnTo>
                    <a:pt x="2135168" y="5358295"/>
                  </a:lnTo>
                  <a:cubicBezTo>
                    <a:pt x="2135168" y="5364272"/>
                    <a:pt x="2322511" y="10333962"/>
                    <a:pt x="2322511" y="10339939"/>
                  </a:cubicBezTo>
                </a:path>
              </a:pathLst>
            </a:custGeom>
            <a:ln w="12700"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9D175868-2971-4FA2-9218-EFAA9EA6CB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91880" y="3521645"/>
              <a:ext cx="448208" cy="1316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CE5E922-8A13-46C9-995F-4D0ED859A298}"/>
                </a:ext>
              </a:extLst>
            </p:cNvPr>
            <p:cNvSpPr txBox="1"/>
            <p:nvPr/>
          </p:nvSpPr>
          <p:spPr>
            <a:xfrm>
              <a:off x="3884663" y="3347700"/>
              <a:ext cx="8735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BE4B48"/>
                  </a:solidFill>
                </a:rPr>
                <a:t>LET</a:t>
              </a:r>
            </a:p>
          </p:txBody>
        </p:sp>
      </p:grpSp>
      <p:sp>
        <p:nvSpPr>
          <p:cNvPr id="37" name="Text Box 10"/>
          <p:cNvSpPr txBox="1">
            <a:spLocks noChangeArrowheads="1"/>
          </p:cNvSpPr>
          <p:nvPr/>
        </p:nvSpPr>
        <p:spPr bwMode="auto">
          <a:xfrm>
            <a:off x="263106" y="3877605"/>
            <a:ext cx="8701382" cy="2416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100" dirty="0">
              <a:latin typeface="Calibri" panose="020F0502020204030204" pitchFamily="34" charset="0"/>
            </a:endParaRPr>
          </a:p>
          <a:p>
            <a:pPr marL="0" lvl="1" indent="0" algn="just" eaLnBrk="1" hangingPunct="1"/>
            <a:r>
              <a:rPr lang="en-GB" sz="2000" dirty="0">
                <a:latin typeface="+mj-lt"/>
              </a:rPr>
              <a:t>A constant relative biological effectiveness (RBE) value of 1.1 is used in clinical practice for protons. However, there is a large uncertainty with using this approach as RBE is variable and dependent on many factors, including:-</a:t>
            </a:r>
          </a:p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Proton energy (therefore linear energy transfer, LET) and dose/dose rate.</a:t>
            </a:r>
          </a:p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Radiosensitivity/radiobiology of the specific tumour tissue (e.g. based on DNA repair capacity, hypoxia and tumour microenvironment).</a:t>
            </a:r>
          </a:p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Biological end-point examined (e.g. clonogenic survival, tumour growth delay).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678" y="626103"/>
            <a:ext cx="4065330" cy="2996375"/>
          </a:xfrm>
          <a:prstGeom prst="rect">
            <a:avLst/>
          </a:prstGeom>
        </p:spPr>
      </p:pic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4746754" y="3629546"/>
            <a:ext cx="43526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i="1" dirty="0">
                <a:latin typeface="+mj-lt"/>
              </a:rPr>
              <a:t>Taken from </a:t>
            </a:r>
            <a:r>
              <a:rPr lang="en-GB" sz="1400" i="1" dirty="0" err="1">
                <a:latin typeface="+mj-lt"/>
              </a:rPr>
              <a:t>Paganetti</a:t>
            </a:r>
            <a:r>
              <a:rPr lang="en-GB" sz="1400" i="1" dirty="0">
                <a:latin typeface="+mj-lt"/>
              </a:rPr>
              <a:t> and van </a:t>
            </a:r>
            <a:r>
              <a:rPr lang="en-GB" sz="1400" i="1" dirty="0" err="1">
                <a:latin typeface="+mj-lt"/>
              </a:rPr>
              <a:t>Luijk</a:t>
            </a:r>
            <a:r>
              <a:rPr lang="en-GB" sz="1400" i="1" dirty="0">
                <a:latin typeface="+mj-lt"/>
              </a:rPr>
              <a:t> (2013) </a:t>
            </a:r>
            <a:r>
              <a:rPr lang="en-GB" sz="1400" i="1" dirty="0" err="1">
                <a:latin typeface="+mj-lt"/>
              </a:rPr>
              <a:t>Sem</a:t>
            </a:r>
            <a:r>
              <a:rPr lang="en-GB" sz="1400" i="1" dirty="0">
                <a:latin typeface="+mj-lt"/>
              </a:rPr>
              <a:t> Rad </a:t>
            </a:r>
            <a:r>
              <a:rPr lang="en-GB" sz="1400" i="1" dirty="0" err="1">
                <a:latin typeface="+mj-lt"/>
              </a:rPr>
              <a:t>Oncol</a:t>
            </a:r>
            <a:endParaRPr lang="en-GB" sz="1400" i="1" dirty="0">
              <a:latin typeface="+mj-lt"/>
            </a:endParaRPr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822768" y="3751231"/>
            <a:ext cx="31518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600" i="1" dirty="0">
                <a:latin typeface="+mj-lt"/>
              </a:rPr>
              <a:t>Vitti and Parsons (2019) Cancers</a:t>
            </a:r>
          </a:p>
        </p:txBody>
      </p:sp>
      <p:sp>
        <p:nvSpPr>
          <p:cNvPr id="38" name="Text Box 10">
            <a:extLst>
              <a:ext uri="{FF2B5EF4-FFF2-40B4-BE49-F238E27FC236}">
                <a16:creationId xmlns:a16="http://schemas.microsoft.com/office/drawing/2014/main" id="{5AA3992F-991B-4D99-9945-A204D75F5A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106" y="6144888"/>
            <a:ext cx="870138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0" algn="just" eaLnBrk="1" hangingPunct="1"/>
            <a:r>
              <a:rPr lang="en-GB" sz="2000" b="1" dirty="0">
                <a:latin typeface="+mj-lt"/>
              </a:rPr>
              <a:t>Further research exploiting the biological impact of particle ions is vital for investigating RBE, and thus improving clinical use of PBT.</a:t>
            </a:r>
          </a:p>
        </p:txBody>
      </p:sp>
    </p:spTree>
    <p:extLst>
      <p:ext uri="{BB962C8B-B14F-4D97-AF65-F5344CB8AC3E}">
        <p14:creationId xmlns:p14="http://schemas.microsoft.com/office/powerpoint/2010/main" val="1988220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hIRERIUEhEQFRUSFRIWFxQSFBYUFxUYFRQVFxUVFhoZGyYeFxkjGhUUIDshIygpLSwsFyAxNzAqNSYrLCkBCQoKBQUFDQUFDSkYEhgpKSkpKSkpKSkpKSkpKSkpKSkpKSkpKSkpKSkpKSkpKSkpKSkpKSkpKSkpKSkpKSkpKf/AABEIAMgA+wMBIgACEQEDEQH/xAAbAAEAAwEBAQEAAAAAAAAAAAAABAUGAwECB//EAEsQAAIBAwIEAgQJBwgJBQAAAAECAwAEERIhBQYTMSJBFDJRYRUjUlNxgZGU0jRCkqGxwdEHM0NicnOCkxYkJVRjsrPh8DV0oqOk/8QAFAEBAAAAAAAAAAAAAAAAAAAAAP/EABQRAQAAAAAAAAAAAAAAAAAAAAD/2gAMAwEAAhEDEQA/AP3GlKUClKUFdcyt6VAoJwY7gkZ2JBhwSPPGT9tWNVl1+V2/91c/tgqzoFKUoBrJfCk6TgySSLG07IpCRSWzoWKImpPjIps4GXOnXld8itaaxaXVubjPouAbp4gyzZxMGZDN6PnAOoE6gNQ9b2mg7pzs/ThdrRgbmOGSFFlViwklgi0uSAEYekRN5jBO4IxX3Hzt4nDW7BUE41gsF1wBg4Z3RY1QsjqG1b4GQucCNwpOFwQxATQuFWFBIXZs9AxOGG5Eah+mxxhQxGd6m3EfDWmkR2h6jdUMjO2M6NUpUE6FfSuWZcMMZJoPLPm55W6aW4MoeQFTIyppjjhcuGeMMc+kRgDQMknfAzXzwzm3/U4pJBI8zRQsVCFQzysiKuvSIxlnUbHbf2V04fw/h0+volXKssjlZZeoGdNAZm1a/EiY3PiCjOdq6W3EOHPbtCkluYI41GgHwCPspXPdc4AIzvgd6D7teZS0/Qkh0yDqatL60wscbqVJUEgiTG4GCp9xr45a5gkupJCY1WPpWsieLLfHxdQhtsbZ8vZ76jSrwwImp48O7sGMkmsttHIZHLa8eoh1nHqg+QqZwF7UP8UgjfEkAQMcmO0laENgHGkYwCd9wM0F9SlKBSoc/GIEDl5Y0EZCsZGCAEqrd2wOzKfrr54dxy3uE1wzRumWGpWBBKnBwfPcUE6qyTmKFZuiRP1DnAFvOQQCqlgwTSVBZfFnG9T/AElPlr9orP8AMPDGnaQo8Y1WV3ACXAw8xi0dvLwHeg0ZavNVYz4He4uBJPHCIi8ZMTypJslrPGdSjwnxyLtvsM/REg5WeNIgFhYCGyE8QlAFxJC0hlDk7OTqU5b1tAU7dg3+qvax3AuAaLgSyLCqKspijEgYQF5dSqo9XZdW42XWVG1az0lPlr9ooOtKh3/GIII2kllRETGpidhkgb495FfFvx63kCGOeKQOwVTG4cEkEgeEnHY0E+lKUClKUCo9+0gjYxdPXjw9TVpz/W0jOPoqRXhGaDGPzJctbxurRho+HpeSakyJWK56YwRoXwPuNxqX2YM2x43O80TFk6U1xcwCPRhk6AmKuXzuSYGyMY8Yx2ObKfle2dY0aPwxIIlAd1BjGn4t8Ea08K+Fsg4rrFwCBZjMqEOSx9ZioZwA7KhOlWYDcgAn6zQRZL1GvokU5aOK41DBGMm3xuRg/VV1VZdfldv/AHVz+2CrOgVE4jxaC3XXPNFEp2DSuqAn2AsdzULmPjZt41EaCSeZxHBFnGuQgnLHyRVBZj5BT5kVJsOHN04vSGSeWPJMpjVfEc5KD8wYOPbjuTQceH802dw2iG7tpG+SkqFv0c5qsTk4iXVrgx6SbjUtvifeXq9Pq9T1c+E+HdSR51e3vCYZtJlijcoyspdQSrKcqykjIII8qrOK8auLWQvJB1LUgfGQBmlgwPEZY9zJHnfUm481I3oK695Gke3jgW5wiW5hIKNgn5wKsign3NqHsxvmHf8ALdzKxhKt0Ee9kB+LXUbmKcYWTWSTrnJAKDSM5LYBOzsb+OeNZIpEdHGVdCGUj3EVIoM3y9Z3JluZrhcGVIEUFUQ/FCXPhWSQAZk7liTg9hiqmPld/RrVbudEaOGCGIBCAsmqCTTKyyYbx26INJTO+DlhjdVyuLdZFZXUMrAgqRkEHuCKDIXXIcjxOguEUSrIHAjk06m7OB1ssdIVfjC3q7Y7Va8I5Y9HmeVJN5mmaYaTh9cryxYyx0lNbLtsQxyM4I7W9w1syxysWiYhYpmOSD+bDKT+d5K59bYHxYL3OaAK8Ne1X8c4ylrC0r5OMBUXd5HY4SNB5szEAD30ELjfBbBkd7yO2KswYvc6MKdCoNLN6myL2NUVjd8Ftl6VusUwGpiLeF74oGOTqZFcqO+xP0Va8H5ZLsLm/CS3Lbqh8cVqD/Rwg7ZHnJjLH3YFaKOFVGFUAexQB+ygyA5i4OcaBBIfkQ2rSuPbqRIyyf4gKsuHvwyeMyRCyZF9YhIxo9zggFD7mxV/iq295Ys5n6ktrbSOPz5IkZvduRk0HCwg4dcAmBbGULsTEIZMH36c4qX8A23+7W/+Un8Ki8R5RtZiGMQjkQYWaAmGVfcHjwce45HuqOOVJB24lxID+3bn9bQEmgsvgK2/3a3/AMpP4U+Arb/drf8Ayk/hVWeVp28MnE75k+SvQhY/TJFEr/YRXv8AoJbD1GvI2+VHeXQP15kIP1igl3/KlnPG0b20JV8Z0oEOxB9ZcMO3ka4cL5bsISFtobdGiYMeiFD5AIGsjxHue9czyJbN/OtdT+6e6uJF+jTr0/qqBx3gFvaNZzW0EMDpdW0ZMKLHqjncROjaQNS+MHfzUGg2NKUoFKUoFKyvMN5GrOHmuNQ06YhK9qmk6Q0nUjGpkB9Y5bSSAQM72nLmTCra5WD9llYOVwSPC+kM6HGQW3IIPngBbUqBxHjsFuQJZApILdmOFBALtpB0ICR4mwN+9IuOwNMYRIDINQ04PdQCyhsaWYAjIBJGdxQc7r8rt/7q5/bBVkTVbdfldv8A3Vz+2CunH+Ji2tp5z/QxSPj2lVJA+s4H10Ee0gguLj0lHZ2hE1uO+hCJPjtII9YsoUsCRhMe2rcVU8rcKNtZ28Tbssa6z8qRvFK31uzH66tqBXhFe0oKx+ECJJzaLBFLMdZYoSjSYA1OqkZyBuQQfPeoFnzaFdYb2P0WZjhSzaoJj/wZsAE/1G0t7j3rRVyubVJFKyIjqcZV1DKcHIyDsdxQdAa9ql4vFerIJLZ4nUKA1tMNKtgk6klUFkc5x4gy7D1e9deDcfE5ZGhnhljxrimQjGcgFXGUkUkHdWPvxQWFxbrIpV1DKwIZSMgg9wRWLfme4suIRWs8T+hyfFxXb+Il209NHcEjAOpMthjlSc4JbcA1R8x8eiiAh6fpE0wOi1QBmkHbU+fDHED3dth7ztQSuN8ejtUUuGZ5G0RxRjVJK+MhEHmdicnAAGSQKruG8GmmmS5vdAaPPQtkOpINQwXZsDqzYyNXZQSF7kntwPgLiQ3N0ySXLLpGjPTt0O/ShB33OMud2IHYAAX1B4BXtKUClKUClKUClKUCs9zvtbxt8i74e30f65CM/rrQmsxzYOpbuzSaI1ntvLIPTuYiPLOS6gfQaDTCva8Fe0ClKUGM4+yG6AnuBHEpRlMjyw4wu4i8IRmJOeoHDrnGPboeCXaunhkeULt1XTRr3OCDpAfAwCyjBqFzPzEbTo4EQEjgM8r6FA6kalR7XIkLAEjaNj5VYcE4gZ4UkIALavVJZTpYrrQkAlGxqBx2YUFDzfwCeeQmMMQ1vJEuiURBXZlIaYH+diwB4PENmGk6tu1lwicTRqyKEhubq46oceMTibSgXuCDO2c7eAYJztp68xQU0luwvomMrsGiuMIQgVMGDOCFDHPvJrvx3iSRCFXj6npE0cAXYjL5JYg7EKqs31Uuj/rdv/dXP7YKh8XtnkvbDCkxwm5mZseEOIhFGpPtPWkOP6poL4V7SmaBSvGYAZJ29tUl5ztYRHS13AW+QjdV/wBCPLfqoLylZz/TMP8AzFnxCbPYi3MK/pXBjFPTeJy+pa2tuPlXExmf/LhAX/7KDRVU8a5jtLf4uaUa3GBCgaSV8+SxoC5+kCoR5Wnl/Kr+5cfN2+LSP6PBmUj6ZKs+Ecv21qCIII48+sVXxN73b1mPvJNBjLXg/E2Diykls7crhI75hPIDtjpjDNAuPJ2fGfUGKvLEW3DIFknQxvMR1pSZLk68d5p9GdPkGYKozgAVqK8xQcbS9jlQPFIjo3ZkYMp+gjY13qlHKdqs4nij6MmcsYGaJZPdKikLIN/zgT764XHF7tJHaKGG6gDacW8gWeMqBrUhz05CDnsykdsGg0NKreD8eiuQ2jqK0ZAeOWN4nQkEgMrAew7jIPtqyoFKUoFKUoFKUoPiaTSrH2An7BmsxzpHp4XJ7V9HY/Ss8Tk/aM1oeIn4th7cL+kQv76p+f1/2Ze/1YXb9HxfuoNAK9rxTXtApSlBludpXAgAl0K7OjKCxc505dERGaQoglwANmZG/Nq05YdmtYmZw+oFg2vqeEsxRS/57KpVS3mVJqp5iuLg3MKwRSCQLLokSSHDIRH1Q6SDsG6W43zjyzVpyqwNrHs4OZdYkZWfqdV+rqKAKW6mv1dvZtQW9M1keauMXCTOkRdVhtjcOydLcBmBz1AdQAQ+Aac6vXXbP3YcWmaaJ+qSk9zdwdHSgCJCsxRwca9XxIzkn+d7DAoJnHuGCe4t1Mk6YjuTqgleJu8AwShBI37du1U1nwaVr25hTiHEVSCK2beWOQ9SUzFh8ZG2wVE299X0t4GvolAkykVxksjqpyYPVYjS31E114Twlop7yVip9IkjZcZ2SOCOMA5HfUrnb5VBC/0fux24pc/44LVj+qIUPLFw385xS+I9ka20P61h1frrRUoM6vIVmSDLHJcEed3NLcD9GRiv2Crqz4fFCumKOONfkxoqD7FAqRSg8xXtKUClKUClKp7u7ed2hhYqqnEsw/N9scftk9p/Mz7cCgqOcrS4v0a3srhoSh+NlBwp8jDkDUW3ydJGMAHOcDQ8F4RHawRQRDCRKFHtPtY+8nJPvJqRaWiRIqIoVVGAB/5ufedzXag5XNssiMjjKurKw9oYYI29xrPf6N3NvvZXb6R2t7zVcR/QsmetGP8AEwHsrTUoKm/48LaONrhJBqHjaGOSaONgATqKrqCZ2DEfTipfDeLQ3Ca4JY5U+VGwcfQcHY+41KIqtblu2M63HQjEy5+NQaGOQRhyuNY37NkUFnSqG+TiEcjPC9tPGTkQShoXUYGyTLqB8z4k+upXDuOF0kaaCW26Xr9coFxjJZZFYqygeeRjzxQWlK+IZlcBlIZTuCpyCPaCNjX3QRb3cxr8p1+xcsf2VV89rnhl/wD+1uD9kbGrT1pvdGv/AMm/7D9dV/Oq54dfD22tz/0XoLaA5VT7QP2V0rhYtmOM+1EP2qK70ClKUFDzPPbDorPG7lnGjp5DJlkjL6wylFzKgODvqxg1YcFkiMKdFNCAFQmnQUKMVZCPIhlYH3jzqp5ysxKsWEd2DEqqRzEkjB/nInQwjIU5ZsHA2JAxa8EiKwRqYVhIUZiV9YQ+Y1fnHzz5k0H1f8GgnKmWKNymcF1BxnGR9BwNu2w9lI+DwrKZhFGJGzlwviOcZ+s6VyfPSPZU2lBWXX5Xb/3Vz+2CoPIspe06hJJlmu5Mk52a6l0ge4LpqbeuBdwE9hFdE/UYK95btIorWFIHLxBAUckNrVvEGyAAc5z2oLOlKUClKUHhNUyc2QMszKJW6UqQY0FWeRwhVUDYznqKMnA7nOBmrqs/ecuuxndXTW9zb3EYYHAMMcSFHxv4hG247agcHGCEmbmaJbWS5Ky6YteuMKOoGjYoyac4Lahjvg+RINc+Jc3Qw9HaSTrxyyIIlDZWOIyk7kdwMD2k1yPLsjWk0RdBJPI8rMASis8ofAzuQAAufPGcDOKj2XKDRzLIZFIjnLRrpI0QdK4CQj3h7l9/kqo8qC5j4vHJIkaEtrh6wZfVCEqFJOe7ZOP7DeyoXCOOQEpBFG6sDKrRYAMPSOGMu+2piuDk6teRkZIct8vG1Empw+SqR4BGiCLPRiOe5XW+/vqPacsSJK0xmy9xrFzpLIGUA9DolTmMxjwg+YZid8YC6n4pCh0vLEpwWwzqp0gElsE9sKxz7jXkPFoXXUk0TLpZtSupGlThmyDjAOxPlVNecrMTO0Trqkito1MuZGxDNLI6s76j4hJgHcqRnfAqpblOUFIzljNPOZGXW6i2lVGmid33LFkRQfPvgbgBsIOKQyOyJLEzp6yq6sy/SAcipVZ3hPL0sVy0haMR/H4VC5yZpVk1BXz0TschDpcnVgYArRUClKUCvl0DAggEEYIO4IPka+qUGdk5HgUlrV5bNyck2rBYyfa8LAxN+jn31MvryeBIcRekeqsrh0iYbAdQIdmBOTpBBHlntVqzAbmocY6rBvzF3UfKPyz7vZ9tBW8E5ntpH6XUKXDFiYZ0aGQnz0pIAXAA7rkYFd+cBnh96Pba3P8A0Xq0kgU6SVUlTlSQDpOMZHsOCazHNfL0phu5IbydOpFLrhcCeFh0yCFVsNESPkMBnfBoNDwpwYIiOxjjP2oKlVnOVuJyixSS4jRFSCJlaFmm6idJW1BQgcNjbTg79iatOFcet7pdUE0cgHfQ2Sp9jL3Q+4gUE+lKUGI50tws0ZZbUpJqJR7KW5dn+KjDnpsMDBjTO3rKN8jF/wAqEeiRacYw2MRdADxtsI8koB2wd9t981Tc5M4eMHoMr5VB05TIocxxyMzLMgC65I/eDpIBIBF3yuB6LHjv49WQ4OvqN1NWtmbVr1ZyTvneglcT4tHbqGlbAZ0jGASSzsFUAD6c+4AnyrhDzDC83SBfVqdQxRgjPGMyIr4wzLvke4+w4gc0csyXRDRzsjARgKVQqAsySOwypIY6F9x0qO2c+WnA5lmTUY+jFcXNwrBm6jNOJfAy6dKhevJuCc4XYb0Dmu46eX+RaX7fopEf3VYcswaLO1T5FvAv2RqP3VT8zPHbyNPL1JY/RrrXCxDKVzbqUVTt4s439talFAAA2A2xQfVKUoFKUoFKUoFKUoFKUoFeYr2lApSlApSo8t6inGcn5K+I/YKCRmuU9yqDc9+w7k+4Dua4l5H7AIPa2Gb6h2H110gtFXfcsfzmOT/2HuFBzELSbuML5J7fe/8ACpeKUoFcL6PVFIvykcfapFd68YZB99BS8kvq4dYn22tt7v6JK6cW5Vtblg8kQEg9WaMtFMv9mRCHH24qNyAf9mWXut4h+iuMfqrQUFTxFLuNI/RejJoGHW5Zw0gAABEqg6X2OSynOfKrOFmKqWXSxAyuc4ONxnzwfOvulBh+aZWmkKE2wWK4ghUOZUkDSpFJ1dccqHSC6+Dz0ZLDbGq4NaiOGNAYyFGMxLpQ752BZj9ZYkncnelzwO3kYtJbwOxxlniRicbDJIz2qTb2yxqFRVVV2CqAoH0AbCg60pSgx38ocTOioisxeN10qCx3ubMHAHsGTny71sazfNHEGhmtWQqCxMY1AsPjbi0TGBvk6sA9gSCdgauvSH+Zb9JP40EqlRvSm+Zk+1PxV56U3zMn2p+KglUqKbl/mW+tkH76CaT5r7XH7hQSqVG1y/IjH0uf3LXnx3/CH6R/hQSqVG6UvziD6E/i1PRn85X+pUH7jQSa8zUf0Eebyn/GR+zFPg6P5Of7RLftNB9vdoO7oPpYV8fCKeRLf2VZv2Cs5zvxe4togthbxy3Db6ApJROxl0qNwG0jcjv54Iq55e4fLDbos8rSzHxSyMfWdt20jsqjsAMDAFBK9LY+rE/+Ihf2nP6q8xKfONPoy5/XgVKpQRfQM+u7t7icD7FxXeKFVGFAA9gGK+6UClKUClKUChpSgzv8np/2ba+5GX9F2XP6q0VZz+T3/wBPgHyTMv6M8gz+qtHQKUpQKUpQZrmiSUyKkE8glMbGKKPAAfUB152OR0V2Gk98nAY4xGseISG4jYzuTLd3sDQ5XSscImMZVcZUjpRnPn1d+640d3wiCUhpYIZCBgGSNXIHfALA4Ga+04fEJGkEcYkYYaQKA7DbYtjJGw+ygzHM0Elxd2kaRsvSlWUvJgIyxTW0jaCCSTt2IH6q19ZHnC4Zb3hKozL1LiVW0kjUojDlTjuPANvPFa6gUpSgUpVLZ80xSMgCzKJGkRJHjwjtHrLKDnbaNzvjIU0F1SuPpseQOomWJAGoZJHcDfcj2V6LpCSA6ZXuNQyNs7jy2oOtK5R3KMNSupHfIII9vcV4LyPSzdRNKEhm1DCkdwTnb66DtVdxLiZQrHEA8z7qp2Cr2MkhHZB9pOw37S2uk8I1oC/qeIeLbPh38X1VXcvdIx9RXLtNlmkcYdypKnbyUEEADYD6ckJPDOGCIEli8jkGSRhu58voUdgo2A+smdUKHisTZ8YAEjRgsQuplOkhc9/EGX6VNd5byNc6pEXTudTAY3xk5O2+1B2pUQcUiMjx9RNaIsjLn1UbVpY+WPCf/CK6G+jChjJHpbGG1DBycDBzg7kUHelRL3ikcSuWYfFgMwBBZVzguRnIUd8+wGpQoPaUpQKUpQKUpQZz+T3/ANPhPtM5+jNxKcfVnFaOs7yEMWYTzjnvIz9KXcw/Zj7a0VApSlApSlApSlBneO2CS33Diz6TCbmRRt42ESpp39zs23ya0VZnmBM8R4X7mvD/APmI/fWmoFKUoFYi15PnXQMRKUe5YyieZ9ayibwCIpoTPUXJB2wcd629KDC3HJcwWBIktgsMdmARiM64JRJJk9JmYMRsQy7kkg1WS8FkZtAg/J4roPJ0Zdc5NxA4EoKAP1BG+QhkyGY+YU/ptKDFcOtJGteKN0AnpBlMccaONX+pxx5UOisSXUjJVcnsPM8jyhM6KwSCEolqBFExUS9HWcuTF4CNYwCrYK7ntjdUoMEeTLkdMKsGFaBx491Md21wyaujqYYO2kooOfD2q35X5bktHYsyOJFOSclkYSOypGcD4oq/q+TAnfUcaalB+fDl+YylPRopNNvdw67gMqjq3RdWVgjBsoysQME+3Y1Oh5NeMhwsEzrO0jCUlesvQESs7aGw6kFsYI8TeZzWzpQYaPkmVRsts2UtsqSwUmG6lmMHqE9ErIqA+XSXKkbCRHyczO7yJbAOl7iIDWkTXC2yrpygznouzHA3kOAa2NKDA3PKtxGJG0RPmJ1OkmRpHe1EAwGj1RsW05YPpKqSVycrubSHRGik5Kqq59uABmutKBSlKBSlKBXhr2lBm+WD07niEB8p1uF96XKBif8ANSetJWb5htZIZ4r2CNpTGjRTwp68sJbUDHnvJGw1BfzgzjuRUqw5ysp9kuoNXYxu4jkU+xo3w6n3EUF1SvlWzuN/or6oFKUoFeZoaxdlIPTU8T+kel3IlXU+1sIpejlewj/JiD21E43LUFxxHldZbiGbXKChk1YnmGA8enEYDYTcLnGM4qX8Ax/OXX3mf8dWVKCt+AY/nLr7zP8Ajp8Ax/OXX3mf8dWVKCt+AY/nLr7zP+OnwDH85dfeZ/x1ZVyuZGVGKqWIViEBALEDZQTsCe2+29BVWvL+Gl1y3JBfMYFzP4U0INJ8ffWHPn3qR8Ax/OXX3mf8dVHJ8sxnveskysWgY9QrpBMQysYV2AUbbezc5JNamgrfgGP5y6+8z/jp8Ax/OXX3mf8AHVlSgrfgGP5y6+8z/jrhf8v5ikEUtyshRwjG5nwrFTpJ8Z2Bx5Grms7zu2IoclQhuIw5lZlhCaJCesV30EgAbgaimds0E9eApj+cuvvM/wCOvfgGP5y6+8z/AI6j8nuxs4NWrOGGSWbIDsAVLeIxkAFc76Sud6uqCt+AY/nLr7zP+OnwDH85dfeZ/wAdWVKCt+AY/nLr7zP+Oo0nL/xqETXPTCyB19JnyWJTQR4vIB/P84d6umG38KwjmOGGdZ3mdfT3CrJLp6xMKkLLI2AIhu3s8AGD6pDVfAUfzl195n/HT4Bj+cuvvM/4685ai02sQ6qy+H11YupBJICsSSyqPCCdyFGd6s6Ct+AY/nLr7zP+OnwDH85dfeZ/x1ZUoK08Bj+cuvvU/wCOo1ly/jX1JrlsyOVxcz7IT4VPjG4Fc+d7ctZyEPKpQow6bFdWHXZsblfdVJdTOOIuWZS63NusUWZRI0Dxxh3QhwvTUtMzDSwOhskHTgNR8Ax/OXX3mf8AHUa85PtphiVZJB7JJZX/AOZjV3Sgykf8l3DVOVt2U/1J50/5ZBV5ZcEihRUQSaVzjVNK53JPrMxJ3Pman0oFKUoFeYr2lApSlApSlApSlB4BXtKUClVV/wAwxxSNGUnYoiyOY4mkCK5cKW07/wBG+wBO1Tob1HClXUh1DrgjxKRkMPaN+9B3oRUW54nFGup5EA1omcjZ3YKqn2ElhSx4lHMDoYHS0ikdiDHI0bbd8akbfzoJVKjrfLlsnTpbT4/Dk7ernuNwM15dcRjjZFdgGkLBF82KqWIH1A0EmlcLe7VwuDgsobS2zAH2r3Ffcc6sMqykHO4IOcd6DpXmK+RMuQNS5IyBkZI9o91cG4igkZCcFEV2J2VVYlVyTsCSrfYaCVSuZuF28S79txvtnb6t64x8RRn0A5JQSA+TLnBKnzwcZ9mpfbQSqUpQK8017SgUpSgUpSgUpSgUpSgUpSgUpSgUpSgUpSgoby1uVuZZYEgYSwwRgySMuho2nOSqxnUPjV2BHY9u9Z6XkiSLOk9RUSMq+pQ46NqsWgIIixyUJwJAuJGBHylKDy25QkeCMm3tYysNkBFk4laGWOVmkzF4DpV0GQx+MfO3e54dywYpopQIgwmv3kZfWZbiR3jGdOWxlMg7ArtnApSgi3XJrSS3LOIGEqXoTV4tLTrbBDuu2Oi2SO2R3qfxTgTy+hkCJmt2OoyHfDQPGWU6TkhirY2zp7ilKCji5JnBUabYjoqjszkhsWXo5A+L6kZzgakcDTvp1VIsOWrqFldUtyQZgIy4UhZYoV1M8cKhyGiH5udJGSSKUoPjhPJc0UsDMUYR+jMXDgFejbxxMijpayCUb88DDnI7hpnE+DSPdOwRJBqgmCS7JIEimhaMtpYBlZ0kGR39ncKUHA8klsl4rQE+gYVQSqLBcvLKialzpKtpHbO+yjapnBuENDcqMAJGL5/AMJi5uY3iQbAZAjYkDtt7RSlBqKUpQKUpQKUpQKUpQf/Z"/>
          <p:cNvSpPr>
            <a:spLocks noChangeAspect="1" noChangeArrowheads="1"/>
          </p:cNvSpPr>
          <p:nvPr/>
        </p:nvSpPr>
        <p:spPr bwMode="auto">
          <a:xfrm>
            <a:off x="1016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+mj-lt"/>
            </a:endParaRPr>
          </a:p>
        </p:txBody>
      </p:sp>
      <p:sp>
        <p:nvSpPr>
          <p:cNvPr id="3" name="AutoShape 4" descr="data:image/jpeg;base64,/9j/4AAQSkZJRgABAQAAAQABAAD/2wCEAAkGBhIRERIUEhEQFRUSFRIWFxQSFBYUFxUYFRQVFxUVFhoZGyYeFxkjGhUUIDshIygpLSwsFyAxNzAqNSYrLCkBCQoKBQUFDQUFDSkYEhgpKSkpKSkpKSkpKSkpKSkpKSkpKSkpKSkpKSkpKSkpKSkpKSkpKSkpKSkpKSkpKSkpKf/AABEIAMgA+wMBIgACEQEDEQH/xAAbAAEAAwEBAQEAAAAAAAAAAAAABAUGAwECB//EAEsQAAIBAwIEAgQJBwgJBQAAAAECAwAEERIhBQYTMSJBFDJRYRUjUlNxgZGU0jRCkqGxwdEHM0NicnOCkxYkJVRjsrPh8DV0oqOk/8QAFAEBAAAAAAAAAAAAAAAAAAAAAP/EABQRAQAAAAAAAAAAAAAAAAAAAAD/2gAMAwEAAhEDEQA/AP3GlKUClKUFdcyt6VAoJwY7gkZ2JBhwSPPGT9tWNVl1+V2/91c/tgqzoFKUoBrJfCk6TgySSLG07IpCRSWzoWKImpPjIps4GXOnXld8itaaxaXVubjPouAbp4gyzZxMGZDN6PnAOoE6gNQ9b2mg7pzs/ThdrRgbmOGSFFlViwklgi0uSAEYekRN5jBO4IxX3Hzt4nDW7BUE41gsF1wBg4Z3RY1QsjqG1b4GQucCNwpOFwQxATQuFWFBIXZs9AxOGG5Eah+mxxhQxGd6m3EfDWmkR2h6jdUMjO2M6NUpUE6FfSuWZcMMZJoPLPm55W6aW4MoeQFTIyppjjhcuGeMMc+kRgDQMknfAzXzwzm3/U4pJBI8zRQsVCFQzysiKuvSIxlnUbHbf2V04fw/h0+volXKssjlZZeoGdNAZm1a/EiY3PiCjOdq6W3EOHPbtCkluYI41GgHwCPspXPdc4AIzvgd6D7teZS0/Qkh0yDqatL60wscbqVJUEgiTG4GCp9xr45a5gkupJCY1WPpWsieLLfHxdQhtsbZ8vZ76jSrwwImp48O7sGMkmsttHIZHLa8eoh1nHqg+QqZwF7UP8UgjfEkAQMcmO0laENgHGkYwCd9wM0F9SlKBSoc/GIEDl5Y0EZCsZGCAEqrd2wOzKfrr54dxy3uE1wzRumWGpWBBKnBwfPcUE6qyTmKFZuiRP1DnAFvOQQCqlgwTSVBZfFnG9T/AElPlr9orP8AMPDGnaQo8Y1WV3ACXAw8xi0dvLwHeg0ZavNVYz4He4uBJPHCIi8ZMTypJslrPGdSjwnxyLtvsM/REg5WeNIgFhYCGyE8QlAFxJC0hlDk7OTqU5b1tAU7dg3+qvax3AuAaLgSyLCqKspijEgYQF5dSqo9XZdW42XWVG1az0lPlr9ooOtKh3/GIII2kllRETGpidhkgb495FfFvx63kCGOeKQOwVTG4cEkEgeEnHY0E+lKUClKUCo9+0gjYxdPXjw9TVpz/W0jOPoqRXhGaDGPzJctbxurRho+HpeSakyJWK56YwRoXwPuNxqX2YM2x43O80TFk6U1xcwCPRhk6AmKuXzuSYGyMY8Yx2ObKfle2dY0aPwxIIlAd1BjGn4t8Ea08K+Fsg4rrFwCBZjMqEOSx9ZioZwA7KhOlWYDcgAn6zQRZL1GvokU5aOK41DBGMm3xuRg/VV1VZdfldv/AHVz+2CrOgVE4jxaC3XXPNFEp2DSuqAn2AsdzULmPjZt41EaCSeZxHBFnGuQgnLHyRVBZj5BT5kVJsOHN04vSGSeWPJMpjVfEc5KD8wYOPbjuTQceH802dw2iG7tpG+SkqFv0c5qsTk4iXVrgx6SbjUtvifeXq9Pq9T1c+E+HdSR51e3vCYZtJlijcoyspdQSrKcqykjIII8qrOK8auLWQvJB1LUgfGQBmlgwPEZY9zJHnfUm481I3oK695Gke3jgW5wiW5hIKNgn5wKsign3NqHsxvmHf8ALdzKxhKt0Ee9kB+LXUbmKcYWTWSTrnJAKDSM5LYBOzsb+OeNZIpEdHGVdCGUj3EVIoM3y9Z3JluZrhcGVIEUFUQ/FCXPhWSQAZk7liTg9hiqmPld/RrVbudEaOGCGIBCAsmqCTTKyyYbx26INJTO+DlhjdVyuLdZFZXUMrAgqRkEHuCKDIXXIcjxOguEUSrIHAjk06m7OB1ssdIVfjC3q7Y7Va8I5Y9HmeVJN5mmaYaTh9cryxYyx0lNbLtsQxyM4I7W9w1syxysWiYhYpmOSD+bDKT+d5K59bYHxYL3OaAK8Ne1X8c4ylrC0r5OMBUXd5HY4SNB5szEAD30ELjfBbBkd7yO2KswYvc6MKdCoNLN6myL2NUVjd8Ftl6VusUwGpiLeF74oGOTqZFcqO+xP0Va8H5ZLsLm/CS3Lbqh8cVqD/Rwg7ZHnJjLH3YFaKOFVGFUAexQB+ygyA5i4OcaBBIfkQ2rSuPbqRIyyf4gKsuHvwyeMyRCyZF9YhIxo9zggFD7mxV/iq295Ys5n6ktrbSOPz5IkZvduRk0HCwg4dcAmBbGULsTEIZMH36c4qX8A23+7W/+Un8Ki8R5RtZiGMQjkQYWaAmGVfcHjwce45HuqOOVJB24lxID+3bn9bQEmgsvgK2/3a3/AMpP4U+Arb/drf8Ayk/hVWeVp28MnE75k+SvQhY/TJFEr/YRXv8AoJbD1GvI2+VHeXQP15kIP1igl3/KlnPG0b20JV8Z0oEOxB9ZcMO3ka4cL5bsISFtobdGiYMeiFD5AIGsjxHue9czyJbN/OtdT+6e6uJF+jTr0/qqBx3gFvaNZzW0EMDpdW0ZMKLHqjncROjaQNS+MHfzUGg2NKUoFKUoFKyvMN5GrOHmuNQ06YhK9qmk6Q0nUjGpkB9Y5bSSAQM72nLmTCra5WD9llYOVwSPC+kM6HGQW3IIPngBbUqBxHjsFuQJZApILdmOFBALtpB0ICR4mwN+9IuOwNMYRIDINQ04PdQCyhsaWYAjIBJGdxQc7r8rt/7q5/bBVkTVbdfldv8A3Vz+2CunH+Ji2tp5z/QxSPj2lVJA+s4H10Ee0gguLj0lHZ2hE1uO+hCJPjtII9YsoUsCRhMe2rcVU8rcKNtZ28Tbssa6z8qRvFK31uzH66tqBXhFe0oKx+ECJJzaLBFLMdZYoSjSYA1OqkZyBuQQfPeoFnzaFdYb2P0WZjhSzaoJj/wZsAE/1G0t7j3rRVyubVJFKyIjqcZV1DKcHIyDsdxQdAa9ql4vFerIJLZ4nUKA1tMNKtgk6klUFkc5x4gy7D1e9deDcfE5ZGhnhljxrimQjGcgFXGUkUkHdWPvxQWFxbrIpV1DKwIZSMgg9wRWLfme4suIRWs8T+hyfFxXb+Il209NHcEjAOpMthjlSc4JbcA1R8x8eiiAh6fpE0wOi1QBmkHbU+fDHED3dth7ztQSuN8ejtUUuGZ5G0RxRjVJK+MhEHmdicnAAGSQKruG8GmmmS5vdAaPPQtkOpINQwXZsDqzYyNXZQSF7kntwPgLiQ3N0ySXLLpGjPTt0O/ShB33OMud2IHYAAX1B4BXtKUClKUClKUClKUCs9zvtbxt8i74e30f65CM/rrQmsxzYOpbuzSaI1ntvLIPTuYiPLOS6gfQaDTCva8Fe0ClKUGM4+yG6AnuBHEpRlMjyw4wu4i8IRmJOeoHDrnGPboeCXaunhkeULt1XTRr3OCDpAfAwCyjBqFzPzEbTo4EQEjgM8r6FA6kalR7XIkLAEjaNj5VYcE4gZ4UkIALavVJZTpYrrQkAlGxqBx2YUFDzfwCeeQmMMQ1vJEuiURBXZlIaYH+diwB4PENmGk6tu1lwicTRqyKEhubq46oceMTibSgXuCDO2c7eAYJztp68xQU0luwvomMrsGiuMIQgVMGDOCFDHPvJrvx3iSRCFXj6npE0cAXYjL5JYg7EKqs31Uuj/rdv/dXP7YKh8XtnkvbDCkxwm5mZseEOIhFGpPtPWkOP6poL4V7SmaBSvGYAZJ29tUl5ztYRHS13AW+QjdV/wBCPLfqoLylZz/TMP8AzFnxCbPYi3MK/pXBjFPTeJy+pa2tuPlXExmf/LhAX/7KDRVU8a5jtLf4uaUa3GBCgaSV8+SxoC5+kCoR5Wnl/Kr+5cfN2+LSP6PBmUj6ZKs+Ecv21qCIII48+sVXxN73b1mPvJNBjLXg/E2Diykls7crhI75hPIDtjpjDNAuPJ2fGfUGKvLEW3DIFknQxvMR1pSZLk68d5p9GdPkGYKozgAVqK8xQcbS9jlQPFIjo3ZkYMp+gjY13qlHKdqs4nij6MmcsYGaJZPdKikLIN/zgT764XHF7tJHaKGG6gDacW8gWeMqBrUhz05CDnsykdsGg0NKreD8eiuQ2jqK0ZAeOWN4nQkEgMrAew7jIPtqyoFKUoFKUoFKUoPiaTSrH2An7BmsxzpHp4XJ7V9HY/Ss8Tk/aM1oeIn4th7cL+kQv76p+f1/2Ze/1YXb9HxfuoNAK9rxTXtApSlBludpXAgAl0K7OjKCxc505dERGaQoglwANmZG/Nq05YdmtYmZw+oFg2vqeEsxRS/57KpVS3mVJqp5iuLg3MKwRSCQLLokSSHDIRH1Q6SDsG6W43zjyzVpyqwNrHs4OZdYkZWfqdV+rqKAKW6mv1dvZtQW9M1keauMXCTOkRdVhtjcOydLcBmBz1AdQAQ+Aac6vXXbP3YcWmaaJ+qSk9zdwdHSgCJCsxRwca9XxIzkn+d7DAoJnHuGCe4t1Mk6YjuTqgleJu8AwShBI37du1U1nwaVr25hTiHEVSCK2beWOQ9SUzFh8ZG2wVE299X0t4GvolAkykVxksjqpyYPVYjS31E114Twlop7yVip9IkjZcZ2SOCOMA5HfUrnb5VBC/0fux24pc/44LVj+qIUPLFw385xS+I9ka20P61h1frrRUoM6vIVmSDLHJcEed3NLcD9GRiv2Crqz4fFCumKOONfkxoqD7FAqRSg8xXtKUClKUClKp7u7ed2hhYqqnEsw/N9scftk9p/Mz7cCgqOcrS4v0a3srhoSh+NlBwp8jDkDUW3ydJGMAHOcDQ8F4RHawRQRDCRKFHtPtY+8nJPvJqRaWiRIqIoVVGAB/5ufedzXag5XNssiMjjKurKw9oYYI29xrPf6N3NvvZXb6R2t7zVcR/QsmetGP8AEwHsrTUoKm/48LaONrhJBqHjaGOSaONgATqKrqCZ2DEfTipfDeLQ3Ca4JY5U+VGwcfQcHY+41KIqtblu2M63HQjEy5+NQaGOQRhyuNY37NkUFnSqG+TiEcjPC9tPGTkQShoXUYGyTLqB8z4k+upXDuOF0kaaCW26Xr9coFxjJZZFYqygeeRjzxQWlK+IZlcBlIZTuCpyCPaCNjX3QRb3cxr8p1+xcsf2VV89rnhl/wD+1uD9kbGrT1pvdGv/AMm/7D9dV/Oq54dfD22tz/0XoLaA5VT7QP2V0rhYtmOM+1EP2qK70ClKUFDzPPbDorPG7lnGjp5DJlkjL6wylFzKgODvqxg1YcFkiMKdFNCAFQmnQUKMVZCPIhlYH3jzqp5ysxKsWEd2DEqqRzEkjB/nInQwjIU5ZsHA2JAxa8EiKwRqYVhIUZiV9YQ+Y1fnHzz5k0H1f8GgnKmWKNymcF1BxnGR9BwNu2w9lI+DwrKZhFGJGzlwviOcZ+s6VyfPSPZU2lBWXX5Xb/3Vz+2CoPIspe06hJJlmu5Mk52a6l0ge4LpqbeuBdwE9hFdE/UYK95btIorWFIHLxBAUckNrVvEGyAAc5z2oLOlKUClKUHhNUyc2QMszKJW6UqQY0FWeRwhVUDYznqKMnA7nOBmrqs/ecuuxndXTW9zb3EYYHAMMcSFHxv4hG247agcHGCEmbmaJbWS5Ky6YteuMKOoGjYoyac4Lahjvg+RINc+Jc3Qw9HaSTrxyyIIlDZWOIyk7kdwMD2k1yPLsjWk0RdBJPI8rMASis8ofAzuQAAufPGcDOKj2XKDRzLIZFIjnLRrpI0QdK4CQj3h7l9/kqo8qC5j4vHJIkaEtrh6wZfVCEqFJOe7ZOP7DeyoXCOOQEpBFG6sDKrRYAMPSOGMu+2piuDk6teRkZIct8vG1Empw+SqR4BGiCLPRiOe5XW+/vqPacsSJK0xmy9xrFzpLIGUA9DolTmMxjwg+YZid8YC6n4pCh0vLEpwWwzqp0gElsE9sKxz7jXkPFoXXUk0TLpZtSupGlThmyDjAOxPlVNecrMTO0Trqkito1MuZGxDNLI6s76j4hJgHcqRnfAqpblOUFIzljNPOZGXW6i2lVGmid33LFkRQfPvgbgBsIOKQyOyJLEzp6yq6sy/SAcipVZ3hPL0sVy0haMR/H4VC5yZpVk1BXz0TschDpcnVgYArRUClKUCvl0DAggEEYIO4IPka+qUGdk5HgUlrV5bNyck2rBYyfa8LAxN+jn31MvryeBIcRekeqsrh0iYbAdQIdmBOTpBBHlntVqzAbmocY6rBvzF3UfKPyz7vZ9tBW8E5ntpH6XUKXDFiYZ0aGQnz0pIAXAA7rkYFd+cBnh96Pba3P8A0Xq0kgU6SVUlTlSQDpOMZHsOCazHNfL0phu5IbydOpFLrhcCeFh0yCFVsNESPkMBnfBoNDwpwYIiOxjjP2oKlVnOVuJyixSS4jRFSCJlaFmm6idJW1BQgcNjbTg79iatOFcet7pdUE0cgHfQ2Sp9jL3Q+4gUE+lKUGI50tws0ZZbUpJqJR7KW5dn+KjDnpsMDBjTO3rKN8jF/wAqEeiRacYw2MRdADxtsI8koB2wd9t981Tc5M4eMHoMr5VB05TIocxxyMzLMgC65I/eDpIBIBF3yuB6LHjv49WQ4OvqN1NWtmbVr1ZyTvneglcT4tHbqGlbAZ0jGASSzsFUAD6c+4AnyrhDzDC83SBfVqdQxRgjPGMyIr4wzLvke4+w4gc0csyXRDRzsjARgKVQqAsySOwypIY6F9x0qO2c+WnA5lmTUY+jFcXNwrBm6jNOJfAy6dKhevJuCc4XYb0Dmu46eX+RaX7fopEf3VYcswaLO1T5FvAv2RqP3VT8zPHbyNPL1JY/RrrXCxDKVzbqUVTt4s439talFAAA2A2xQfVKUoFKUoFKUoFKUoFKUoFeYr2lApSlApSo8t6inGcn5K+I/YKCRmuU9yqDc9+w7k+4Dua4l5H7AIPa2Gb6h2H110gtFXfcsfzmOT/2HuFBzELSbuML5J7fe/8ACpeKUoFcL6PVFIvykcfapFd68YZB99BS8kvq4dYn22tt7v6JK6cW5Vtblg8kQEg9WaMtFMv9mRCHH24qNyAf9mWXut4h+iuMfqrQUFTxFLuNI/RejJoGHW5Zw0gAABEqg6X2OSynOfKrOFmKqWXSxAyuc4ONxnzwfOvulBh+aZWmkKE2wWK4ghUOZUkDSpFJ1dccqHSC6+Dz0ZLDbGq4NaiOGNAYyFGMxLpQ752BZj9ZYkncnelzwO3kYtJbwOxxlniRicbDJIz2qTb2yxqFRVVV2CqAoH0AbCg60pSgx38ocTOioisxeN10qCx3ubMHAHsGTny71sazfNHEGhmtWQqCxMY1AsPjbi0TGBvk6sA9gSCdgauvSH+Zb9JP40EqlRvSm+Zk+1PxV56U3zMn2p+KglUqKbl/mW+tkH76CaT5r7XH7hQSqVG1y/IjH0uf3LXnx3/CH6R/hQSqVG6UvziD6E/i1PRn85X+pUH7jQSa8zUf0Eebyn/GR+zFPg6P5Of7RLftNB9vdoO7oPpYV8fCKeRLf2VZv2Cs5zvxe4togthbxy3Db6ApJROxl0qNwG0jcjv54Iq55e4fLDbos8rSzHxSyMfWdt20jsqjsAMDAFBK9LY+rE/+Ihf2nP6q8xKfONPoy5/XgVKpQRfQM+u7t7icD7FxXeKFVGFAA9gGK+6UClKUClKUChpSgzv8np/2ba+5GX9F2XP6q0VZz+T3/wBPgHyTMv6M8gz+qtHQKUpQKUpQZrmiSUyKkE8glMbGKKPAAfUB152OR0V2Gk98nAY4xGseISG4jYzuTLd3sDQ5XSscImMZVcZUjpRnPn1d+640d3wiCUhpYIZCBgGSNXIHfALA4Ga+04fEJGkEcYkYYaQKA7DbYtjJGw+ygzHM0Elxd2kaRsvSlWUvJgIyxTW0jaCCSTt2IH6q19ZHnC4Zb3hKozL1LiVW0kjUojDlTjuPANvPFa6gUpSgUpVLZ80xSMgCzKJGkRJHjwjtHrLKDnbaNzvjIU0F1SuPpseQOomWJAGoZJHcDfcj2V6LpCSA6ZXuNQyNs7jy2oOtK5R3KMNSupHfIII9vcV4LyPSzdRNKEhm1DCkdwTnb66DtVdxLiZQrHEA8z7qp2Cr2MkhHZB9pOw37S2uk8I1oC/qeIeLbPh38X1VXcvdIx9RXLtNlmkcYdypKnbyUEEADYD6ckJPDOGCIEli8jkGSRhu58voUdgo2A+smdUKHisTZ8YAEjRgsQuplOkhc9/EGX6VNd5byNc6pEXTudTAY3xk5O2+1B2pUQcUiMjx9RNaIsjLn1UbVpY+WPCf/CK6G+jChjJHpbGG1DBycDBzg7kUHelRL3ikcSuWYfFgMwBBZVzguRnIUd8+wGpQoPaUpQKUpQKUpQZz+T3/ANPhPtM5+jNxKcfVnFaOs7yEMWYTzjnvIz9KXcw/Zj7a0VApSlApSlApSlBneO2CS33Diz6TCbmRRt42ESpp39zs23ya0VZnmBM8R4X7mvD/APmI/fWmoFKUoFYi15PnXQMRKUe5YyieZ9ayibwCIpoTPUXJB2wcd629KDC3HJcwWBIktgsMdmARiM64JRJJk9JmYMRsQy7kkg1WS8FkZtAg/J4roPJ0Zdc5NxA4EoKAP1BG+QhkyGY+YU/ptKDFcOtJGteKN0AnpBlMccaONX+pxx5UOisSXUjJVcnsPM8jyhM6KwSCEolqBFExUS9HWcuTF4CNYwCrYK7ntjdUoMEeTLkdMKsGFaBx491Md21wyaujqYYO2kooOfD2q35X5bktHYsyOJFOSclkYSOypGcD4oq/q+TAnfUcaalB+fDl+YylPRopNNvdw67gMqjq3RdWVgjBsoysQME+3Y1Oh5NeMhwsEzrO0jCUlesvQESs7aGw6kFsYI8TeZzWzpQYaPkmVRsts2UtsqSwUmG6lmMHqE9ErIqA+XSXKkbCRHyczO7yJbAOl7iIDWkTXC2yrpygznouzHA3kOAa2NKDA3PKtxGJG0RPmJ1OkmRpHe1EAwGj1RsW05YPpKqSVycrubSHRGik5Kqq59uABmutKBSlKBSlKBXhr2lBm+WD07niEB8p1uF96XKBif8ANSetJWb5htZIZ4r2CNpTGjRTwp68sJbUDHnvJGw1BfzgzjuRUqw5ysp9kuoNXYxu4jkU+xo3w6n3EUF1SvlWzuN/or6oFKUoFeZoaxdlIPTU8T+kel3IlXU+1sIpejlewj/JiD21E43LUFxxHldZbiGbXKChk1YnmGA8enEYDYTcLnGM4qX8Ax/OXX3mf8dWVKCt+AY/nLr7zP8Ajp8Ax/OXX3mf8dWVKCt+AY/nLr7zP+OnwDH85dfeZ/x1ZVyuZGVGKqWIViEBALEDZQTsCe2+29BVWvL+Gl1y3JBfMYFzP4U0INJ8ffWHPn3qR8Ax/OXX3mf8dVHJ8sxnveskysWgY9QrpBMQysYV2AUbbezc5JNamgrfgGP5y6+8z/jp8Ax/OXX3mf8AHVlSgrfgGP5y6+8z/jrhf8v5ikEUtyshRwjG5nwrFTpJ8Z2Bx5Grms7zu2IoclQhuIw5lZlhCaJCesV30EgAbgaimds0E9eApj+cuvvM/wCOvfgGP5y6+8z/AI6j8nuxs4NWrOGGSWbIDsAVLeIxkAFc76Sud6uqCt+AY/nLr7zP+OnwDH85dfeZ/wAdWVKCt+AY/nLr7zP+Oo0nL/xqETXPTCyB19JnyWJTQR4vIB/P84d6umG38KwjmOGGdZ3mdfT3CrJLp6xMKkLLI2AIhu3s8AGD6pDVfAUfzl195n/HT4Bj+cuvvM/4685ai02sQ6qy+H11YupBJICsSSyqPCCdyFGd6s6Ct+AY/nLr7zP+OnwDH85dfeZ/x1ZUoK08Bj+cuvvU/wCOo1ly/jX1JrlsyOVxcz7IT4VPjG4Fc+d7ctZyEPKpQow6bFdWHXZsblfdVJdTOOIuWZS63NusUWZRI0Dxxh3QhwvTUtMzDSwOhskHTgNR8Ax/OXX3mf8AHUa85PtphiVZJB7JJZX/AOZjV3Sgykf8l3DVOVt2U/1J50/5ZBV5ZcEihRUQSaVzjVNK53JPrMxJ3Pman0oFKUoFeYr2lApSlApSlApSlB4BXtKUClVV/wAwxxSNGUnYoiyOY4mkCK5cKW07/wBG+wBO1Tob1HClXUh1DrgjxKRkMPaN+9B3oRUW54nFGup5EA1omcjZ3YKqn2ElhSx4lHMDoYHS0ikdiDHI0bbd8akbfzoJVKjrfLlsnTpbT4/Dk7ernuNwM15dcRjjZFdgGkLBF82KqWIH1A0EmlcLe7VwuDgsobS2zAH2r3Ffcc6sMqykHO4IOcd6DpXmK+RMuQNS5IyBkZI9o91cG4igkZCcFEV2J2VVYlVyTsCSrfYaCVSuZuF28S79txvtnb6t64x8RRn0A5JQSA+TLnBKnzwcZ9mpfbQSqUpQK8017SgUpSgUpSgUpSgUpSgUpSgUpSgUpSgUpSgoby1uVuZZYEgYSwwRgySMuho2nOSqxnUPjV2BHY9u9Z6XkiSLOk9RUSMq+pQ46NqsWgIIixyUJwJAuJGBHylKDy25QkeCMm3tYysNkBFk4laGWOVmkzF4DpV0GQx+MfO3e54dywYpopQIgwmv3kZfWZbiR3jGdOWxlMg7ArtnApSgi3XJrSS3LOIGEqXoTV4tLTrbBDuu2Oi2SO2R3qfxTgTy+hkCJmt2OoyHfDQPGWU6TkhirY2zp7ilKCji5JnBUabYjoqjszkhsWXo5A+L6kZzgakcDTvp1VIsOWrqFldUtyQZgIy4UhZYoV1M8cKhyGiH5udJGSSKUoPjhPJc0UsDMUYR+jMXDgFejbxxMijpayCUb88DDnI7hpnE+DSPdOwRJBqgmCS7JIEimhaMtpYBlZ0kGR39ncKUHA8klsl4rQE+gYVQSqLBcvLKialzpKtpHbO+yjapnBuENDcqMAJGL5/AMJi5uY3iQbAZAjYkDtt7RSlBqKUpQKUpQKUpQKUpQf/Z"/>
          <p:cNvSpPr>
            <a:spLocks noChangeAspect="1" noChangeArrowheads="1"/>
          </p:cNvSpPr>
          <p:nvPr/>
        </p:nvSpPr>
        <p:spPr bwMode="auto">
          <a:xfrm>
            <a:off x="2540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+mj-lt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406400" y="7937"/>
            <a:ext cx="83881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DNA damage and relationship to LET</a:t>
            </a:r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" b="-1676"/>
          <a:stretch/>
        </p:blipFill>
        <p:spPr bwMode="auto">
          <a:xfrm>
            <a:off x="581800" y="654268"/>
            <a:ext cx="3226898" cy="3852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 Box 10"/>
          <p:cNvSpPr txBox="1">
            <a:spLocks noChangeArrowheads="1"/>
          </p:cNvSpPr>
          <p:nvPr/>
        </p:nvSpPr>
        <p:spPr bwMode="auto">
          <a:xfrm>
            <a:off x="-46594" y="4407294"/>
            <a:ext cx="548269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180000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Low-LET radiation produces repairable DNA damage (e.g. single and double strand breaks).</a:t>
            </a:r>
          </a:p>
          <a:p>
            <a:pPr marL="342900" indent="-180000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High-LET radiation generates increased amounts of complex DNA damage (containing multiple DNA lesions) that are more difficult to repair, utilises multiple DNA repair pathways, and which can enhance cell death.</a:t>
            </a:r>
            <a:endParaRPr lang="en-US" sz="1100" dirty="0">
              <a:latin typeface="Calibri" panose="020F0502020204030204" pitchFamily="34" charset="0"/>
            </a:endParaRPr>
          </a:p>
        </p:txBody>
      </p:sp>
      <p:graphicFrame>
        <p:nvGraphicFramePr>
          <p:cNvPr id="47" name="Chart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291055"/>
              </p:ext>
            </p:extLst>
          </p:nvPr>
        </p:nvGraphicFramePr>
        <p:xfrm>
          <a:off x="4120691" y="600817"/>
          <a:ext cx="4619964" cy="3213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4" name="Group 23"/>
          <p:cNvGrpSpPr/>
          <p:nvPr/>
        </p:nvGrpSpPr>
        <p:grpSpPr>
          <a:xfrm>
            <a:off x="5803163" y="606188"/>
            <a:ext cx="2919836" cy="2213526"/>
            <a:chOff x="5803163" y="606188"/>
            <a:chExt cx="2919836" cy="2213526"/>
          </a:xfrm>
        </p:grpSpPr>
        <p:cxnSp>
          <p:nvCxnSpPr>
            <p:cNvPr id="50" name="Straight Connector 49"/>
            <p:cNvCxnSpPr/>
            <p:nvPr/>
          </p:nvCxnSpPr>
          <p:spPr>
            <a:xfrm flipV="1">
              <a:off x="6166470" y="799285"/>
              <a:ext cx="0" cy="23841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V="1">
              <a:off x="6021413" y="800610"/>
              <a:ext cx="0" cy="72292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6027760" y="799285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5803163" y="606188"/>
              <a:ext cx="568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****</a:t>
              </a:r>
            </a:p>
          </p:txBody>
        </p:sp>
        <p:cxnSp>
          <p:nvCxnSpPr>
            <p:cNvPr id="54" name="Straight Connector 53"/>
            <p:cNvCxnSpPr/>
            <p:nvPr/>
          </p:nvCxnSpPr>
          <p:spPr>
            <a:xfrm flipV="1">
              <a:off x="6959426" y="1655544"/>
              <a:ext cx="0" cy="1752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6814369" y="1656868"/>
              <a:ext cx="0" cy="63460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6820716" y="1655544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6646268" y="1462447"/>
              <a:ext cx="4854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</a:t>
              </a:r>
            </a:p>
          </p:txBody>
        </p:sp>
        <p:cxnSp>
          <p:nvCxnSpPr>
            <p:cNvPr id="58" name="Straight Connector 57"/>
            <p:cNvCxnSpPr/>
            <p:nvPr/>
          </p:nvCxnSpPr>
          <p:spPr>
            <a:xfrm flipV="1">
              <a:off x="7758630" y="2041079"/>
              <a:ext cx="0" cy="1752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V="1">
              <a:off x="7613573" y="2042404"/>
              <a:ext cx="0" cy="77731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H="1">
              <a:off x="7619920" y="2041079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7445472" y="1847982"/>
              <a:ext cx="4854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***</a:t>
              </a:r>
            </a:p>
          </p:txBody>
        </p:sp>
        <p:cxnSp>
          <p:nvCxnSpPr>
            <p:cNvPr id="62" name="Straight Connector 61"/>
            <p:cNvCxnSpPr/>
            <p:nvPr/>
          </p:nvCxnSpPr>
          <p:spPr>
            <a:xfrm flipV="1">
              <a:off x="8550718" y="2151890"/>
              <a:ext cx="0" cy="1752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8405661" y="2153214"/>
              <a:ext cx="0" cy="63460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H="1">
              <a:off x="8412008" y="2151890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8237560" y="1958793"/>
              <a:ext cx="4854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**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148951" y="1195207"/>
            <a:ext cx="654212" cy="494513"/>
            <a:chOff x="5148951" y="1195207"/>
            <a:chExt cx="654212" cy="494513"/>
          </a:xfrm>
        </p:grpSpPr>
        <p:sp>
          <p:nvSpPr>
            <p:cNvPr id="67" name="Left Brace 66"/>
            <p:cNvSpPr/>
            <p:nvPr/>
          </p:nvSpPr>
          <p:spPr>
            <a:xfrm>
              <a:off x="5695048" y="1195207"/>
              <a:ext cx="79682" cy="494513"/>
            </a:xfrm>
            <a:prstGeom prst="lef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Text Box 30"/>
            <p:cNvSpPr txBox="1">
              <a:spLocks noChangeArrowheads="1"/>
            </p:cNvSpPr>
            <p:nvPr/>
          </p:nvSpPr>
          <p:spPr bwMode="auto">
            <a:xfrm>
              <a:off x="5148951" y="1273186"/>
              <a:ext cx="65421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sz="1600" b="1" i="1" dirty="0">
                  <a:latin typeface="+mj-lt"/>
                  <a:cs typeface="Arial" pitchFamily="34" charset="0"/>
                </a:rPr>
                <a:t>CDD</a:t>
              </a:r>
            </a:p>
          </p:txBody>
        </p:sp>
      </p:grpSp>
      <p:sp>
        <p:nvSpPr>
          <p:cNvPr id="70" name="Text Box 10"/>
          <p:cNvSpPr txBox="1">
            <a:spLocks noChangeArrowheads="1"/>
          </p:cNvSpPr>
          <p:nvPr/>
        </p:nvSpPr>
        <p:spPr bwMode="auto">
          <a:xfrm>
            <a:off x="5484017" y="6273225"/>
            <a:ext cx="36004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600" i="1" dirty="0">
                <a:latin typeface="+mj-lt"/>
              </a:rPr>
              <a:t>Carter et al, and Parsons (2018) IJROBP</a:t>
            </a:r>
          </a:p>
          <a:p>
            <a:pPr eaLnBrk="1" hangingPunct="1"/>
            <a:r>
              <a:rPr lang="en-GB" sz="1600" i="1" dirty="0">
                <a:latin typeface="+mj-lt"/>
              </a:rPr>
              <a:t>Carter et al, and Parsons (2019) IJROBP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268290" y="3699121"/>
            <a:ext cx="3726833" cy="2562254"/>
            <a:chOff x="5268290" y="3814499"/>
            <a:chExt cx="3726833" cy="2562254"/>
          </a:xfrm>
        </p:grpSpPr>
        <p:graphicFrame>
          <p:nvGraphicFramePr>
            <p:cNvPr id="69" name="Chart 6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277964411"/>
                </p:ext>
              </p:extLst>
            </p:nvPr>
          </p:nvGraphicFramePr>
          <p:xfrm>
            <a:off x="5268290" y="3814499"/>
            <a:ext cx="3726833" cy="256225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6333627" y="5164629"/>
              <a:ext cx="107422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Low-LET</a:t>
              </a:r>
            </a:p>
            <a:p>
              <a:r>
                <a:rPr lang="en-GB" sz="1400" dirty="0"/>
                <a:t>High-LET</a:t>
              </a: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6506681" y="557090"/>
            <a:ext cx="226119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Low-LET</a:t>
            </a:r>
          </a:p>
          <a:p>
            <a:r>
              <a:rPr lang="en-GB" sz="1400" dirty="0"/>
              <a:t>Low-LET (modified assay)</a:t>
            </a:r>
          </a:p>
          <a:p>
            <a:r>
              <a:rPr lang="en-GB" sz="1400" dirty="0"/>
              <a:t>High-LET</a:t>
            </a:r>
          </a:p>
          <a:p>
            <a:r>
              <a:rPr lang="en-GB" sz="1400" dirty="0"/>
              <a:t>High-LET (modified assay)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73770B0-41CD-4D4A-B069-42E08C197E45}"/>
              </a:ext>
            </a:extLst>
          </p:cNvPr>
          <p:cNvSpPr txBox="1"/>
          <p:nvPr/>
        </p:nvSpPr>
        <p:spPr>
          <a:xfrm>
            <a:off x="7930911" y="3864726"/>
            <a:ext cx="1153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85D8A"/>
                </a:solidFill>
              </a:rPr>
              <a:t>RBE=~1.7</a:t>
            </a:r>
          </a:p>
        </p:txBody>
      </p:sp>
    </p:spTree>
    <p:extLst>
      <p:ext uri="{BB962C8B-B14F-4D97-AF65-F5344CB8AC3E}">
        <p14:creationId xmlns:p14="http://schemas.microsoft.com/office/powerpoint/2010/main" val="1792703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2"/>
          <p:cNvSpPr txBox="1">
            <a:spLocks noChangeArrowheads="1"/>
          </p:cNvSpPr>
          <p:nvPr/>
        </p:nvSpPr>
        <p:spPr bwMode="auto">
          <a:xfrm>
            <a:off x="107504" y="-24482"/>
            <a:ext cx="9001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Modulation of proton-induced cellular sensitivity following siRNA knockdown screening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1117545"/>
            <a:ext cx="1861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Low-LET protons</a:t>
            </a:r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942001"/>
              </p:ext>
            </p:extLst>
          </p:nvPr>
        </p:nvGraphicFramePr>
        <p:xfrm>
          <a:off x="-55294" y="908720"/>
          <a:ext cx="9163798" cy="2161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687199"/>
              </p:ext>
            </p:extLst>
          </p:nvPr>
        </p:nvGraphicFramePr>
        <p:xfrm>
          <a:off x="-1" y="2902783"/>
          <a:ext cx="9107169" cy="21602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779912" y="2988394"/>
            <a:ext cx="1861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High-LET protons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8467930" y="4007157"/>
            <a:ext cx="0" cy="568482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8556640" y="4007157"/>
            <a:ext cx="0" cy="568482"/>
          </a:xfrm>
          <a:prstGeom prst="straightConnector1">
            <a:avLst/>
          </a:prstGeom>
          <a:ln w="190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425945" y="1746388"/>
            <a:ext cx="0" cy="568482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071881" y="1675850"/>
            <a:ext cx="0" cy="568482"/>
          </a:xfrm>
          <a:prstGeom prst="straightConnector1">
            <a:avLst/>
          </a:prstGeom>
          <a:ln w="190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380312" y="1050071"/>
            <a:ext cx="16031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HeLa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23071" y="4479511"/>
            <a:ext cx="843657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 Box 10">
            <a:extLst>
              <a:ext uri="{FF2B5EF4-FFF2-40B4-BE49-F238E27FC236}">
                <a16:creationId xmlns:a16="http://schemas.microsoft.com/office/drawing/2014/main" id="{8E515D4C-06D7-429F-92F1-95673AEA35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32" y="6519446"/>
            <a:ext cx="36004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600" i="1" dirty="0">
                <a:latin typeface="+mj-lt"/>
              </a:rPr>
              <a:t>Carter et al, and Parsons (2019) IJROBP</a:t>
            </a:r>
          </a:p>
        </p:txBody>
      </p:sp>
      <p:sp>
        <p:nvSpPr>
          <p:cNvPr id="28" name="Text Box 10">
            <a:extLst>
              <a:ext uri="{FF2B5EF4-FFF2-40B4-BE49-F238E27FC236}">
                <a16:creationId xmlns:a16="http://schemas.microsoft.com/office/drawing/2014/main" id="{509F3E42-2180-4FB3-A0D3-9033DB61F1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6595" y="5150732"/>
            <a:ext cx="910716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180000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Significant variability in the response of cells to low and high-LET protons dependent on cellular proteome.</a:t>
            </a:r>
          </a:p>
          <a:p>
            <a:pPr marL="342900" indent="-180000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Will identify specific cellular targets (e.g. for combinatorial drugs/inhibitors) to exacerbate the effects of PBT.</a:t>
            </a:r>
            <a:endParaRPr lang="en-US" sz="1100" dirty="0">
              <a:latin typeface="Calibri" panose="020F050202020403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0E949C9-4DF8-49DC-B3C3-AD41EBE2EB55}"/>
              </a:ext>
            </a:extLst>
          </p:cNvPr>
          <p:cNvCxnSpPr/>
          <p:nvPr/>
        </p:nvCxnSpPr>
        <p:spPr>
          <a:xfrm>
            <a:off x="523071" y="2422981"/>
            <a:ext cx="843657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07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>
            <a:extLst>
              <a:ext uri="{FF2B5EF4-FFF2-40B4-BE49-F238E27FC236}">
                <a16:creationId xmlns:a16="http://schemas.microsoft.com/office/drawing/2014/main" id="{F3664C18-81B2-4094-8550-32556B9D02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224" y="548680"/>
            <a:ext cx="87126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" panose="020F0502020204030204" pitchFamily="34" charset="0"/>
              </a:rPr>
              <a:t>Using ultra high-dose rates (&gt;100 </a:t>
            </a:r>
            <a:r>
              <a:rPr lang="en-US" sz="2400" b="1" dirty="0" err="1">
                <a:latin typeface="Calibri" panose="020F0502020204030204" pitchFamily="34" charset="0"/>
              </a:rPr>
              <a:t>Gy</a:t>
            </a:r>
            <a:r>
              <a:rPr lang="en-US" sz="2400" b="1" dirty="0">
                <a:latin typeface="Calibri" panose="020F0502020204030204" pitchFamily="34" charset="0"/>
              </a:rPr>
              <a:t>/s).</a:t>
            </a:r>
            <a:endParaRPr lang="en-GB" sz="2400" b="1" dirty="0">
              <a:latin typeface="Calibri" panose="020F0502020204030204" pitchFamily="34" charset="0"/>
            </a:endParaRPr>
          </a:p>
        </p:txBody>
      </p:sp>
      <p:sp>
        <p:nvSpPr>
          <p:cNvPr id="5" name="Text Box 52">
            <a:extLst>
              <a:ext uri="{FF2B5EF4-FFF2-40B4-BE49-F238E27FC236}">
                <a16:creationId xmlns:a16="http://schemas.microsoft.com/office/drawing/2014/main" id="{EF2B758C-9EEC-4A15-B727-5DEA63078C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673" y="-55945"/>
            <a:ext cx="9001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FLASH radiotherapy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236" y="1238790"/>
            <a:ext cx="4229721" cy="12841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735" y="2634152"/>
            <a:ext cx="6293121" cy="15517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4247300"/>
            <a:ext cx="7444069" cy="1003437"/>
          </a:xfrm>
          <a:prstGeom prst="rect">
            <a:avLst/>
          </a:prstGeom>
        </p:spPr>
      </p:pic>
      <p:sp>
        <p:nvSpPr>
          <p:cNvPr id="7" name="Text Box 10">
            <a:extLst>
              <a:ext uri="{FF2B5EF4-FFF2-40B4-BE49-F238E27FC236}">
                <a16:creationId xmlns:a16="http://schemas.microsoft.com/office/drawing/2014/main" id="{6A36ABBB-7F52-4B13-8CF5-1F2D957B9B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106" y="5266190"/>
            <a:ext cx="8701382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However, the mechanism of the FLASH effect is unclear (role of oxygen?).</a:t>
            </a:r>
          </a:p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Impact of FLASH on specific tumour models not well defined.</a:t>
            </a:r>
          </a:p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Effect of FLASH photon vs protons (and impact of LET), not been demonstrated.</a:t>
            </a:r>
          </a:p>
          <a:p>
            <a:pPr marL="0" lvl="1" indent="0" algn="just" eaLnBrk="1" hangingPunct="1"/>
            <a:r>
              <a:rPr lang="en-GB" sz="2000" b="1" dirty="0">
                <a:latin typeface="+mj-lt"/>
              </a:rPr>
              <a:t>Further research exploiting the biological impact of FLASH on appropriate </a:t>
            </a:r>
            <a:r>
              <a:rPr lang="en-GB" sz="2000" b="1" i="1" dirty="0">
                <a:latin typeface="+mj-lt"/>
              </a:rPr>
              <a:t>in vitro </a:t>
            </a:r>
            <a:r>
              <a:rPr lang="en-GB" sz="2000" b="1" dirty="0">
                <a:latin typeface="+mj-lt"/>
              </a:rPr>
              <a:t>and </a:t>
            </a:r>
            <a:r>
              <a:rPr lang="en-GB" sz="2000" b="1" i="1" dirty="0">
                <a:latin typeface="+mj-lt"/>
              </a:rPr>
              <a:t>in vivo </a:t>
            </a:r>
            <a:r>
              <a:rPr lang="en-GB" sz="2000" b="1" dirty="0">
                <a:latin typeface="+mj-lt"/>
              </a:rPr>
              <a:t>models is important for translation to the clinic.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D0F60A1-3D06-405B-BB47-5895AD6357C1}"/>
              </a:ext>
            </a:extLst>
          </p:cNvPr>
          <p:cNvGrpSpPr/>
          <p:nvPr/>
        </p:nvGrpSpPr>
        <p:grpSpPr>
          <a:xfrm>
            <a:off x="5545406" y="576119"/>
            <a:ext cx="3384296" cy="1940878"/>
            <a:chOff x="5652120" y="651806"/>
            <a:chExt cx="3384296" cy="194087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476C931-DA4C-4C73-988A-E795DE3551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60170" y="693274"/>
              <a:ext cx="3376246" cy="189941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76F2DBE-493B-4CF1-8F8A-BC56CC70655D}"/>
                </a:ext>
              </a:extLst>
            </p:cNvPr>
            <p:cNvSpPr/>
            <p:nvPr/>
          </p:nvSpPr>
          <p:spPr>
            <a:xfrm>
              <a:off x="5652120" y="651806"/>
              <a:ext cx="360040" cy="35853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ACAF40E-05AF-470B-8E1A-1774A84B6E2B}"/>
              </a:ext>
            </a:extLst>
          </p:cNvPr>
          <p:cNvGrpSpPr/>
          <p:nvPr/>
        </p:nvGrpSpPr>
        <p:grpSpPr>
          <a:xfrm>
            <a:off x="6372200" y="2578417"/>
            <a:ext cx="2153420" cy="1932252"/>
            <a:chOff x="6379020" y="2608137"/>
            <a:chExt cx="2153420" cy="193225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EA0920B-E87A-4342-8E29-FF2FEF78B7D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88224" y="2634152"/>
              <a:ext cx="1944216" cy="1906237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D77365E-F6E0-4CF5-9E6B-88A60692B88C}"/>
                </a:ext>
              </a:extLst>
            </p:cNvPr>
            <p:cNvSpPr/>
            <p:nvPr/>
          </p:nvSpPr>
          <p:spPr>
            <a:xfrm>
              <a:off x="6379020" y="2608137"/>
              <a:ext cx="360040" cy="35853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971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406400" y="33375"/>
            <a:ext cx="838810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Challenges and opportunities for PBT radiobiology research</a:t>
            </a: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107504" y="1099981"/>
            <a:ext cx="8856984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0" algn="just" eaLnBrk="1" hangingPunct="1"/>
            <a:r>
              <a:rPr lang="en-GB" sz="2000" b="1" i="1" dirty="0">
                <a:latin typeface="+mj-lt"/>
              </a:rPr>
              <a:t>Challenges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The radiobiology of PBT at the molecular and cellular level is still not entirely understood (e.g. impact of LET, dose rate delivery).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Other factors that impact on RBE of PBT not well defined (e.g. hypoxia, tumour microenvironment, drug-IR combinations, fractionated doses, FLASH).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More research required using specific and validated cancer models, plus relevant normal tissue models, </a:t>
            </a:r>
            <a:r>
              <a:rPr lang="en-GB" sz="2000" i="1" dirty="0">
                <a:latin typeface="+mj-lt"/>
              </a:rPr>
              <a:t>in vitro </a:t>
            </a:r>
            <a:r>
              <a:rPr lang="en-GB" sz="2000" dirty="0">
                <a:latin typeface="+mj-lt"/>
              </a:rPr>
              <a:t>(e.g. 3D spheroids/organoids) and </a:t>
            </a:r>
            <a:r>
              <a:rPr lang="en-GB" sz="2000" i="1" dirty="0">
                <a:latin typeface="+mj-lt"/>
              </a:rPr>
              <a:t>in vivo</a:t>
            </a:r>
            <a:r>
              <a:rPr lang="en-GB" sz="2000" dirty="0">
                <a:latin typeface="+mj-lt"/>
              </a:rPr>
              <a:t>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Significant lack of access to PBT facilities for radiobiology research.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Current facilities not fully equipped for </a:t>
            </a:r>
            <a:r>
              <a:rPr lang="en-GB" sz="2000" i="1" dirty="0">
                <a:latin typeface="+mj-lt"/>
              </a:rPr>
              <a:t>in vitro</a:t>
            </a:r>
            <a:r>
              <a:rPr lang="en-GB" sz="2000" dirty="0">
                <a:latin typeface="+mj-lt"/>
              </a:rPr>
              <a:t>, but more so </a:t>
            </a:r>
            <a:r>
              <a:rPr lang="en-GB" sz="2000" i="1" dirty="0">
                <a:latin typeface="+mj-lt"/>
              </a:rPr>
              <a:t>in vivo </a:t>
            </a:r>
            <a:r>
              <a:rPr lang="en-GB" sz="2000" dirty="0">
                <a:latin typeface="+mj-lt"/>
              </a:rPr>
              <a:t>experiments.</a:t>
            </a: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107504" y="3962303"/>
            <a:ext cx="90010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0" algn="just" eaLnBrk="1" hangingPunct="1"/>
            <a:r>
              <a:rPr lang="en-GB" sz="2000" b="1" i="1" dirty="0">
                <a:latin typeface="+mj-lt"/>
              </a:rPr>
              <a:t>Opportunities with </a:t>
            </a:r>
            <a:r>
              <a:rPr lang="en-GB" sz="2000" b="1" i="1" dirty="0" err="1">
                <a:latin typeface="+mj-lt"/>
              </a:rPr>
              <a:t>LhARA</a:t>
            </a:r>
            <a:endParaRPr lang="en-GB" sz="2000" b="1" i="1" dirty="0">
              <a:latin typeface="+mj-lt"/>
            </a:endParaRP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Highly accessible facility for both </a:t>
            </a:r>
            <a:r>
              <a:rPr lang="en-GB" sz="2000" i="1" dirty="0">
                <a:latin typeface="+mj-lt"/>
              </a:rPr>
              <a:t>in vitro </a:t>
            </a:r>
            <a:r>
              <a:rPr lang="en-GB" sz="2000" dirty="0">
                <a:latin typeface="+mj-lt"/>
              </a:rPr>
              <a:t>and </a:t>
            </a:r>
            <a:r>
              <a:rPr lang="en-GB" sz="2000" i="1" dirty="0">
                <a:latin typeface="+mj-lt"/>
              </a:rPr>
              <a:t>in vivo </a:t>
            </a:r>
            <a:r>
              <a:rPr lang="en-GB" sz="2000" dirty="0">
                <a:latin typeface="+mj-lt"/>
              </a:rPr>
              <a:t>particle ion radiobiology research, capable of analysing a multitude of biological end-points.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Enhance our understanding of the radiobiological effects of particle ions (protons and carbon ions), including examining dose delivery (FLASH) and combinatorial treatments through high-throughput screening.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Significant opportunity to develop research that will have a major Worldwide impact through the optimisation and personalisation of cancer treatments using PBT in the clinic.</a:t>
            </a:r>
          </a:p>
        </p:txBody>
      </p:sp>
    </p:spTree>
    <p:extLst>
      <p:ext uri="{BB962C8B-B14F-4D97-AF65-F5344CB8AC3E}">
        <p14:creationId xmlns:p14="http://schemas.microsoft.com/office/powerpoint/2010/main" val="4264795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1033</Words>
  <Application>Microsoft Office PowerPoint</Application>
  <PresentationFormat>On-screen Show (4:3)</PresentationFormat>
  <Paragraphs>102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Parsons, Jason</dc:creator>
  <cp:lastModifiedBy>Parsons, Jason</cp:lastModifiedBy>
  <cp:revision>48</cp:revision>
  <dcterms:created xsi:type="dcterms:W3CDTF">2020-03-24T15:28:45Z</dcterms:created>
  <dcterms:modified xsi:type="dcterms:W3CDTF">2020-03-30T08:10:14Z</dcterms:modified>
</cp:coreProperties>
</file>