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381" r:id="rId3"/>
    <p:sldId id="361" r:id="rId4"/>
    <p:sldId id="379" r:id="rId5"/>
    <p:sldId id="365" r:id="rId6"/>
    <p:sldId id="269" r:id="rId7"/>
    <p:sldId id="272" r:id="rId8"/>
    <p:sldId id="364" r:id="rId9"/>
    <p:sldId id="382" r:id="rId10"/>
    <p:sldId id="383" r:id="rId11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00FFFF"/>
    <a:srgbClr val="FFF50A"/>
    <a:srgbClr val="FF8000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3288" autoAdjust="0"/>
    <p:restoredTop sz="91843" autoAdjust="0"/>
  </p:normalViewPr>
  <p:slideViewPr>
    <p:cSldViewPr snapToGrid="0" snapToObjects="1">
      <p:cViewPr varScale="1">
        <p:scale>
          <a:sx n="299" d="100"/>
          <a:sy n="299" d="100"/>
        </p:scale>
        <p:origin x="1520" y="17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4368AE-6011-C647-B3CE-A2324B69BEF4}" type="datetimeFigureOut">
              <a:rPr lang="en-US" smtClean="0"/>
              <a:t>3/29/20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B904FB-A699-4A4E-91E7-CCCC780C6B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594084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3F7C9E-B767-1049-B14C-E01BE4363530}" type="datetimeFigureOut">
              <a:rPr lang="en-US" smtClean="0"/>
              <a:t>3/29/20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464332-DFBC-D546-9D62-8B5A6BCB01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51566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464332-DFBC-D546-9D62-8B5A6BCB01D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3486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9E0FC68D-992A-C748-8254-E89A880F8A70}"/>
              </a:ext>
            </a:extLst>
          </p:cNvPr>
          <p:cNvSpPr/>
          <p:nvPr userDrawn="1"/>
        </p:nvSpPr>
        <p:spPr>
          <a:xfrm>
            <a:off x="8366125" y="41275"/>
            <a:ext cx="777874" cy="324380"/>
          </a:xfrm>
          <a:prstGeom prst="rect">
            <a:avLst/>
          </a:prstGeom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A picture containing clock&#10;&#10;Description automatically generated">
            <a:extLst>
              <a:ext uri="{FF2B5EF4-FFF2-40B4-BE49-F238E27FC236}">
                <a16:creationId xmlns:a16="http://schemas.microsoft.com/office/drawing/2014/main" id="{7373F32E-5F50-2B42-AACB-4EA494D2397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708816" y="-1406"/>
            <a:ext cx="1435183" cy="36917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solidFill>
            <a:srgbClr val="FFFF00"/>
          </a:solidFill>
        </p:spPr>
        <p:txBody>
          <a:bodyPr anchor="b" anchorCtr="0"/>
          <a:lstStyle>
            <a:lvl1pPr algn="r">
              <a:defRPr>
                <a:solidFill>
                  <a:schemeClr val="tx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 userDrawn="1"/>
        </p:nvSpPr>
        <p:spPr>
          <a:xfrm>
            <a:off x="0" y="4809657"/>
            <a:ext cx="2853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b="1" dirty="0">
                <a:solidFill>
                  <a:schemeClr val="bg1"/>
                </a:solidFill>
              </a:rPr>
              <a:t>K. Long, </a:t>
            </a:r>
            <a:fld id="{B19FB069-7A70-CF49-A3CF-C9513262B04A}" type="datetime3">
              <a:rPr lang="en-GB" b="1" smtClean="0">
                <a:solidFill>
                  <a:schemeClr val="bg1"/>
                </a:solidFill>
              </a:rPr>
              <a:t>29 March, 2020</a:t>
            </a:fld>
            <a:endParaRPr lang="en-US" b="1" dirty="0">
              <a:solidFill>
                <a:schemeClr val="bg1"/>
              </a:solidFill>
            </a:endParaRPr>
          </a:p>
        </p:txBody>
      </p:sp>
      <p:pic>
        <p:nvPicPr>
          <p:cNvPr id="10" name="Picture 9" descr="image001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3708" cy="3598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36923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91457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60446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77545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56177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563098"/>
            <a:ext cx="4495800" cy="45804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563098"/>
            <a:ext cx="4495800" cy="45804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53575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43392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95512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03510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2124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89031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630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563098"/>
            <a:ext cx="9144000" cy="45804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4930092"/>
            <a:ext cx="2133600" cy="2134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fld id="{A1DC3ABC-92C2-B748-ABF3-8546144348B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66812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r" defTabSz="457200" rtl="0" eaLnBrk="1" latinLnBrk="0" hangingPunct="1">
        <a:spcBef>
          <a:spcPct val="0"/>
        </a:spcBef>
        <a:buNone/>
        <a:defRPr sz="4400" b="1" kern="1200">
          <a:solidFill>
            <a:srgbClr val="FFF50A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b="1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b="1" kern="1200">
          <a:solidFill>
            <a:srgbClr val="FF8000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b="1" kern="1200">
          <a:solidFill>
            <a:srgbClr val="00FF00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b="1" kern="1200">
          <a:solidFill>
            <a:srgbClr val="00FFFF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b="1" kern="1200">
          <a:solidFill>
            <a:srgbClr val="FF0000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tif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33806"/>
            <a:ext cx="7772400" cy="1102519"/>
          </a:xfrm>
        </p:spPr>
        <p:txBody>
          <a:bodyPr>
            <a:normAutofit/>
          </a:bodyPr>
          <a:lstStyle/>
          <a:p>
            <a:r>
              <a:rPr lang="en-US" sz="4000" dirty="0"/>
              <a:t>Introduction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330FDE5-AA03-DB42-A72B-DB24649D67E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10686" y="4318112"/>
            <a:ext cx="1733314" cy="825388"/>
          </a:xfrm>
          <a:prstGeom prst="rect">
            <a:avLst/>
          </a:prstGeom>
        </p:spPr>
      </p:pic>
      <p:sp>
        <p:nvSpPr>
          <p:cNvPr id="7" name="Subtitle 2">
            <a:extLst>
              <a:ext uri="{FF2B5EF4-FFF2-40B4-BE49-F238E27FC236}">
                <a16:creationId xmlns:a16="http://schemas.microsoft.com/office/drawing/2014/main" id="{AA4430AD-0A0E-6D49-8272-4481CB0FDF4B}"/>
              </a:ext>
            </a:extLst>
          </p:cNvPr>
          <p:cNvSpPr txBox="1">
            <a:spLocks/>
          </p:cNvSpPr>
          <p:nvPr/>
        </p:nvSpPr>
        <p:spPr>
          <a:xfrm>
            <a:off x="685799" y="688246"/>
            <a:ext cx="7626927" cy="131445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2800" dirty="0"/>
              <a:t>Pre-publication review of the </a:t>
            </a:r>
            <a:r>
              <a:rPr lang="en-GB" sz="2800" dirty="0" err="1"/>
              <a:t>LhARA</a:t>
            </a:r>
            <a:r>
              <a:rPr lang="en-GB" sz="2800" dirty="0"/>
              <a:t> pre-CDR</a:t>
            </a:r>
          </a:p>
        </p:txBody>
      </p:sp>
    </p:spTree>
    <p:extLst>
      <p:ext uri="{BB962C8B-B14F-4D97-AF65-F5344CB8AC3E}">
        <p14:creationId xmlns:p14="http://schemas.microsoft.com/office/powerpoint/2010/main" val="22189744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477354-A2DE-9A4D-B719-E7BAA01105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 conclusion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D805391-B8C6-5340-BE04-F297D044B5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563098"/>
            <a:ext cx="9144000" cy="1773702"/>
          </a:xfrm>
        </p:spPr>
        <p:txBody>
          <a:bodyPr>
            <a:normAutofit fontScale="77500" lnSpcReduction="20000"/>
          </a:bodyPr>
          <a:lstStyle/>
          <a:p>
            <a:r>
              <a:rPr lang="en-US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Many thanks for taking part in the review</a:t>
            </a:r>
          </a:p>
          <a:p>
            <a:r>
              <a:rPr lang="en-US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Many thanks too for your patience and flexibility in the light of the pressures imposed by the Covid-19 pandemic</a:t>
            </a:r>
          </a:p>
          <a:p>
            <a:pPr lvl="4"/>
            <a:endParaRPr lang="en-US" dirty="0"/>
          </a:p>
          <a:p>
            <a:pPr marL="0" indent="0">
              <a:buNone/>
            </a:pPr>
            <a:r>
              <a:rPr lang="en-US" dirty="0"/>
              <a:t>Agenda for 31Mar20 session of the review: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656A583-1CB9-8A48-BCB4-6B00210524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10</a:t>
            </a:fld>
            <a:endParaRPr lang="en-US"/>
          </a:p>
        </p:txBody>
      </p:sp>
      <p:pic>
        <p:nvPicPr>
          <p:cNvPr id="7" name="Picture 6" descr="A screenshot of a cell phone&#10;&#10;Description automatically generated">
            <a:extLst>
              <a:ext uri="{FF2B5EF4-FFF2-40B4-BE49-F238E27FC236}">
                <a16:creationId xmlns:a16="http://schemas.microsoft.com/office/drawing/2014/main" id="{BC641B01-A181-0B4A-B5B7-BA982FF046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88268" y="2243987"/>
            <a:ext cx="4854158" cy="2846953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16940641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71609F-97CD-5648-B3DA-991CE0C943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Background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3F6D29-46C9-BA44-BBB0-A5952FC88B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609600"/>
            <a:ext cx="9144000" cy="4533900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Centre for the Clinical Application of Particles:</a:t>
            </a:r>
          </a:p>
          <a:p>
            <a:pPr lvl="1"/>
            <a:r>
              <a:rPr lang="en-US" dirty="0"/>
              <a:t>Imperial </a:t>
            </a:r>
            <a:r>
              <a:rPr lang="en-US" dirty="0" err="1"/>
              <a:t>centre</a:t>
            </a:r>
            <a:r>
              <a:rPr lang="en-US" dirty="0"/>
              <a:t> of excellence; established October 2017</a:t>
            </a:r>
          </a:p>
          <a:p>
            <a:pPr lvl="1"/>
            <a:r>
              <a:rPr lang="en-US" dirty="0"/>
              <a:t>Mission:</a:t>
            </a:r>
          </a:p>
          <a:p>
            <a:pPr marL="1069975" lvl="2" indent="0" algn="ctr">
              <a:buNone/>
            </a:pPr>
            <a:r>
              <a:rPr lang="en-US" i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Develop the technologies, systems, techniques and </a:t>
            </a:r>
            <a:br>
              <a:rPr lang="en-US" i="1" dirty="0">
                <a:solidFill>
                  <a:schemeClr val="accent5">
                    <a:lumMod val="60000"/>
                    <a:lumOff val="40000"/>
                  </a:schemeClr>
                </a:solidFill>
              </a:rPr>
            </a:br>
            <a:r>
              <a:rPr lang="en-US" i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capabilities necessary to deliver a paradigm shift in the </a:t>
            </a:r>
            <a:br>
              <a:rPr lang="en-US" i="1" dirty="0">
                <a:solidFill>
                  <a:schemeClr val="accent5">
                    <a:lumMod val="60000"/>
                    <a:lumOff val="40000"/>
                  </a:schemeClr>
                </a:solidFill>
              </a:rPr>
            </a:br>
            <a:r>
              <a:rPr lang="en-US" i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clinical exploitation of particles.</a:t>
            </a:r>
            <a:endParaRPr lang="en-US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  <a:p>
            <a:pPr lvl="1"/>
            <a:r>
              <a:rPr lang="en-US" dirty="0"/>
              <a:t>Key objectives:</a:t>
            </a:r>
          </a:p>
          <a:p>
            <a:pPr lvl="2"/>
            <a:r>
              <a:rPr lang="en-US" dirty="0"/>
              <a:t>Develop novel, compact, laser-driven accelerator systems for clinical applications;</a:t>
            </a:r>
          </a:p>
          <a:p>
            <a:pPr lvl="2"/>
            <a:r>
              <a:rPr lang="en-US" dirty="0"/>
              <a:t>Deliver the capability to assess the biological and therapeutic efficacy of different ion species; and</a:t>
            </a:r>
          </a:p>
          <a:p>
            <a:pPr lvl="2"/>
            <a:r>
              <a:rPr lang="en-US" dirty="0"/>
              <a:t>Develop improved diagnostic, dose-measurement, imaging, treatment-planning, data-processing, </a:t>
            </a:r>
            <a:r>
              <a:rPr lang="en-US" dirty="0" err="1"/>
              <a:t>andmachine</a:t>
            </a:r>
            <a:r>
              <a:rPr lang="en-US" dirty="0"/>
              <a:t>-learning techniques.</a:t>
            </a:r>
          </a:p>
          <a:p>
            <a:endParaRPr lang="en-US" dirty="0"/>
          </a:p>
          <a:p>
            <a:r>
              <a:rPr lang="en-US" dirty="0" err="1"/>
              <a:t>LhARA</a:t>
            </a:r>
            <a:r>
              <a:rPr lang="en-US" dirty="0"/>
              <a:t>, the Laser-hybrid Accelerator for Radiobiological Applications:</a:t>
            </a:r>
          </a:p>
          <a:p>
            <a:pPr lvl="1"/>
            <a:r>
              <a:rPr lang="en-US" dirty="0"/>
              <a:t>Central to the CCAP’s research and development </a:t>
            </a:r>
            <a:r>
              <a:rPr lang="en-US" dirty="0" err="1"/>
              <a:t>programme</a:t>
            </a:r>
            <a:endParaRPr lang="en-US" dirty="0"/>
          </a:p>
          <a:p>
            <a:pPr lvl="2"/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D5B8D6A-4489-274C-B4B4-2FB170EA38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65815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D985D1-C514-004B-8A02-94E848B72E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Multidisciplinary collaboration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844B146-29FB-E144-90D7-62A79B59E4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3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8685EC0-C3C5-CC43-AA37-E74B1005EF2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52137" y="1821559"/>
            <a:ext cx="5239726" cy="2757298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5606CF6-05D7-0347-8D3A-22934D262CFB}"/>
              </a:ext>
            </a:extLst>
          </p:cNvPr>
          <p:cNvSpPr txBox="1"/>
          <p:nvPr/>
        </p:nvSpPr>
        <p:spPr>
          <a:xfrm>
            <a:off x="106680" y="4493876"/>
            <a:ext cx="72929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i="1" dirty="0">
                <a:solidFill>
                  <a:schemeClr val="bg1"/>
                </a:solidFill>
              </a:rPr>
              <a:t>Further interest from:</a:t>
            </a:r>
          </a:p>
          <a:p>
            <a:pPr marL="285750" indent="-150813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Groups in the UK and overseas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5615AA0C-4C97-984C-BDB6-293EFED610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50389" y="583380"/>
            <a:ext cx="6643222" cy="11738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37684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D94C3A-E715-154E-BBF6-317749ED20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/>
              <a:t>Particle-beam therapy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B6A2A47-0014-C84A-9962-5CF5760480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4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D09CEE9-B4CC-9544-B63B-26FDD798F74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5116" r="10654" b="4212"/>
          <a:stretch/>
        </p:blipFill>
        <p:spPr>
          <a:xfrm>
            <a:off x="26555" y="23068"/>
            <a:ext cx="4577013" cy="5062499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186A580-FBD4-EE47-9DA9-4312A5C9A7A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78471" y="761164"/>
            <a:ext cx="4417379" cy="2664703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96061F3E-91AD-C546-B69D-DB78FE025129}"/>
              </a:ext>
            </a:extLst>
          </p:cNvPr>
          <p:cNvSpPr txBox="1">
            <a:spLocks/>
          </p:cNvSpPr>
          <p:nvPr/>
        </p:nvSpPr>
        <p:spPr>
          <a:xfrm>
            <a:off x="4744359" y="3629224"/>
            <a:ext cx="4258850" cy="1266612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vert="horz" lIns="91440" tIns="45720" rIns="91440" bIns="45720" rtlCol="0">
            <a:normAutofit fontScale="625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b="1" kern="1200">
                <a:solidFill>
                  <a:srgbClr val="FF8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b="1" kern="1200">
                <a:solidFill>
                  <a:srgbClr val="00FF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b="1" kern="1200">
                <a:solidFill>
                  <a:srgbClr val="00FFFF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b="1" kern="120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/>
              <a:t>Proton and ion-beam therapy:</a:t>
            </a:r>
          </a:p>
          <a:p>
            <a:pPr marL="266700" lvl="1" indent="-168275"/>
            <a:r>
              <a:rPr lang="en-US" dirty="0"/>
              <a:t>Bulk of dose deposited in Bragg peak</a:t>
            </a:r>
          </a:p>
          <a:p>
            <a:pPr marL="266700" lvl="1" indent="-168275"/>
            <a:r>
              <a:rPr lang="en-US" dirty="0"/>
              <a:t>Significant normal-tissue sparing (entry)</a:t>
            </a:r>
          </a:p>
          <a:p>
            <a:pPr marL="266700" lvl="1" indent="-168275"/>
            <a:r>
              <a:rPr lang="en-US" dirty="0"/>
              <a:t>Almost no dose beyond the Bragg peak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53621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3E75E7-4BD4-DC44-A58D-B500137BB3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The radiobiology needs to be understood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5C72E5-A593-DA46-A910-0B734A53D1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1" y="643040"/>
            <a:ext cx="9143999" cy="1333965"/>
          </a:xfrm>
        </p:spPr>
        <p:txBody>
          <a:bodyPr>
            <a:normAutofit fontScale="77500" lnSpcReduction="20000"/>
          </a:bodyPr>
          <a:lstStyle/>
          <a:p>
            <a:pPr marL="179388" indent="-179388"/>
            <a:r>
              <a:rPr lang="en-US" dirty="0"/>
              <a:t>Treatment planning:</a:t>
            </a:r>
          </a:p>
          <a:p>
            <a:pPr marL="403225" lvl="1" indent="-192088"/>
            <a:r>
              <a:rPr lang="en-US" dirty="0"/>
              <a:t>Based on ‘Relative Biological Effectiveness (RBE)</a:t>
            </a:r>
          </a:p>
          <a:p>
            <a:pPr marL="622300" lvl="2" indent="-200025"/>
            <a:r>
              <a:rPr lang="en-US" dirty="0"/>
              <a:t>Proton-treatment planning uses RBE = 1.1</a:t>
            </a:r>
          </a:p>
          <a:p>
            <a:pPr marL="622300" lvl="2" indent="-200025"/>
            <a:r>
              <a:rPr lang="en-US" dirty="0"/>
              <a:t>Effective values are used for C</a:t>
            </a:r>
            <a:r>
              <a:rPr lang="en-US" baseline="30000" dirty="0"/>
              <a:t>6+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0486764-E22B-3846-A379-B98B5855F4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5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BD220B3-6D0B-DA45-8B88-586A3EFD3AB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0037" y="1971539"/>
            <a:ext cx="3469537" cy="2557243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28AF6809-1D22-6F4B-87BE-DFDBDA2683F3}"/>
              </a:ext>
            </a:extLst>
          </p:cNvPr>
          <p:cNvSpPr/>
          <p:nvPr/>
        </p:nvSpPr>
        <p:spPr>
          <a:xfrm>
            <a:off x="1788688" y="1987060"/>
            <a:ext cx="236427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800" b="1" i="1" dirty="0" err="1"/>
              <a:t>Paganetti</a:t>
            </a:r>
            <a:r>
              <a:rPr lang="en-GB" sz="800" b="1" i="1" dirty="0"/>
              <a:t>, van </a:t>
            </a:r>
            <a:r>
              <a:rPr lang="en-GB" sz="800" b="1" i="1" dirty="0" err="1"/>
              <a:t>Luijk</a:t>
            </a:r>
            <a:r>
              <a:rPr lang="en-GB" sz="800" b="1" i="1" dirty="0"/>
              <a:t> </a:t>
            </a:r>
            <a:br>
              <a:rPr lang="en-GB" sz="800" b="1" i="1" dirty="0"/>
            </a:br>
            <a:r>
              <a:rPr lang="en-GB" sz="800" b="1" i="1" dirty="0"/>
              <a:t>Sem. Rad. Oncol (2013)</a:t>
            </a:r>
            <a:endParaRPr lang="en-US" sz="800" b="1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E08EC0D-BA6D-9346-A72C-7709DECAEB8F}"/>
              </a:ext>
            </a:extLst>
          </p:cNvPr>
          <p:cNvSpPr txBox="1"/>
          <p:nvPr/>
        </p:nvSpPr>
        <p:spPr>
          <a:xfrm>
            <a:off x="1026889" y="4636686"/>
            <a:ext cx="7090218" cy="40011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Essential: improved, fundamental, understanding of radiobiology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A77E144-42D9-2E45-8E6C-0DF47635B613}"/>
              </a:ext>
            </a:extLst>
          </p:cNvPr>
          <p:cNvSpPr txBox="1"/>
          <p:nvPr/>
        </p:nvSpPr>
        <p:spPr>
          <a:xfrm>
            <a:off x="6620005" y="567311"/>
            <a:ext cx="2050561" cy="769441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sz="1100" b="1" u="sng" dirty="0">
                <a:solidFill>
                  <a:schemeClr val="bg1">
                    <a:lumMod val="65000"/>
                  </a:schemeClr>
                </a:solidFill>
              </a:rPr>
              <a:t>RBE:</a:t>
            </a:r>
          </a:p>
          <a:p>
            <a:pPr marL="92075"/>
            <a:r>
              <a:rPr lang="en-US" sz="1100" b="1" dirty="0">
                <a:solidFill>
                  <a:schemeClr val="bg1">
                    <a:lumMod val="65000"/>
                  </a:schemeClr>
                </a:solidFill>
              </a:rPr>
              <a:t>Ratio of dose required to gain </a:t>
            </a:r>
            <a:br>
              <a:rPr lang="en-US" sz="1100" b="1" dirty="0">
                <a:solidFill>
                  <a:schemeClr val="bg1">
                    <a:lumMod val="65000"/>
                  </a:schemeClr>
                </a:solidFill>
              </a:rPr>
            </a:br>
            <a:r>
              <a:rPr lang="en-US" sz="1100" b="1" dirty="0">
                <a:solidFill>
                  <a:schemeClr val="bg1">
                    <a:lumMod val="65000"/>
                  </a:schemeClr>
                </a:solidFill>
              </a:rPr>
              <a:t>same biological response as</a:t>
            </a:r>
            <a:br>
              <a:rPr lang="en-US" sz="1100" b="1" dirty="0">
                <a:solidFill>
                  <a:schemeClr val="bg1">
                    <a:lumMod val="65000"/>
                  </a:schemeClr>
                </a:solidFill>
              </a:rPr>
            </a:br>
            <a:r>
              <a:rPr lang="en-US" sz="1100" b="1" dirty="0">
                <a:solidFill>
                  <a:schemeClr val="bg1">
                    <a:lumMod val="65000"/>
                  </a:schemeClr>
                </a:solidFill>
              </a:rPr>
              <a:t>reference photon beam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81E9380-F857-7D4D-B6F6-1633E3AD08F7}"/>
              </a:ext>
            </a:extLst>
          </p:cNvPr>
          <p:cNvSpPr txBox="1"/>
          <p:nvPr/>
        </p:nvSpPr>
        <p:spPr>
          <a:xfrm>
            <a:off x="5348351" y="2511496"/>
            <a:ext cx="2657009" cy="1477328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lang="en-US" b="1" u="sng" dirty="0">
                <a:solidFill>
                  <a:schemeClr val="bg1"/>
                </a:solidFill>
              </a:rPr>
              <a:t>RBE known to depend on:</a:t>
            </a:r>
          </a:p>
          <a:p>
            <a:pPr marL="136525"/>
            <a:r>
              <a:rPr lang="en-US" b="1" dirty="0">
                <a:solidFill>
                  <a:srgbClr val="00FF00"/>
                </a:solidFill>
              </a:rPr>
              <a:t>Energy, ion species</a:t>
            </a:r>
          </a:p>
          <a:p>
            <a:pPr marL="136525"/>
            <a:r>
              <a:rPr lang="en-US" b="1" dirty="0">
                <a:solidFill>
                  <a:srgbClr val="00FF00"/>
                </a:solidFill>
              </a:rPr>
              <a:t>Dose &amp; dose rate</a:t>
            </a:r>
          </a:p>
          <a:p>
            <a:pPr marL="136525"/>
            <a:r>
              <a:rPr lang="en-US" b="1" dirty="0">
                <a:solidFill>
                  <a:srgbClr val="00FF00"/>
                </a:solidFill>
              </a:rPr>
              <a:t>Tissue type</a:t>
            </a:r>
          </a:p>
          <a:p>
            <a:pPr marL="136525"/>
            <a:r>
              <a:rPr lang="en-US" b="1" dirty="0">
                <a:solidFill>
                  <a:srgbClr val="00FF00"/>
                </a:solidFill>
              </a:rPr>
              <a:t>Biological endpoint</a:t>
            </a:r>
          </a:p>
        </p:txBody>
      </p:sp>
    </p:spTree>
    <p:extLst>
      <p:ext uri="{BB962C8B-B14F-4D97-AF65-F5344CB8AC3E}">
        <p14:creationId xmlns:p14="http://schemas.microsoft.com/office/powerpoint/2010/main" val="8105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271D2E7-3EB8-4B45-9892-DF11EF9477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Cyclotron based:</a:t>
            </a:r>
          </a:p>
          <a:p>
            <a:pPr lvl="1"/>
            <a:r>
              <a:rPr lang="en-US" dirty="0"/>
              <a:t>Limitations:</a:t>
            </a:r>
          </a:p>
          <a:p>
            <a:pPr lvl="2"/>
            <a:r>
              <a:rPr lang="en-US" dirty="0"/>
              <a:t>Energy modulation</a:t>
            </a:r>
          </a:p>
          <a:p>
            <a:pPr lvl="2"/>
            <a:r>
              <a:rPr lang="en-US" dirty="0"/>
              <a:t>Instantaneous dose rate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Synchrotron based:</a:t>
            </a:r>
          </a:p>
          <a:p>
            <a:pPr lvl="1"/>
            <a:r>
              <a:rPr lang="en-US" dirty="0" err="1"/>
              <a:t>Limitiations</a:t>
            </a:r>
            <a:r>
              <a:rPr lang="en-US" dirty="0"/>
              <a:t>:</a:t>
            </a:r>
          </a:p>
          <a:p>
            <a:pPr lvl="2"/>
            <a:r>
              <a:rPr lang="en-US" dirty="0"/>
              <a:t>Complexity</a:t>
            </a:r>
          </a:p>
          <a:p>
            <a:pPr lvl="2"/>
            <a:r>
              <a:rPr lang="en-US" dirty="0"/>
              <a:t>Instantaneous dose rate</a:t>
            </a:r>
          </a:p>
          <a:p>
            <a:endParaRPr lang="en-US" dirty="0"/>
          </a:p>
        </p:txBody>
      </p:sp>
      <p:pic>
        <p:nvPicPr>
          <p:cNvPr id="12" name="Picture 11" descr="A picture containing toy&#10;&#10;Description automatically generated">
            <a:extLst>
              <a:ext uri="{FF2B5EF4-FFF2-40B4-BE49-F238E27FC236}">
                <a16:creationId xmlns:a16="http://schemas.microsoft.com/office/drawing/2014/main" id="{2DC4DEC0-6C57-744E-AFAC-D0D3F623EC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89103" y="2267849"/>
            <a:ext cx="973999" cy="624590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A0AAA11F-6B67-B841-9CBB-58AAD858AA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Particle beam therapy today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6129E95-7306-1C4E-859F-C468F45666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6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5C26E3F-8525-4F4B-A236-DD7550E5079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667" t="19162" r="4000" b="25205"/>
          <a:stretch/>
        </p:blipFill>
        <p:spPr>
          <a:xfrm>
            <a:off x="3928312" y="644178"/>
            <a:ext cx="5012304" cy="2303142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7B27017-EF9B-1A4E-B7C9-AC1DF78D3EA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7015" t="18222" r="6855" b="33334"/>
          <a:stretch/>
        </p:blipFill>
        <p:spPr>
          <a:xfrm>
            <a:off x="3928312" y="3022567"/>
            <a:ext cx="5012304" cy="2034790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7468C80C-1872-1244-9D68-F2EEE986757A}"/>
              </a:ext>
            </a:extLst>
          </p:cNvPr>
          <p:cNvSpPr txBox="1"/>
          <p:nvPr/>
        </p:nvSpPr>
        <p:spPr>
          <a:xfrm>
            <a:off x="3928312" y="2646390"/>
            <a:ext cx="263937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/>
              <a:t>Christie Hospital Manchester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D1044C2-69BD-3B4B-BD80-EDFDF88C5335}"/>
              </a:ext>
            </a:extLst>
          </p:cNvPr>
          <p:cNvSpPr txBox="1"/>
          <p:nvPr/>
        </p:nvSpPr>
        <p:spPr>
          <a:xfrm>
            <a:off x="7611298" y="3078190"/>
            <a:ext cx="12554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b="1" dirty="0" err="1"/>
              <a:t>MedAustron</a:t>
            </a:r>
            <a:br>
              <a:rPr lang="en-US" sz="1600" b="1" dirty="0"/>
            </a:br>
            <a:r>
              <a:rPr lang="en-US" sz="1600" b="1" dirty="0"/>
              <a:t>Austria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8DCF9A7-7884-7E45-ACE2-C8E71A29D3F7}"/>
              </a:ext>
            </a:extLst>
          </p:cNvPr>
          <p:cNvSpPr/>
          <p:nvPr/>
        </p:nvSpPr>
        <p:spPr>
          <a:xfrm>
            <a:off x="4844052" y="3340937"/>
            <a:ext cx="2151234" cy="139805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16B3E834-F72C-7941-A0DC-74C43BB51F0B}"/>
              </a:ext>
            </a:extLst>
          </p:cNvPr>
          <p:cNvCxnSpPr>
            <a:cxnSpLocks/>
          </p:cNvCxnSpPr>
          <p:nvPr/>
        </p:nvCxnSpPr>
        <p:spPr>
          <a:xfrm>
            <a:off x="3363102" y="2263411"/>
            <a:ext cx="3647298" cy="1077526"/>
          </a:xfrm>
          <a:prstGeom prst="line">
            <a:avLst/>
          </a:prstGeom>
          <a:ln w="9525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575F2997-A328-6340-864B-891B0EBDAC42}"/>
              </a:ext>
            </a:extLst>
          </p:cNvPr>
          <p:cNvCxnSpPr/>
          <p:nvPr/>
        </p:nvCxnSpPr>
        <p:spPr>
          <a:xfrm>
            <a:off x="2388020" y="2894340"/>
            <a:ext cx="2456032" cy="1844647"/>
          </a:xfrm>
          <a:prstGeom prst="line">
            <a:avLst/>
          </a:prstGeom>
          <a:ln w="9525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38806D27-5C62-894E-A998-01DDE77316A6}"/>
              </a:ext>
            </a:extLst>
          </p:cNvPr>
          <p:cNvSpPr txBox="1"/>
          <p:nvPr/>
        </p:nvSpPr>
        <p:spPr>
          <a:xfrm>
            <a:off x="107643" y="2062077"/>
            <a:ext cx="2276842" cy="83099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  <a:sym typeface="Symbol" panose="05050102010706020507" pitchFamily="18" charset="2"/>
              </a:rPr>
              <a:t> </a:t>
            </a:r>
            <a:r>
              <a:rPr lang="en-US" sz="1600" b="1" dirty="0">
                <a:solidFill>
                  <a:schemeClr val="bg1"/>
                </a:solidFill>
              </a:rPr>
              <a:t>reduce footprint,</a:t>
            </a:r>
            <a:br>
              <a:rPr lang="en-US" sz="1600" b="1" dirty="0">
                <a:solidFill>
                  <a:schemeClr val="bg1"/>
                </a:solidFill>
              </a:rPr>
            </a:br>
            <a:r>
              <a:rPr lang="en-US" sz="1600" b="1" dirty="0">
                <a:solidFill>
                  <a:schemeClr val="bg1"/>
                </a:solidFill>
              </a:rPr>
              <a:t>     cost and complexity</a:t>
            </a:r>
          </a:p>
          <a:p>
            <a:r>
              <a:rPr lang="en-US" sz="1600" b="1" dirty="0">
                <a:solidFill>
                  <a:schemeClr val="bg1"/>
                </a:solidFill>
              </a:rPr>
              <a:t>	</a:t>
            </a:r>
            <a:r>
              <a:rPr lang="en-US" sz="1600" b="1" dirty="0">
                <a:solidFill>
                  <a:srgbClr val="92D050"/>
                </a:solidFill>
              </a:rPr>
              <a:t>‘</a:t>
            </a:r>
            <a:r>
              <a:rPr lang="en-US" sz="1600" b="1" i="1" dirty="0">
                <a:solidFill>
                  <a:srgbClr val="92D050"/>
                </a:solidFill>
              </a:rPr>
              <a:t>PBT for the many</a:t>
            </a:r>
            <a:r>
              <a:rPr lang="en-US" sz="1600" b="1" dirty="0">
                <a:solidFill>
                  <a:srgbClr val="92D050"/>
                </a:solidFill>
              </a:rPr>
              <a:t>’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676ED61-F786-6E41-AA75-F8150768CC4D}"/>
              </a:ext>
            </a:extLst>
          </p:cNvPr>
          <p:cNvSpPr txBox="1"/>
          <p:nvPr/>
        </p:nvSpPr>
        <p:spPr>
          <a:xfrm>
            <a:off x="107644" y="2896877"/>
            <a:ext cx="2276842" cy="58477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  <a:sym typeface="Symbol" panose="05050102010706020507" pitchFamily="18" charset="2"/>
              </a:rPr>
              <a:t> i</a:t>
            </a:r>
            <a:r>
              <a:rPr lang="en-US" sz="1600" b="1" dirty="0">
                <a:solidFill>
                  <a:schemeClr val="bg1"/>
                </a:solidFill>
              </a:rPr>
              <a:t>ncrease flexibility</a:t>
            </a:r>
          </a:p>
          <a:p>
            <a:pPr marL="273050"/>
            <a:r>
              <a:rPr lang="en-US" sz="1600" b="1" dirty="0">
                <a:solidFill>
                  <a:srgbClr val="92D050"/>
                </a:solidFill>
              </a:rPr>
              <a:t>optimize treatments</a:t>
            </a:r>
          </a:p>
        </p:txBody>
      </p:sp>
    </p:spTree>
    <p:extLst>
      <p:ext uri="{BB962C8B-B14F-4D97-AF65-F5344CB8AC3E}">
        <p14:creationId xmlns:p14="http://schemas.microsoft.com/office/powerpoint/2010/main" val="4713026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041D15FF-71F9-7240-BD53-FD4B306FB3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96007" y="4311123"/>
            <a:ext cx="1747994" cy="83237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461F242-B21C-8F47-A969-C7750B0A1D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/>
              <a:t>Laser-hybrid Accelerator for Radiobiological Applications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4AD819-61FD-E84F-88AB-CC49C7A726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859448"/>
            <a:ext cx="5611660" cy="3776348"/>
          </a:xfrm>
        </p:spPr>
        <p:txBody>
          <a:bodyPr>
            <a:normAutofit fontScale="77500" lnSpcReduction="20000"/>
          </a:bodyPr>
          <a:lstStyle/>
          <a:p>
            <a:pPr marL="177800" indent="-177800"/>
            <a:r>
              <a:rPr lang="en-US" dirty="0" err="1"/>
              <a:t>LhARA</a:t>
            </a:r>
            <a:r>
              <a:rPr lang="en-US" dirty="0"/>
              <a:t>; a novel, hybrid, approach:</a:t>
            </a:r>
          </a:p>
          <a:p>
            <a:pPr marL="403225" lvl="1" indent="-166688"/>
            <a:r>
              <a:rPr lang="en-US" dirty="0"/>
              <a:t>High-flux, laser-driven proton/ion source:</a:t>
            </a:r>
          </a:p>
          <a:p>
            <a:pPr marL="581025" lvl="2" indent="-106363"/>
            <a:r>
              <a:rPr lang="en-US" dirty="0"/>
              <a:t>Overcome instantaneous dose-rate limitation</a:t>
            </a:r>
          </a:p>
          <a:p>
            <a:pPr marL="581025" lvl="2" indent="-106363"/>
            <a:r>
              <a:rPr lang="en-US" dirty="0"/>
              <a:t>Delivers protons or ions in very short pulses:</a:t>
            </a:r>
          </a:p>
          <a:p>
            <a:pPr marL="755650" lvl="3" indent="-141288"/>
            <a:r>
              <a:rPr lang="en-US" dirty="0"/>
              <a:t>Pulse length 10 – 40 ns</a:t>
            </a:r>
          </a:p>
          <a:p>
            <a:pPr marL="581025" lvl="2" indent="-106363"/>
            <a:r>
              <a:rPr lang="en-US" dirty="0"/>
              <a:t>Can provide arbitrary pulse structure</a:t>
            </a:r>
          </a:p>
          <a:p>
            <a:pPr marL="403225" lvl="1" indent="-166688"/>
            <a:r>
              <a:rPr lang="en-US" dirty="0"/>
              <a:t>Novel plasma-lens capture &amp; focusing</a:t>
            </a:r>
          </a:p>
          <a:p>
            <a:pPr marL="403225" lvl="1" indent="-166688"/>
            <a:r>
              <a:rPr lang="en-US" dirty="0"/>
              <a:t>Fast, fixed-field post acceleration</a:t>
            </a:r>
          </a:p>
          <a:p>
            <a:pPr marL="446088" indent="0">
              <a:buNone/>
            </a:pPr>
            <a:endParaRPr lang="en-US" i="1" dirty="0">
              <a:solidFill>
                <a:schemeClr val="bg1">
                  <a:lumMod val="65000"/>
                </a:schemeClr>
              </a:solidFill>
            </a:endParaRPr>
          </a:p>
          <a:p>
            <a:pPr marL="177800" indent="-177800">
              <a:buNone/>
            </a:pPr>
            <a:r>
              <a:rPr lang="en-US" i="1" dirty="0">
                <a:solidFill>
                  <a:schemeClr val="bg1">
                    <a:lumMod val="65000"/>
                  </a:schemeClr>
                </a:solidFill>
              </a:rPr>
              <a:t>	</a:t>
            </a:r>
            <a:r>
              <a:rPr lang="en-US" i="1" dirty="0">
                <a:sym typeface="Symbol" panose="05050102010706020507" pitchFamily="18" charset="2"/>
              </a:rPr>
              <a:t>  </a:t>
            </a:r>
            <a:r>
              <a:rPr lang="en-US" i="1" dirty="0"/>
              <a:t>compact, uniquely flexible  facility</a:t>
            </a:r>
            <a:endParaRPr lang="en-US" sz="2200" i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4865E76-7017-114A-90B9-86BA24B73D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7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D82F95B-DC2C-D046-BB84-3FDCE1D30339}"/>
              </a:ext>
            </a:extLst>
          </p:cNvPr>
          <p:cNvSpPr txBox="1"/>
          <p:nvPr/>
        </p:nvSpPr>
        <p:spPr>
          <a:xfrm>
            <a:off x="5389016" y="4745425"/>
            <a:ext cx="1953227" cy="369332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 err="1">
                <a:solidFill>
                  <a:schemeClr val="bg1"/>
                </a:solidFill>
              </a:rPr>
              <a:t>LhARA</a:t>
            </a:r>
            <a:r>
              <a:rPr lang="en-US" b="1" dirty="0">
                <a:solidFill>
                  <a:schemeClr val="bg1"/>
                </a:solidFill>
              </a:rPr>
              <a:t> consortium</a:t>
            </a:r>
          </a:p>
        </p:txBody>
      </p:sp>
      <p:pic>
        <p:nvPicPr>
          <p:cNvPr id="8" name="Picture 7" descr="A picture containing toy&#10;&#10;Description automatically generated">
            <a:extLst>
              <a:ext uri="{FF2B5EF4-FFF2-40B4-BE49-F238E27FC236}">
                <a16:creationId xmlns:a16="http://schemas.microsoft.com/office/drawing/2014/main" id="{E3FCCABF-9CBB-614F-AA43-1A7867B1501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89016" y="1298136"/>
            <a:ext cx="3695314" cy="2369672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36272419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EC4710-B279-A24B-9BA8-555B103636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Our vision and our ambition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DFE3C7-1AE7-7F45-B3BC-8DDE6C3A12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563098"/>
            <a:ext cx="9144000" cy="4580402"/>
          </a:xfrm>
        </p:spPr>
        <p:txBody>
          <a:bodyPr>
            <a:normAutofit fontScale="55000" lnSpcReduction="20000"/>
          </a:bodyPr>
          <a:lstStyle/>
          <a:p>
            <a:r>
              <a:rPr lang="en-US" dirty="0"/>
              <a:t>Vision:</a:t>
            </a:r>
          </a:p>
          <a:p>
            <a:pPr marL="534988" indent="0">
              <a:buNone/>
            </a:pPr>
            <a:r>
              <a:rPr lang="en-US" i="1" dirty="0" err="1">
                <a:solidFill>
                  <a:schemeClr val="bg1">
                    <a:lumMod val="85000"/>
                  </a:schemeClr>
                </a:solidFill>
              </a:rPr>
              <a:t>LhARA</a:t>
            </a:r>
            <a:r>
              <a:rPr lang="en-US" i="1" dirty="0">
                <a:solidFill>
                  <a:schemeClr val="bg1">
                    <a:lumMod val="85000"/>
                  </a:schemeClr>
                </a:solidFill>
              </a:rPr>
              <a:t> will be a uniquely-flexible, novel system that will:</a:t>
            </a:r>
          </a:p>
          <a:p>
            <a:pPr marL="992188" indent="-236538"/>
            <a:r>
              <a:rPr lang="en-US" i="1" dirty="0">
                <a:solidFill>
                  <a:schemeClr val="bg1">
                    <a:lumMod val="85000"/>
                  </a:schemeClr>
                </a:solidFill>
              </a:rPr>
              <a:t>Deliver a systematic and definitive radiobiology </a:t>
            </a:r>
            <a:r>
              <a:rPr lang="en-US" i="1" dirty="0" err="1">
                <a:solidFill>
                  <a:schemeClr val="bg1">
                    <a:lumMod val="85000"/>
                  </a:schemeClr>
                </a:solidFill>
              </a:rPr>
              <a:t>programme</a:t>
            </a:r>
            <a:endParaRPr lang="en-US" i="1" dirty="0">
              <a:solidFill>
                <a:schemeClr val="bg1">
                  <a:lumMod val="85000"/>
                </a:schemeClr>
              </a:solidFill>
            </a:endParaRPr>
          </a:p>
          <a:p>
            <a:pPr marL="992188" indent="-236538"/>
            <a:r>
              <a:rPr lang="en-US" i="1" dirty="0">
                <a:solidFill>
                  <a:schemeClr val="bg1">
                    <a:lumMod val="85000"/>
                  </a:schemeClr>
                </a:solidFill>
              </a:rPr>
              <a:t>Prove the feasibility of the laser-driven hybrid-accelerator approach</a:t>
            </a:r>
          </a:p>
          <a:p>
            <a:pPr marL="992188" indent="-236538"/>
            <a:r>
              <a:rPr lang="en-US" i="1" dirty="0">
                <a:solidFill>
                  <a:schemeClr val="bg1">
                    <a:lumMod val="85000"/>
                  </a:schemeClr>
                </a:solidFill>
              </a:rPr>
              <a:t>Lay the technological foundations for the transformation of PBT</a:t>
            </a:r>
          </a:p>
          <a:p>
            <a:pPr marL="1392238" lvl="1" indent="-236538"/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automated, patient-specific: implies online imaging &amp; fast feedback and control</a:t>
            </a:r>
          </a:p>
          <a:p>
            <a:pPr lvl="4"/>
            <a:endParaRPr lang="en-US" sz="1300" dirty="0"/>
          </a:p>
          <a:p>
            <a:r>
              <a:rPr lang="en-US" sz="4400" dirty="0"/>
              <a:t>Ambition:</a:t>
            </a:r>
          </a:p>
          <a:p>
            <a:pPr lvl="1"/>
            <a:r>
              <a:rPr lang="en-US" sz="3300" dirty="0"/>
              <a:t>Develop:</a:t>
            </a:r>
          </a:p>
          <a:p>
            <a:pPr marL="914400" lvl="2" indent="0">
              <a:buNone/>
            </a:pPr>
            <a:r>
              <a:rPr lang="en-US" sz="2900" dirty="0"/>
              <a:t>necessary techniques, technologies, and </a:t>
            </a:r>
            <a:r>
              <a:rPr lang="en-US" sz="2900" i="1" dirty="0"/>
              <a:t>systems</a:t>
            </a:r>
            <a:endParaRPr lang="en-US" sz="2900" dirty="0"/>
          </a:p>
          <a:p>
            <a:pPr lvl="1"/>
            <a:r>
              <a:rPr lang="en-US" sz="3300" dirty="0"/>
              <a:t>Exploit:</a:t>
            </a:r>
          </a:p>
          <a:p>
            <a:pPr marL="914400" lvl="2" indent="0">
              <a:buNone/>
            </a:pPr>
            <a:r>
              <a:rPr lang="en-US" sz="2900" i="1" dirty="0"/>
              <a:t>system</a:t>
            </a:r>
            <a:r>
              <a:rPr lang="en-US" sz="2900" dirty="0"/>
              <a:t> approach </a:t>
            </a:r>
            <a:r>
              <a:rPr lang="en-US" sz="2900"/>
              <a:t>to bring novel </a:t>
            </a:r>
            <a:r>
              <a:rPr lang="en-US" sz="2900" dirty="0"/>
              <a:t>techniques into clinical practice as they mature</a:t>
            </a:r>
          </a:p>
          <a:p>
            <a:pPr lvl="1"/>
            <a:r>
              <a:rPr lang="en-US" sz="3300" dirty="0"/>
              <a:t>Integrate:</a:t>
            </a:r>
          </a:p>
          <a:p>
            <a:pPr marL="914400" lvl="2" indent="0">
              <a:buNone/>
            </a:pPr>
            <a:r>
              <a:rPr lang="en-US" sz="2900" dirty="0"/>
              <a:t>production prototypes in a production </a:t>
            </a:r>
            <a:r>
              <a:rPr lang="en-US" sz="2900" i="1" dirty="0"/>
              <a:t>system</a:t>
            </a:r>
            <a:r>
              <a:rPr lang="en-US" sz="2900" dirty="0"/>
              <a:t> for radiobiological research</a:t>
            </a:r>
          </a:p>
          <a:p>
            <a:pPr lvl="1"/>
            <a:r>
              <a:rPr lang="en-US" sz="3300" dirty="0"/>
              <a:t>Engage:</a:t>
            </a:r>
          </a:p>
          <a:p>
            <a:pPr marL="914400" lvl="2" indent="0">
              <a:buNone/>
            </a:pPr>
            <a:r>
              <a:rPr lang="en-US" sz="2900" dirty="0"/>
              <a:t>industry and clinical PBT </a:t>
            </a:r>
            <a:r>
              <a:rPr lang="en-US" sz="2900" dirty="0" err="1"/>
              <a:t>centres</a:t>
            </a:r>
            <a:endParaRPr lang="en-US" sz="2900" dirty="0"/>
          </a:p>
          <a:p>
            <a:pPr marL="914400" lvl="2" indent="0">
              <a:buNone/>
            </a:pPr>
            <a:r>
              <a:rPr lang="en-US" sz="2900" dirty="0"/>
              <a:t>	</a:t>
            </a:r>
            <a:r>
              <a:rPr lang="en-US" sz="2900" i="1" dirty="0"/>
              <a:t>during development </a:t>
            </a:r>
            <a:r>
              <a:rPr lang="en-US" sz="2900" dirty="0"/>
              <a:t>of techniques, technologies, and systems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0227EED-F51D-3F47-8F3C-638F367A27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6128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9BEE62-786E-E243-9643-4BABC3EB3B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Pre-publication review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FD75869-937B-ED46-9472-988EA1F944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9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984E1C4-7ED5-D24F-B862-63B2D707AC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86496" y="563098"/>
            <a:ext cx="3121466" cy="4548073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964EBAE-3E12-1B4A-8F27-FE8F76C5C6A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09298" y="4343019"/>
            <a:ext cx="3095098" cy="746887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AD0EC2E6-5DE8-554B-BFD5-7F55025A5E3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845" y="21265"/>
            <a:ext cx="3683579" cy="5089906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574760697"/>
      </p:ext>
    </p:extLst>
  </p:cSld>
  <p:clrMapOvr>
    <a:masterClrMapping/>
  </p:clrMapOvr>
</p:sld>
</file>

<file path=ppt/theme/theme1.xml><?xml version="1.0" encoding="utf-8"?>
<a:theme xmlns:a="http://schemas.openxmlformats.org/drawingml/2006/main" name="KL-standard-blac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KL-standard-black</Template>
  <TotalTime>5741</TotalTime>
  <Words>513</Words>
  <Application>Microsoft Macintosh PowerPoint</Application>
  <PresentationFormat>On-screen Show (16:9)</PresentationFormat>
  <Paragraphs>102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Arial</vt:lpstr>
      <vt:lpstr>Calibri</vt:lpstr>
      <vt:lpstr>KL-standard-black</vt:lpstr>
      <vt:lpstr>Introduction</vt:lpstr>
      <vt:lpstr>Background</vt:lpstr>
      <vt:lpstr>Multidisciplinary collaboration</vt:lpstr>
      <vt:lpstr>Particle-beam therapy</vt:lpstr>
      <vt:lpstr>The radiobiology needs to be understood</vt:lpstr>
      <vt:lpstr>Particle beam therapy today</vt:lpstr>
      <vt:lpstr>Laser-hybrid Accelerator for Radiobiological Applications</vt:lpstr>
      <vt:lpstr>Our vision and our ambition</vt:lpstr>
      <vt:lpstr>Pre-publication review</vt:lpstr>
      <vt:lpstr>In conclusion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Particle beam therapy</dc:title>
  <dc:creator>Long, Kenneth R</dc:creator>
  <cp:lastModifiedBy>Kenneth Long</cp:lastModifiedBy>
  <cp:revision>146</cp:revision>
  <cp:lastPrinted>2019-11-17T18:06:14Z</cp:lastPrinted>
  <dcterms:created xsi:type="dcterms:W3CDTF">2019-11-07T11:40:04Z</dcterms:created>
  <dcterms:modified xsi:type="dcterms:W3CDTF">2020-03-29T16:11:58Z</dcterms:modified>
</cp:coreProperties>
</file>