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81" r:id="rId3"/>
    <p:sldId id="361" r:id="rId4"/>
    <p:sldId id="380" r:id="rId5"/>
    <p:sldId id="379" r:id="rId6"/>
    <p:sldId id="365" r:id="rId7"/>
    <p:sldId id="269" r:id="rId8"/>
    <p:sldId id="272" r:id="rId9"/>
    <p:sldId id="375" r:id="rId10"/>
    <p:sldId id="364" r:id="rId11"/>
    <p:sldId id="382" r:id="rId12"/>
    <p:sldId id="383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FFF50A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88" autoAdjust="0"/>
    <p:restoredTop sz="91843" autoAdjust="0"/>
  </p:normalViewPr>
  <p:slideViewPr>
    <p:cSldViewPr snapToGrid="0" snapToObjects="1">
      <p:cViewPr varScale="1">
        <p:scale>
          <a:sx n="275" d="100"/>
          <a:sy n="275" d="100"/>
        </p:scale>
        <p:origin x="168" y="4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3/25/20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3/25/20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8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E0FC68D-992A-C748-8254-E89A880F8A70}"/>
              </a:ext>
            </a:extLst>
          </p:cNvPr>
          <p:cNvSpPr/>
          <p:nvPr userDrawn="1"/>
        </p:nvSpPr>
        <p:spPr>
          <a:xfrm>
            <a:off x="8366125" y="41275"/>
            <a:ext cx="777874" cy="32438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clock&#10;&#10;Description automatically generated">
            <a:extLst>
              <a:ext uri="{FF2B5EF4-FFF2-40B4-BE49-F238E27FC236}">
                <a16:creationId xmlns:a16="http://schemas.microsoft.com/office/drawing/2014/main" id="{7373F32E-5F50-2B42-AACB-4EA494D239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08816" y="-1406"/>
            <a:ext cx="1435183" cy="3691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25 March,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33806"/>
            <a:ext cx="7772400" cy="1102519"/>
          </a:xfrm>
        </p:spPr>
        <p:txBody>
          <a:bodyPr>
            <a:normAutofit/>
          </a:bodyPr>
          <a:lstStyle/>
          <a:p>
            <a:r>
              <a:rPr lang="en-US" sz="4000" dirty="0"/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30FDE5-AA03-DB42-A72B-DB24649D6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0686" y="4318112"/>
            <a:ext cx="1733314" cy="825388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AA4430AD-0A0E-6D49-8272-4481CB0FDF4B}"/>
              </a:ext>
            </a:extLst>
          </p:cNvPr>
          <p:cNvSpPr txBox="1">
            <a:spLocks/>
          </p:cNvSpPr>
          <p:nvPr/>
        </p:nvSpPr>
        <p:spPr>
          <a:xfrm>
            <a:off x="685799" y="688246"/>
            <a:ext cx="7626927" cy="131445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/>
              <a:t>Pre-publication review of the </a:t>
            </a:r>
            <a:r>
              <a:rPr lang="en-GB" sz="2800" dirty="0" err="1"/>
              <a:t>LhARA</a:t>
            </a:r>
            <a:r>
              <a:rPr lang="en-GB" sz="2800" dirty="0"/>
              <a:t> pre-CDR</a:t>
            </a: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C4710-B279-A24B-9BA8-555B10363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Our vision and our ambition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E3C7-1AE7-7F45-B3BC-8DDE6C3A1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Vision:</a:t>
            </a:r>
          </a:p>
          <a:p>
            <a:pPr marL="534988" indent="0">
              <a:buNone/>
            </a:pPr>
            <a:r>
              <a:rPr lang="en-US" i="1" dirty="0" err="1">
                <a:solidFill>
                  <a:schemeClr val="bg1">
                    <a:lumMod val="85000"/>
                  </a:schemeClr>
                </a:solidFill>
              </a:rPr>
              <a:t>LhARA</a:t>
            </a:r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 will be a uniquely-flexible, novel system that will:</a:t>
            </a: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Deliver a systematic and definitive radiobiology </a:t>
            </a:r>
            <a:r>
              <a:rPr lang="en-US" i="1" dirty="0" err="1">
                <a:solidFill>
                  <a:schemeClr val="bg1">
                    <a:lumMod val="85000"/>
                  </a:schemeClr>
                </a:solidFill>
              </a:rPr>
              <a:t>programme</a:t>
            </a:r>
            <a:endParaRPr lang="en-US" i="1" dirty="0">
              <a:solidFill>
                <a:schemeClr val="bg1">
                  <a:lumMod val="85000"/>
                </a:schemeClr>
              </a:solidFill>
            </a:endParaRP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Prove the feasibility of the laser-driven hybrid-accelerator approach</a:t>
            </a: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Lay the technological foundations for the transformation of PBT</a:t>
            </a:r>
          </a:p>
          <a:p>
            <a:pPr marL="1392238" lvl="1" indent="-236538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automated, patient-specific: implies online imaging &amp; fast feedback and control</a:t>
            </a:r>
          </a:p>
          <a:p>
            <a:pPr lvl="4"/>
            <a:endParaRPr lang="en-US" sz="1300" dirty="0"/>
          </a:p>
          <a:p>
            <a:r>
              <a:rPr lang="en-US" sz="4400" dirty="0"/>
              <a:t>Ambition:</a:t>
            </a:r>
          </a:p>
          <a:p>
            <a:pPr lvl="1"/>
            <a:r>
              <a:rPr lang="en-US" sz="3300" dirty="0"/>
              <a:t>Develop:</a:t>
            </a:r>
          </a:p>
          <a:p>
            <a:pPr marL="914400" lvl="2" indent="0">
              <a:buNone/>
            </a:pPr>
            <a:r>
              <a:rPr lang="en-US" sz="2900" dirty="0"/>
              <a:t>necessary techniques, technologies, and </a:t>
            </a:r>
            <a:r>
              <a:rPr lang="en-US" sz="2900" i="1" dirty="0"/>
              <a:t>systems</a:t>
            </a:r>
            <a:endParaRPr lang="en-US" sz="2900" dirty="0"/>
          </a:p>
          <a:p>
            <a:pPr lvl="1"/>
            <a:r>
              <a:rPr lang="en-US" sz="3300" dirty="0"/>
              <a:t>Exploit:</a:t>
            </a:r>
          </a:p>
          <a:p>
            <a:pPr marL="914400" lvl="2" indent="0">
              <a:buNone/>
            </a:pPr>
            <a:r>
              <a:rPr lang="en-US" sz="2900" i="1" dirty="0"/>
              <a:t>system</a:t>
            </a:r>
            <a:r>
              <a:rPr lang="en-US" sz="2900" dirty="0"/>
              <a:t> approach </a:t>
            </a:r>
            <a:r>
              <a:rPr lang="en-US" sz="2900"/>
              <a:t>to bring novel </a:t>
            </a:r>
            <a:r>
              <a:rPr lang="en-US" sz="2900" dirty="0"/>
              <a:t>techniques into clinical practice as they mature</a:t>
            </a:r>
          </a:p>
          <a:p>
            <a:pPr lvl="1"/>
            <a:r>
              <a:rPr lang="en-US" sz="3300" dirty="0"/>
              <a:t>Integrate:</a:t>
            </a:r>
          </a:p>
          <a:p>
            <a:pPr marL="914400" lvl="2" indent="0">
              <a:buNone/>
            </a:pPr>
            <a:r>
              <a:rPr lang="en-US" sz="2900" dirty="0"/>
              <a:t>production prototypes in a production </a:t>
            </a:r>
            <a:r>
              <a:rPr lang="en-US" sz="2900" i="1" dirty="0"/>
              <a:t>system</a:t>
            </a:r>
            <a:r>
              <a:rPr lang="en-US" sz="2900" dirty="0"/>
              <a:t> for radiobiological research</a:t>
            </a:r>
          </a:p>
          <a:p>
            <a:pPr lvl="1"/>
            <a:r>
              <a:rPr lang="en-US" sz="3300" dirty="0"/>
              <a:t>Engage:</a:t>
            </a:r>
          </a:p>
          <a:p>
            <a:pPr marL="914400" lvl="2" indent="0">
              <a:buNone/>
            </a:pPr>
            <a:r>
              <a:rPr lang="en-US" sz="2900" dirty="0"/>
              <a:t>industry and clinical PBT </a:t>
            </a:r>
            <a:r>
              <a:rPr lang="en-US" sz="2900" dirty="0" err="1"/>
              <a:t>centres</a:t>
            </a:r>
            <a:endParaRPr lang="en-US" sz="2900" dirty="0"/>
          </a:p>
          <a:p>
            <a:pPr marL="914400" lvl="2" indent="0">
              <a:buNone/>
            </a:pPr>
            <a:r>
              <a:rPr lang="en-US" sz="2900" dirty="0"/>
              <a:t>	</a:t>
            </a:r>
            <a:r>
              <a:rPr lang="en-US" sz="2900" i="1" dirty="0"/>
              <a:t>during development </a:t>
            </a:r>
            <a:r>
              <a:rPr lang="en-US" sz="2900" dirty="0"/>
              <a:t>of techniques, technologies, and systems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27EED-F51D-3F47-8F3C-638F367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1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BEE62-786E-E243-9643-4BABC3EB3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Pre-publication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D75869-937B-ED46-9472-988EA1F9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4E5C01-C3D4-6544-B8D4-39BE99903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4" y="57524"/>
            <a:ext cx="3955123" cy="50351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84E1C4-7ED5-D24F-B862-63B2D707A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419" y="564575"/>
            <a:ext cx="3095097" cy="45096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64EBAE-3E12-1B4A-8F27-FE8F76C5C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298" y="4364284"/>
            <a:ext cx="3095098" cy="7468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74760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77354-A2DE-9A4D-B719-E7BAA0110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 conclusion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805391-B8C6-5340-BE04-F297D044B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773702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Many thanks for taking part in the review</a:t>
            </a: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Many thanks too for your patience and flexibility in the light of the pressures imposed by the Covid-19 pandemic</a:t>
            </a:r>
          </a:p>
          <a:p>
            <a:pPr lvl="4"/>
            <a:endParaRPr lang="en-US" dirty="0"/>
          </a:p>
          <a:p>
            <a:pPr marL="0" indent="0">
              <a:buNone/>
            </a:pPr>
            <a:r>
              <a:rPr lang="en-US" dirty="0"/>
              <a:t>Agenda for 25Mar20 session of the review: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56A583-1CB9-8A48-BCB4-6B0021052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0C21666A-70E2-C046-B367-1F1D32117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420" y="2575637"/>
            <a:ext cx="4575160" cy="171465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94064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1609F-97CD-5648-B3DA-991CE0C94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F6D29-46C9-BA44-BBB0-A5952FC88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9600"/>
            <a:ext cx="9144000" cy="45339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Centre for the Clinical Application of Particles:</a:t>
            </a:r>
          </a:p>
          <a:p>
            <a:pPr lvl="1"/>
            <a:r>
              <a:rPr lang="en-US" dirty="0"/>
              <a:t>Imperial </a:t>
            </a:r>
            <a:r>
              <a:rPr lang="en-US" dirty="0" err="1"/>
              <a:t>centre</a:t>
            </a:r>
            <a:r>
              <a:rPr lang="en-US" dirty="0"/>
              <a:t> of excellence; established October 2017</a:t>
            </a:r>
          </a:p>
          <a:p>
            <a:pPr lvl="1"/>
            <a:r>
              <a:rPr lang="en-US" dirty="0"/>
              <a:t>Mission:</a:t>
            </a:r>
          </a:p>
          <a:p>
            <a:pPr marL="1069975" lvl="2" indent="0" algn="ctr">
              <a:buNone/>
            </a:pP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Develop the technologies, systems, techniques and </a:t>
            </a:r>
            <a:b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capabilities necessary to deliver a paradigm shift in the </a:t>
            </a:r>
            <a:b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clinical exploitation of particles.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/>
              <a:t>Key objectives:</a:t>
            </a:r>
          </a:p>
          <a:p>
            <a:pPr lvl="2"/>
            <a:r>
              <a:rPr lang="en-US" dirty="0"/>
              <a:t>Develop novel, compact, laser-driven accelerator systems for clinical applications;</a:t>
            </a:r>
          </a:p>
          <a:p>
            <a:pPr lvl="2"/>
            <a:r>
              <a:rPr lang="en-US" dirty="0"/>
              <a:t>Deliver the capability to assess the biological and therapeutic efficacy of different ion species; and</a:t>
            </a:r>
          </a:p>
          <a:p>
            <a:pPr lvl="2"/>
            <a:r>
              <a:rPr lang="en-US" dirty="0"/>
              <a:t>Develop improved diagnostic, dose-measurement, imaging, treatment-planning, data-processing, </a:t>
            </a:r>
            <a:r>
              <a:rPr lang="en-US" dirty="0" err="1"/>
              <a:t>andmachine</a:t>
            </a:r>
            <a:r>
              <a:rPr lang="en-US" dirty="0"/>
              <a:t>-learning techniques.</a:t>
            </a:r>
          </a:p>
          <a:p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, the Laser-hybrid Accelerator for Radiobiological Applications:</a:t>
            </a:r>
          </a:p>
          <a:p>
            <a:pPr lvl="1"/>
            <a:r>
              <a:rPr lang="en-US" dirty="0"/>
              <a:t>Central to the CCAP’s research and development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B8D6A-4489-274C-B4B4-2FB170EA3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581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985D1-C514-004B-8A02-94E848B72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Multidisciplinary collaboration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44B146-29FB-E144-90D7-62A79B59E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685EC0-C3C5-CC43-AA37-E74B1005E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137" y="1821559"/>
            <a:ext cx="5239726" cy="275729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606CF6-05D7-0347-8D3A-22934D262CFB}"/>
              </a:ext>
            </a:extLst>
          </p:cNvPr>
          <p:cNvSpPr txBox="1"/>
          <p:nvPr/>
        </p:nvSpPr>
        <p:spPr>
          <a:xfrm>
            <a:off x="106680" y="4493876"/>
            <a:ext cx="7292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1"/>
                </a:solidFill>
              </a:rPr>
              <a:t>Further interest from:</a:t>
            </a:r>
          </a:p>
          <a:p>
            <a:pPr marL="285750" indent="-1508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Groups in the UK and overseas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15AA0C-4C97-984C-BDB6-293EFED61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389" y="583380"/>
            <a:ext cx="6643222" cy="117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76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15" y="883085"/>
            <a:ext cx="9095555" cy="419152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r>
              <a:rPr lang="en-GB" dirty="0"/>
              <a:t>Significant growth in global demand anticipated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r>
              <a:rPr lang="en-GB" dirty="0"/>
              <a:t>Today, most radiotherapy delivered with X-rays</a:t>
            </a:r>
          </a:p>
          <a:p>
            <a:pPr lvl="1"/>
            <a:r>
              <a:rPr lang="en-GB" dirty="0"/>
              <a:t>But, interest in proton and ion beam therapy is increasing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41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86A580-FBD4-EE47-9DA9-4312A5C9A7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8471" y="761164"/>
            <a:ext cx="4417379" cy="266470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62922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Proton and ion-beam therapy:</a:t>
            </a:r>
          </a:p>
          <a:p>
            <a:pPr marL="266700" lvl="1" indent="-168275"/>
            <a:r>
              <a:rPr lang="en-US" dirty="0"/>
              <a:t>Bulk of dose deposited in Bragg peak</a:t>
            </a:r>
          </a:p>
          <a:p>
            <a:pPr marL="266700" lvl="1" indent="-168275"/>
            <a:r>
              <a:rPr lang="en-US" dirty="0"/>
              <a:t>Significant normal-tissue sparing (entry)</a:t>
            </a:r>
          </a:p>
          <a:p>
            <a:pPr marL="266700" lvl="1" indent="-168275"/>
            <a:r>
              <a:rPr lang="en-US" dirty="0"/>
              <a:t>Almost no dose beyond the Bragg peak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36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radiobiology needs to be understood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43040"/>
            <a:ext cx="9143999" cy="1333965"/>
          </a:xfrm>
        </p:spPr>
        <p:txBody>
          <a:bodyPr>
            <a:normAutofit fontScale="77500" lnSpcReduction="20000"/>
          </a:bodyPr>
          <a:lstStyle/>
          <a:p>
            <a:pPr marL="179388" indent="-179388"/>
            <a:r>
              <a:rPr lang="en-US" dirty="0"/>
              <a:t>Treatment planning:</a:t>
            </a:r>
          </a:p>
          <a:p>
            <a:pPr marL="403225" lvl="1" indent="-192088"/>
            <a:r>
              <a:rPr lang="en-US" dirty="0"/>
              <a:t>Based on ‘Relative Biological Effectiveness (RBE)</a:t>
            </a:r>
          </a:p>
          <a:p>
            <a:pPr marL="622300" lvl="2" indent="-200025"/>
            <a:r>
              <a:rPr lang="en-US" dirty="0"/>
              <a:t>Proton-treatment planning uses RBE = 1.1</a:t>
            </a:r>
          </a:p>
          <a:p>
            <a:pPr marL="622300" lvl="2" indent="-200025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037" y="1971539"/>
            <a:ext cx="3469537" cy="25572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1788688" y="1987060"/>
            <a:ext cx="23642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i="1" dirty="0" err="1"/>
              <a:t>Paganetti</a:t>
            </a:r>
            <a:r>
              <a:rPr lang="en-GB" sz="800" b="1" i="1" dirty="0"/>
              <a:t>, van </a:t>
            </a:r>
            <a:r>
              <a:rPr lang="en-GB" sz="800" b="1" i="1" dirty="0" err="1"/>
              <a:t>Luijk</a:t>
            </a:r>
            <a:r>
              <a:rPr lang="en-GB" sz="800" b="1" i="1" dirty="0"/>
              <a:t> </a:t>
            </a:r>
            <a:br>
              <a:rPr lang="en-GB" sz="800" b="1" i="1" dirty="0"/>
            </a:br>
            <a:r>
              <a:rPr lang="en-GB" sz="800" b="1" i="1" dirty="0"/>
              <a:t>Sem. Rad. Oncol (2013)</a:t>
            </a:r>
            <a:endParaRPr lang="en-US" sz="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08EC0D-BA6D-9346-A72C-7709DECAEB8F}"/>
              </a:ext>
            </a:extLst>
          </p:cNvPr>
          <p:cNvSpPr txBox="1"/>
          <p:nvPr/>
        </p:nvSpPr>
        <p:spPr>
          <a:xfrm>
            <a:off x="1026889" y="4636686"/>
            <a:ext cx="7090218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Essential: improved, fundamental, understanding of radiobiology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77E144-42D9-2E45-8E6C-0DF47635B613}"/>
              </a:ext>
            </a:extLst>
          </p:cNvPr>
          <p:cNvSpPr txBox="1"/>
          <p:nvPr/>
        </p:nvSpPr>
        <p:spPr>
          <a:xfrm>
            <a:off x="6620005" y="567311"/>
            <a:ext cx="2050561" cy="7694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u="sng" dirty="0">
                <a:solidFill>
                  <a:schemeClr val="bg1">
                    <a:lumMod val="65000"/>
                  </a:schemeClr>
                </a:solidFill>
              </a:rPr>
              <a:t>RBE:</a:t>
            </a:r>
          </a:p>
          <a:p>
            <a:pPr marL="92075"/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Ratio of dose required to gain </a:t>
            </a:r>
            <a:br>
              <a:rPr lang="en-US" sz="11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same biological response as</a:t>
            </a:r>
            <a:br>
              <a:rPr lang="en-US" sz="11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reference photon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1E9380-F857-7D4D-B6F6-1633E3AD08F7}"/>
              </a:ext>
            </a:extLst>
          </p:cNvPr>
          <p:cNvSpPr txBox="1"/>
          <p:nvPr/>
        </p:nvSpPr>
        <p:spPr>
          <a:xfrm>
            <a:off x="5348351" y="2511496"/>
            <a:ext cx="2657009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</a:rPr>
              <a:t>RBE known to depend on: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Energy, ion species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Dose &amp; dose rate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Tissue type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Biological endpoint</a:t>
            </a:r>
          </a:p>
        </p:txBody>
      </p:sp>
    </p:spTree>
    <p:extLst>
      <p:ext uri="{BB962C8B-B14F-4D97-AF65-F5344CB8AC3E}">
        <p14:creationId xmlns:p14="http://schemas.microsoft.com/office/powerpoint/2010/main" val="810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Cyclotron based:</a:t>
            </a:r>
          </a:p>
          <a:p>
            <a:pPr lvl="1"/>
            <a:r>
              <a:rPr lang="en-US" dirty="0"/>
              <a:t>Limitations:</a:t>
            </a:r>
          </a:p>
          <a:p>
            <a:pPr lvl="2"/>
            <a:r>
              <a:rPr lang="en-US" dirty="0"/>
              <a:t>Energy modulation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Synchrotron based:</a:t>
            </a:r>
          </a:p>
          <a:p>
            <a:pPr lvl="1"/>
            <a:r>
              <a:rPr lang="en-US" dirty="0" err="1"/>
              <a:t>Limitiations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Complexity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</p:txBody>
      </p:sp>
      <p:pic>
        <p:nvPicPr>
          <p:cNvPr id="12" name="Picture 11" descr="A picture containing toy&#10;&#10;Description automatically generated">
            <a:extLst>
              <a:ext uri="{FF2B5EF4-FFF2-40B4-BE49-F238E27FC236}">
                <a16:creationId xmlns:a16="http://schemas.microsoft.com/office/drawing/2014/main" id="{2DC4DEC0-6C57-744E-AFAC-D0D3F623E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103" y="2267849"/>
            <a:ext cx="973999" cy="6245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 today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26E3F-8525-4F4B-A236-DD7550E507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19162" r="4000" b="25205"/>
          <a:stretch/>
        </p:blipFill>
        <p:spPr>
          <a:xfrm>
            <a:off x="3928312" y="644178"/>
            <a:ext cx="5012304" cy="23031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27017-EF9B-1A4E-B7C9-AC1DF78D3E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15" t="18222" r="6855" b="33334"/>
          <a:stretch/>
        </p:blipFill>
        <p:spPr>
          <a:xfrm>
            <a:off x="3928312" y="3022567"/>
            <a:ext cx="5012304" cy="20347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8C80C-1872-1244-9D68-F2EEE986757A}"/>
              </a:ext>
            </a:extLst>
          </p:cNvPr>
          <p:cNvSpPr txBox="1"/>
          <p:nvPr/>
        </p:nvSpPr>
        <p:spPr>
          <a:xfrm>
            <a:off x="3928312" y="2646390"/>
            <a:ext cx="2639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Christie Hospital Manchester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1044C2-69BD-3B4B-BD80-EDFDF88C5335}"/>
              </a:ext>
            </a:extLst>
          </p:cNvPr>
          <p:cNvSpPr txBox="1"/>
          <p:nvPr/>
        </p:nvSpPr>
        <p:spPr>
          <a:xfrm>
            <a:off x="7611298" y="3078190"/>
            <a:ext cx="1255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err="1"/>
              <a:t>MedAustron</a:t>
            </a:r>
            <a:br>
              <a:rPr lang="en-US" sz="1600" b="1" dirty="0"/>
            </a:br>
            <a:r>
              <a:rPr lang="en-US" sz="1600" b="1" dirty="0"/>
              <a:t>Austria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DCF9A7-7884-7E45-ACE2-C8E71A29D3F7}"/>
              </a:ext>
            </a:extLst>
          </p:cNvPr>
          <p:cNvSpPr/>
          <p:nvPr/>
        </p:nvSpPr>
        <p:spPr>
          <a:xfrm>
            <a:off x="4844052" y="3340937"/>
            <a:ext cx="2151234" cy="1398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6B3E834-F72C-7941-A0DC-74C43BB51F0B}"/>
              </a:ext>
            </a:extLst>
          </p:cNvPr>
          <p:cNvCxnSpPr>
            <a:cxnSpLocks/>
          </p:cNvCxnSpPr>
          <p:nvPr/>
        </p:nvCxnSpPr>
        <p:spPr>
          <a:xfrm>
            <a:off x="3363102" y="2263411"/>
            <a:ext cx="3647298" cy="107752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75F2997-A328-6340-864B-891B0EBDAC42}"/>
              </a:ext>
            </a:extLst>
          </p:cNvPr>
          <p:cNvCxnSpPr/>
          <p:nvPr/>
        </p:nvCxnSpPr>
        <p:spPr>
          <a:xfrm>
            <a:off x="2388020" y="2894340"/>
            <a:ext cx="2456032" cy="184464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8806D27-5C62-894E-A998-01DDE77316A6}"/>
              </a:ext>
            </a:extLst>
          </p:cNvPr>
          <p:cNvSpPr txBox="1"/>
          <p:nvPr/>
        </p:nvSpPr>
        <p:spPr>
          <a:xfrm>
            <a:off x="107643" y="2062077"/>
            <a:ext cx="227684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</a:t>
            </a:r>
            <a:r>
              <a:rPr lang="en-US" sz="1600" b="1" dirty="0">
                <a:solidFill>
                  <a:schemeClr val="bg1"/>
                </a:solidFill>
              </a:rPr>
              <a:t>reduce footprint,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     cost and complexity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	</a:t>
            </a:r>
            <a:r>
              <a:rPr lang="en-US" sz="1600" b="1" dirty="0">
                <a:solidFill>
                  <a:srgbClr val="92D050"/>
                </a:solidFill>
              </a:rPr>
              <a:t>‘</a:t>
            </a:r>
            <a:r>
              <a:rPr lang="en-US" sz="1600" b="1" i="1" dirty="0">
                <a:solidFill>
                  <a:srgbClr val="92D050"/>
                </a:solidFill>
              </a:rPr>
              <a:t>PBT for the many</a:t>
            </a:r>
            <a:r>
              <a:rPr lang="en-US" sz="1600" b="1" dirty="0">
                <a:solidFill>
                  <a:srgbClr val="92D050"/>
                </a:solidFill>
              </a:rPr>
              <a:t>’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76ED61-F786-6E41-AA75-F8150768CC4D}"/>
              </a:ext>
            </a:extLst>
          </p:cNvPr>
          <p:cNvSpPr txBox="1"/>
          <p:nvPr/>
        </p:nvSpPr>
        <p:spPr>
          <a:xfrm>
            <a:off x="107644" y="2896877"/>
            <a:ext cx="227684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i</a:t>
            </a:r>
            <a:r>
              <a:rPr lang="en-US" sz="1600" b="1" dirty="0">
                <a:solidFill>
                  <a:schemeClr val="bg1"/>
                </a:solidFill>
              </a:rPr>
              <a:t>ncrease flexibility</a:t>
            </a:r>
          </a:p>
          <a:p>
            <a:pPr marL="273050"/>
            <a:r>
              <a:rPr lang="en-US" sz="1600" b="1" dirty="0">
                <a:solidFill>
                  <a:srgbClr val="92D050"/>
                </a:solidFill>
              </a:rPr>
              <a:t>optimize treatments</a:t>
            </a:r>
          </a:p>
        </p:txBody>
      </p:sp>
    </p:spTree>
    <p:extLst>
      <p:ext uri="{BB962C8B-B14F-4D97-AF65-F5344CB8AC3E}">
        <p14:creationId xmlns:p14="http://schemas.microsoft.com/office/powerpoint/2010/main" val="47130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007" y="4311123"/>
            <a:ext cx="1747994" cy="8323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59448"/>
            <a:ext cx="5611660" cy="3776348"/>
          </a:xfrm>
        </p:spPr>
        <p:txBody>
          <a:bodyPr>
            <a:normAutofit fontScale="77500" lnSpcReduction="20000"/>
          </a:bodyPr>
          <a:lstStyle/>
          <a:p>
            <a:pPr marL="177800" indent="-177800"/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marL="403225" lvl="1" indent="-166688"/>
            <a:r>
              <a:rPr lang="en-US" dirty="0"/>
              <a:t>High-flux, laser-driven proton/ion source:</a:t>
            </a:r>
          </a:p>
          <a:p>
            <a:pPr marL="581025" lvl="2" indent="-106363"/>
            <a:r>
              <a:rPr lang="en-US" dirty="0"/>
              <a:t>Overcome instantaneous dose-rate limitation</a:t>
            </a:r>
          </a:p>
          <a:p>
            <a:pPr marL="581025" lvl="2" indent="-106363"/>
            <a:r>
              <a:rPr lang="en-US" dirty="0"/>
              <a:t>Delivers protons or ions in very short pulses:</a:t>
            </a:r>
          </a:p>
          <a:p>
            <a:pPr marL="755650" lvl="3" indent="-141288"/>
            <a:r>
              <a:rPr lang="en-US" dirty="0"/>
              <a:t>Pulse length 10 – 40 ns</a:t>
            </a:r>
          </a:p>
          <a:p>
            <a:pPr marL="581025" lvl="2" indent="-106363"/>
            <a:r>
              <a:rPr lang="en-US" dirty="0"/>
              <a:t>Can provide arbitrary pulse structure</a:t>
            </a:r>
          </a:p>
          <a:p>
            <a:pPr marL="403225" lvl="1" indent="-166688"/>
            <a:r>
              <a:rPr lang="en-US" dirty="0"/>
              <a:t>Novel plasma-lens capture &amp; focusing</a:t>
            </a:r>
          </a:p>
          <a:p>
            <a:pPr marL="403225" lvl="1" indent="-166688"/>
            <a:r>
              <a:rPr lang="en-US" dirty="0"/>
              <a:t>Fast, fixed-field post acceleration</a:t>
            </a:r>
          </a:p>
          <a:p>
            <a:pPr marL="446088" indent="0">
              <a:buNone/>
            </a:pP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  <a:p>
            <a:pPr marL="177800" indent="-177800">
              <a:buNone/>
            </a:pP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i="1" dirty="0">
                <a:sym typeface="Symbol" panose="05050102010706020507" pitchFamily="18" charset="2"/>
              </a:rPr>
              <a:t>  </a:t>
            </a:r>
            <a:r>
              <a:rPr lang="en-US" i="1" dirty="0"/>
              <a:t>compact, uniquely flexible  facility</a:t>
            </a:r>
            <a:endParaRPr lang="en-US" sz="2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82F95B-DC2C-D046-BB84-3FDCE1D30339}"/>
              </a:ext>
            </a:extLst>
          </p:cNvPr>
          <p:cNvSpPr txBox="1"/>
          <p:nvPr/>
        </p:nvSpPr>
        <p:spPr>
          <a:xfrm>
            <a:off x="5389016" y="4745425"/>
            <a:ext cx="195322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LhARA</a:t>
            </a:r>
            <a:r>
              <a:rPr lang="en-US" b="1" dirty="0">
                <a:solidFill>
                  <a:schemeClr val="bg1"/>
                </a:solidFill>
              </a:rPr>
              <a:t> consortium</a:t>
            </a:r>
          </a:p>
        </p:txBody>
      </p:sp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E3FCCABF-9CBB-614F-AA43-1A7867B15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9016" y="1298136"/>
            <a:ext cx="3695314" cy="236967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2724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90" y="982360"/>
            <a:ext cx="2898999" cy="32162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i="1" u="sng" dirty="0">
                <a:solidFill>
                  <a:srgbClr val="FFF50A"/>
                </a:solidFill>
              </a:rPr>
              <a:t>Ambition: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 err="1">
                <a:solidFill>
                  <a:srgbClr val="FFF50A"/>
                </a:solidFill>
              </a:rPr>
              <a:t>LhARA</a:t>
            </a:r>
            <a:r>
              <a:rPr lang="en-US" sz="2400" b="1" dirty="0">
                <a:solidFill>
                  <a:srgbClr val="FFF50A"/>
                </a:solidFill>
              </a:rPr>
              <a:t> 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that 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</p:spTree>
    <p:extLst>
      <p:ext uri="{BB962C8B-B14F-4D97-AF65-F5344CB8AC3E}">
        <p14:creationId xmlns:p14="http://schemas.microsoft.com/office/powerpoint/2010/main" val="345435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5737</TotalTime>
  <Words>612</Words>
  <Application>Microsoft Macintosh PowerPoint</Application>
  <PresentationFormat>On-screen Show (16:9)</PresentationFormat>
  <Paragraphs>125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KL-standard-black</vt:lpstr>
      <vt:lpstr>Introduction</vt:lpstr>
      <vt:lpstr>Background</vt:lpstr>
      <vt:lpstr>Multidisciplinary collaboration</vt:lpstr>
      <vt:lpstr>Radiotherapy; the challenge</vt:lpstr>
      <vt:lpstr>Particle-beam therapy</vt:lpstr>
      <vt:lpstr>The radiobiology needs to be understood</vt:lpstr>
      <vt:lpstr>Particle beam therapy today</vt:lpstr>
      <vt:lpstr>Laser-hybrid Accelerator for Radiobiological Applications</vt:lpstr>
      <vt:lpstr>Radiobiology in new regimens</vt:lpstr>
      <vt:lpstr>Our vision and our ambition</vt:lpstr>
      <vt:lpstr>Pre-publication review</vt:lpstr>
      <vt:lpstr>In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beam therapy</dc:title>
  <dc:creator>Long, Kenneth R</dc:creator>
  <cp:lastModifiedBy>Kenneth Long</cp:lastModifiedBy>
  <cp:revision>144</cp:revision>
  <cp:lastPrinted>2019-11-17T18:06:14Z</cp:lastPrinted>
  <dcterms:created xsi:type="dcterms:W3CDTF">2019-11-07T11:40:04Z</dcterms:created>
  <dcterms:modified xsi:type="dcterms:W3CDTF">2020-03-25T12:28:52Z</dcterms:modified>
</cp:coreProperties>
</file>