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94" r:id="rId3"/>
    <p:sldId id="297" r:id="rId4"/>
    <p:sldId id="427" r:id="rId5"/>
    <p:sldId id="426" r:id="rId6"/>
    <p:sldId id="428" r:id="rId7"/>
    <p:sldId id="39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111" d="100"/>
          <a:sy n="111" d="100"/>
        </p:scale>
        <p:origin x="165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All%20DUBs%20ranked%20high%20to%20low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NSCC\All%20Clatterbridge%20clonogenic%20data%20JP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74a%20dose%20response%20to%20DUB%20candidates\UMSCC74A%20decon%2011MeV%20and%2059MeV%20JL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893-4109-8AAD-BCAA07BA982D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93-4109-8AAD-BCAA07BA982D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93-4109-8AAD-BCAA07BA982D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93-4109-8AAD-BCAA07BA982D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93-4109-8AAD-BCAA07BA98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677696"/>
        <c:axId val="256837312"/>
      </c:barChart>
      <c:catAx>
        <c:axId val="243677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hours post-IR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6837312"/>
        <c:crosses val="autoZero"/>
        <c:auto val="1"/>
        <c:lblAlgn val="ctr"/>
        <c:lblOffset val="100"/>
        <c:noMultiLvlLbl val="0"/>
      </c:catAx>
      <c:valAx>
        <c:axId val="2568373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3677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78060077070356E-2"/>
          <c:y val="5.7890618771268214E-2"/>
          <c:w val="0.96364387984585931"/>
          <c:h val="0.91914850266226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'59MeV data'!$F$3:$F$101</c:f>
              <c:numCache>
                <c:formatCode>General</c:formatCode>
                <c:ptCount val="99"/>
                <c:pt idx="0">
                  <c:v>0</c:v>
                </c:pt>
                <c:pt idx="1">
                  <c:v>-0.21934373360499917</c:v>
                </c:pt>
                <c:pt idx="2">
                  <c:v>0.91905980113297947</c:v>
                </c:pt>
                <c:pt idx="3">
                  <c:v>0.45563980514911928</c:v>
                </c:pt>
                <c:pt idx="4">
                  <c:v>8.2895955015411887E-2</c:v>
                </c:pt>
                <c:pt idx="5">
                  <c:v>0.18966816980847931</c:v>
                </c:pt>
                <c:pt idx="6">
                  <c:v>-0.73495941276662002</c:v>
                </c:pt>
                <c:pt idx="7">
                  <c:v>-0.15325674907490383</c:v>
                </c:pt>
                <c:pt idx="8">
                  <c:v>-0.18277707196278054</c:v>
                </c:pt>
                <c:pt idx="9">
                  <c:v>-0.20629788374736743</c:v>
                </c:pt>
                <c:pt idx="10">
                  <c:v>-1.0869670872412573</c:v>
                </c:pt>
                <c:pt idx="11">
                  <c:v>0.52126650102562211</c:v>
                </c:pt>
                <c:pt idx="12">
                  <c:v>0.43482004579356726</c:v>
                </c:pt>
                <c:pt idx="13">
                  <c:v>0.54787723271254418</c:v>
                </c:pt>
                <c:pt idx="14">
                  <c:v>0.26825145338951584</c:v>
                </c:pt>
                <c:pt idx="15">
                  <c:v>0.55500849049396783</c:v>
                </c:pt>
                <c:pt idx="16">
                  <c:v>-0.74698247407676033</c:v>
                </c:pt>
                <c:pt idx="17">
                  <c:v>0.32251105835602933</c:v>
                </c:pt>
                <c:pt idx="18">
                  <c:v>-9.6531445329301982E-2</c:v>
                </c:pt>
                <c:pt idx="19">
                  <c:v>0.70888383901960428</c:v>
                </c:pt>
                <c:pt idx="20">
                  <c:v>-0.73692518597621803</c:v>
                </c:pt>
                <c:pt idx="21">
                  <c:v>0.19618169594095775</c:v>
                </c:pt>
                <c:pt idx="22">
                  <c:v>0.52548791035629527</c:v>
                </c:pt>
                <c:pt idx="23">
                  <c:v>0.31155497389254666</c:v>
                </c:pt>
                <c:pt idx="24">
                  <c:v>0.85784930929892755</c:v>
                </c:pt>
                <c:pt idx="25">
                  <c:v>-0.30638894879370482</c:v>
                </c:pt>
                <c:pt idx="26">
                  <c:v>0.57616323832164529</c:v>
                </c:pt>
                <c:pt idx="27">
                  <c:v>0.14746685987352359</c:v>
                </c:pt>
                <c:pt idx="28">
                  <c:v>0</c:v>
                </c:pt>
                <c:pt idx="29">
                  <c:v>0.1615170161141746</c:v>
                </c:pt>
                <c:pt idx="30">
                  <c:v>0.95074667960778214</c:v>
                </c:pt>
                <c:pt idx="31">
                  <c:v>1.5087434977942054</c:v>
                </c:pt>
                <c:pt idx="32">
                  <c:v>0.96884921920036193</c:v>
                </c:pt>
                <c:pt idx="33">
                  <c:v>0.94421287278892041</c:v>
                </c:pt>
                <c:pt idx="34">
                  <c:v>0.20378666706767451</c:v>
                </c:pt>
                <c:pt idx="35">
                  <c:v>1.354260373743668</c:v>
                </c:pt>
                <c:pt idx="36">
                  <c:v>1.4353759939838491</c:v>
                </c:pt>
                <c:pt idx="37">
                  <c:v>0.74620831842202939</c:v>
                </c:pt>
                <c:pt idx="38">
                  <c:v>0.31190396864687325</c:v>
                </c:pt>
                <c:pt idx="39">
                  <c:v>0.89089753907459457</c:v>
                </c:pt>
                <c:pt idx="40">
                  <c:v>-0.34841968457622963</c:v>
                </c:pt>
                <c:pt idx="41">
                  <c:v>0.47319440768677201</c:v>
                </c:pt>
                <c:pt idx="42">
                  <c:v>1.3783564668108941</c:v>
                </c:pt>
                <c:pt idx="43">
                  <c:v>7.8452588043435981E-2</c:v>
                </c:pt>
                <c:pt idx="44">
                  <c:v>0.97481196797977365</c:v>
                </c:pt>
                <c:pt idx="45">
                  <c:v>-4.7684146783177783E-2</c:v>
                </c:pt>
                <c:pt idx="46">
                  <c:v>1.9501430034509508</c:v>
                </c:pt>
                <c:pt idx="47">
                  <c:v>-0.14238629417040069</c:v>
                </c:pt>
                <c:pt idx="48">
                  <c:v>0.92468514302130456</c:v>
                </c:pt>
                <c:pt idx="49">
                  <c:v>0.87201060302906164</c:v>
                </c:pt>
                <c:pt idx="50">
                  <c:v>0.60962656633883539</c:v>
                </c:pt>
                <c:pt idx="51">
                  <c:v>0.57107474997227281</c:v>
                </c:pt>
                <c:pt idx="52">
                  <c:v>1.4185741172774058</c:v>
                </c:pt>
                <c:pt idx="53">
                  <c:v>0.13015106679290059</c:v>
                </c:pt>
                <c:pt idx="54">
                  <c:v>0.83910504268264441</c:v>
                </c:pt>
                <c:pt idx="55">
                  <c:v>0.24632621682171107</c:v>
                </c:pt>
                <c:pt idx="56">
                  <c:v>0.34257341447531897</c:v>
                </c:pt>
                <c:pt idx="57">
                  <c:v>0.98940995882573946</c:v>
                </c:pt>
                <c:pt idx="58">
                  <c:v>0.69102934063300214</c:v>
                </c:pt>
                <c:pt idx="59">
                  <c:v>1.2960042777131822</c:v>
                </c:pt>
                <c:pt idx="60">
                  <c:v>0.59321092639158723</c:v>
                </c:pt>
                <c:pt idx="61">
                  <c:v>0.7110480017433003</c:v>
                </c:pt>
                <c:pt idx="62">
                  <c:v>1.6679652002593612</c:v>
                </c:pt>
                <c:pt idx="63">
                  <c:v>0.24526874666295498</c:v>
                </c:pt>
                <c:pt idx="64">
                  <c:v>0.46202182237193157</c:v>
                </c:pt>
                <c:pt idx="65">
                  <c:v>1.540431586197613</c:v>
                </c:pt>
                <c:pt idx="66">
                  <c:v>-0.1497280484449246</c:v>
                </c:pt>
                <c:pt idx="67">
                  <c:v>0.14771997874467035</c:v>
                </c:pt>
                <c:pt idx="68">
                  <c:v>0.56989672506545508</c:v>
                </c:pt>
                <c:pt idx="69">
                  <c:v>0.19237041357152151</c:v>
                </c:pt>
                <c:pt idx="70">
                  <c:v>0.68668315856884898</c:v>
                </c:pt>
                <c:pt idx="71">
                  <c:v>0.6420583217649356</c:v>
                </c:pt>
                <c:pt idx="72">
                  <c:v>-0.76062529412698787</c:v>
                </c:pt>
                <c:pt idx="73">
                  <c:v>0.14324539233746472</c:v>
                </c:pt>
                <c:pt idx="74">
                  <c:v>1.2218118883454976</c:v>
                </c:pt>
                <c:pt idx="75">
                  <c:v>0.75661249748965087</c:v>
                </c:pt>
                <c:pt idx="76">
                  <c:v>0.25420614680289971</c:v>
                </c:pt>
                <c:pt idx="77">
                  <c:v>-0.47508959731436484</c:v>
                </c:pt>
                <c:pt idx="78">
                  <c:v>0</c:v>
                </c:pt>
                <c:pt idx="79">
                  <c:v>1.0520244671912413</c:v>
                </c:pt>
                <c:pt idx="80">
                  <c:v>0.23076236056513399</c:v>
                </c:pt>
                <c:pt idx="81">
                  <c:v>0.18440086050561072</c:v>
                </c:pt>
                <c:pt idx="82">
                  <c:v>-0.38402929985915624</c:v>
                </c:pt>
                <c:pt idx="83">
                  <c:v>2.0462174130387506E-2</c:v>
                </c:pt>
                <c:pt idx="84">
                  <c:v>1.2802412586421308</c:v>
                </c:pt>
                <c:pt idx="85">
                  <c:v>-1.0041720051632674</c:v>
                </c:pt>
                <c:pt idx="86">
                  <c:v>3.1251450478433549</c:v>
                </c:pt>
                <c:pt idx="87">
                  <c:v>0.10480081976491851</c:v>
                </c:pt>
                <c:pt idx="88">
                  <c:v>-0.19886087550440931</c:v>
                </c:pt>
                <c:pt idx="89">
                  <c:v>-0.20425474405014196</c:v>
                </c:pt>
                <c:pt idx="90">
                  <c:v>0.32254737189158517</c:v>
                </c:pt>
                <c:pt idx="91">
                  <c:v>-0.6078367330279526</c:v>
                </c:pt>
                <c:pt idx="92">
                  <c:v>-0.42652432141674312</c:v>
                </c:pt>
                <c:pt idx="93">
                  <c:v>-0.5849990413024827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-0.9730264113153001</c:v>
                </c:pt>
                <c:pt idx="98">
                  <c:v>0.71094028568390111</c:v>
                </c:pt>
              </c:numCache>
            </c:numRef>
          </c:xVal>
          <c:yVal>
            <c:numRef>
              <c:f>'59MeV data'!$E$3:$E$101</c:f>
              <c:numCache>
                <c:formatCode>General</c:formatCode>
                <c:ptCount val="99"/>
                <c:pt idx="0">
                  <c:v>0</c:v>
                </c:pt>
                <c:pt idx="1">
                  <c:v>2.4066820997049363</c:v>
                </c:pt>
                <c:pt idx="2">
                  <c:v>2.0211203116036875</c:v>
                </c:pt>
                <c:pt idx="3">
                  <c:v>1.1227228545320365</c:v>
                </c:pt>
                <c:pt idx="4">
                  <c:v>1.0921715666511673</c:v>
                </c:pt>
                <c:pt idx="5">
                  <c:v>0.98674062939725993</c:v>
                </c:pt>
                <c:pt idx="6">
                  <c:v>0.97295325654109444</c:v>
                </c:pt>
                <c:pt idx="7">
                  <c:v>0.91588467026109799</c:v>
                </c:pt>
                <c:pt idx="8">
                  <c:v>0.905357110920604</c:v>
                </c:pt>
                <c:pt idx="9">
                  <c:v>0.84521664451231893</c:v>
                </c:pt>
                <c:pt idx="10">
                  <c:v>0.81429207281311777</c:v>
                </c:pt>
                <c:pt idx="11">
                  <c:v>0.81422502808873465</c:v>
                </c:pt>
                <c:pt idx="12">
                  <c:v>0.77764536595837197</c:v>
                </c:pt>
                <c:pt idx="13">
                  <c:v>0.70165060638450094</c:v>
                </c:pt>
                <c:pt idx="14">
                  <c:v>0.69775538953872596</c:v>
                </c:pt>
                <c:pt idx="15">
                  <c:v>0.67052546231125998</c:v>
                </c:pt>
                <c:pt idx="16">
                  <c:v>0.58029790775708412</c:v>
                </c:pt>
                <c:pt idx="17">
                  <c:v>0.54522605708200911</c:v>
                </c:pt>
                <c:pt idx="18">
                  <c:v>0.49722157544416862</c:v>
                </c:pt>
                <c:pt idx="19">
                  <c:v>0.45582324718505129</c:v>
                </c:pt>
                <c:pt idx="20">
                  <c:v>0.39894572615748697</c:v>
                </c:pt>
                <c:pt idx="21">
                  <c:v>0.36796368257712525</c:v>
                </c:pt>
                <c:pt idx="22">
                  <c:v>0.32083415484859162</c:v>
                </c:pt>
                <c:pt idx="23">
                  <c:v>0.31342439819821538</c:v>
                </c:pt>
                <c:pt idx="24">
                  <c:v>0.2913119808631725</c:v>
                </c:pt>
                <c:pt idx="25">
                  <c:v>0.25545778884830472</c:v>
                </c:pt>
                <c:pt idx="26">
                  <c:v>0.21292326538455814</c:v>
                </c:pt>
                <c:pt idx="27">
                  <c:v>0.18720244221350091</c:v>
                </c:pt>
                <c:pt idx="28">
                  <c:v>0.17498780079847204</c:v>
                </c:pt>
                <c:pt idx="29">
                  <c:v>0.16672986926622915</c:v>
                </c:pt>
                <c:pt idx="30">
                  <c:v>0.13630270360855176</c:v>
                </c:pt>
                <c:pt idx="31">
                  <c:v>8.0547536916401902E-2</c:v>
                </c:pt>
                <c:pt idx="32">
                  <c:v>7.6972989864987689E-3</c:v>
                </c:pt>
                <c:pt idx="33">
                  <c:v>-1.7357583390071023E-2</c:v>
                </c:pt>
                <c:pt idx="34">
                  <c:v>-2.8120627099003943E-2</c:v>
                </c:pt>
                <c:pt idx="35">
                  <c:v>-4.3835597536688808E-2</c:v>
                </c:pt>
                <c:pt idx="36">
                  <c:v>-0.10752019260224999</c:v>
                </c:pt>
                <c:pt idx="37">
                  <c:v>-0.12276827872772525</c:v>
                </c:pt>
                <c:pt idx="38">
                  <c:v>-0.13687248341838926</c:v>
                </c:pt>
                <c:pt idx="39">
                  <c:v>-0.21316634141783147</c:v>
                </c:pt>
                <c:pt idx="40">
                  <c:v>-0.23897297190095837</c:v>
                </c:pt>
                <c:pt idx="41">
                  <c:v>-0.24002086012492216</c:v>
                </c:pt>
                <c:pt idx="42">
                  <c:v>-0.28444653144238391</c:v>
                </c:pt>
                <c:pt idx="43">
                  <c:v>-0.28516071989953251</c:v>
                </c:pt>
                <c:pt idx="44">
                  <c:v>-0.28778430624296991</c:v>
                </c:pt>
                <c:pt idx="45">
                  <c:v>-0.32026840157087494</c:v>
                </c:pt>
                <c:pt idx="46">
                  <c:v>-0.34991088346022675</c:v>
                </c:pt>
                <c:pt idx="47">
                  <c:v>-0.36487632918626406</c:v>
                </c:pt>
                <c:pt idx="48">
                  <c:v>-0.3739913885326126</c:v>
                </c:pt>
                <c:pt idx="49">
                  <c:v>-0.43015407153993507</c:v>
                </c:pt>
                <c:pt idx="50">
                  <c:v>-0.49533311153465998</c:v>
                </c:pt>
                <c:pt idx="51">
                  <c:v>-0.49721114670090466</c:v>
                </c:pt>
                <c:pt idx="52">
                  <c:v>-0.54835967031115673</c:v>
                </c:pt>
                <c:pt idx="53">
                  <c:v>-0.57713668046075006</c:v>
                </c:pt>
                <c:pt idx="54">
                  <c:v>-0.67793867309720679</c:v>
                </c:pt>
                <c:pt idx="55">
                  <c:v>-0.6841287286058686</c:v>
                </c:pt>
                <c:pt idx="56">
                  <c:v>-0.69900933591802683</c:v>
                </c:pt>
                <c:pt idx="57">
                  <c:v>-0.72315068968622875</c:v>
                </c:pt>
                <c:pt idx="58">
                  <c:v>-0.78320757238227523</c:v>
                </c:pt>
                <c:pt idx="59">
                  <c:v>-0.83909426524624908</c:v>
                </c:pt>
                <c:pt idx="60">
                  <c:v>-0.88329815999639771</c:v>
                </c:pt>
                <c:pt idx="61">
                  <c:v>-0.93477162709286521</c:v>
                </c:pt>
                <c:pt idx="62">
                  <c:v>-0.97123977659041394</c:v>
                </c:pt>
                <c:pt idx="63">
                  <c:v>-0.99748514453837012</c:v>
                </c:pt>
                <c:pt idx="64">
                  <c:v>-1.0276665010734132</c:v>
                </c:pt>
                <c:pt idx="65">
                  <c:v>-1.0401771722000899</c:v>
                </c:pt>
                <c:pt idx="66">
                  <c:v>-1.1107827371575718</c:v>
                </c:pt>
                <c:pt idx="67">
                  <c:v>-1.1386235154226985</c:v>
                </c:pt>
                <c:pt idx="68">
                  <c:v>-1.1793183123444433</c:v>
                </c:pt>
                <c:pt idx="69">
                  <c:v>-1.2007787180719425</c:v>
                </c:pt>
                <c:pt idx="70">
                  <c:v>-1.3599939507814978</c:v>
                </c:pt>
                <c:pt idx="71">
                  <c:v>-1.3739549338134809</c:v>
                </c:pt>
                <c:pt idx="72">
                  <c:v>-1.3807983780601689</c:v>
                </c:pt>
                <c:pt idx="73">
                  <c:v>-1.4813921523960558</c:v>
                </c:pt>
                <c:pt idx="74">
                  <c:v>-1.533613716820228</c:v>
                </c:pt>
                <c:pt idx="75">
                  <c:v>-1.5937571285977001</c:v>
                </c:pt>
                <c:pt idx="76">
                  <c:v>-1.699212422019537</c:v>
                </c:pt>
                <c:pt idx="77">
                  <c:v>-1.7078847572537008</c:v>
                </c:pt>
                <c:pt idx="78">
                  <c:v>-1.8730716317664127</c:v>
                </c:pt>
                <c:pt idx="79">
                  <c:v>-1.9026168908579253</c:v>
                </c:pt>
                <c:pt idx="80">
                  <c:v>-2.0008925110698108</c:v>
                </c:pt>
                <c:pt idx="81">
                  <c:v>-2.055763399407859</c:v>
                </c:pt>
                <c:pt idx="82">
                  <c:v>-2.1782797626267199</c:v>
                </c:pt>
                <c:pt idx="83">
                  <c:v>-2.2011016709227356</c:v>
                </c:pt>
                <c:pt idx="84">
                  <c:v>-2.2631862298094383</c:v>
                </c:pt>
                <c:pt idx="85">
                  <c:v>-2.2785253344474707</c:v>
                </c:pt>
                <c:pt idx="86">
                  <c:v>-2.3119466543143092</c:v>
                </c:pt>
                <c:pt idx="87">
                  <c:v>-2.4225329264522819</c:v>
                </c:pt>
                <c:pt idx="88">
                  <c:v>-2.6296663583060158</c:v>
                </c:pt>
                <c:pt idx="89">
                  <c:v>-2.6893580392917165</c:v>
                </c:pt>
                <c:pt idx="90">
                  <c:v>-2.9996623672244991</c:v>
                </c:pt>
                <c:pt idx="91">
                  <c:v>-3.2077863361231449</c:v>
                </c:pt>
                <c:pt idx="92">
                  <c:v>-3.2340901654489</c:v>
                </c:pt>
                <c:pt idx="93">
                  <c:v>-4.7480574349589189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1FC-469E-A94B-79FF8FA9B2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371200"/>
        <c:axId val="153371776"/>
      </c:scatterChart>
      <c:valAx>
        <c:axId val="153371200"/>
        <c:scaling>
          <c:orientation val="minMax"/>
          <c:max val="3.5"/>
          <c:min val="-1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11 MeV </a:t>
                </a:r>
              </a:p>
            </c:rich>
          </c:tx>
          <c:layout>
            <c:manualLayout>
              <c:xMode val="edge"/>
              <c:yMode val="edge"/>
              <c:x val="0.86715409757338791"/>
              <c:y val="0.4762837115003741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3371776"/>
        <c:crossesAt val="0"/>
        <c:crossBetween val="midCat"/>
      </c:valAx>
      <c:valAx>
        <c:axId val="153371776"/>
        <c:scaling>
          <c:orientation val="minMax"/>
          <c:max val="3"/>
          <c:min val="-5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58 </a:t>
                </a:r>
                <a:r>
                  <a:rPr lang="en-GB" dirty="0"/>
                  <a:t>MeV</a:t>
                </a:r>
              </a:p>
            </c:rich>
          </c:tx>
          <c:layout>
            <c:manualLayout>
              <c:xMode val="edge"/>
              <c:yMode val="edge"/>
              <c:x val="0.33181125036286291"/>
              <c:y val="4.125293747031836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3371200"/>
        <c:crossesAt val="0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AF-4182-A906-DEDBBE1032E2}"/>
            </c:ext>
          </c:extLst>
        </c:ser>
        <c:ser>
          <c:idx val="0"/>
          <c:order val="1"/>
          <c:tx>
            <c:v>11 MeV</c:v>
          </c:tx>
          <c:spPr>
            <a:ln w="952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AF-4182-A906-DEDBBE1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620629524994648"/>
          <c:y val="0.5974965396604592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80684784070704973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952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data'!$G$76:$G$79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03-4320-846D-83D9E177BAC2}"/>
            </c:ext>
          </c:extLst>
        </c:ser>
        <c:ser>
          <c:idx val="0"/>
          <c:order val="1"/>
          <c:tx>
            <c:v>11 MeV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data'!$G$54:$G$57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03-4320-846D-83D9E177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04000"/>
        <c:axId val="84704576"/>
      </c:scatterChart>
      <c:valAx>
        <c:axId val="8470400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704576"/>
        <c:crossesAt val="0.1"/>
        <c:crossBetween val="midCat"/>
      </c:valAx>
      <c:valAx>
        <c:axId val="84704576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2445986745024116E-2"/>
              <c:y val="0.18005311929486531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4704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7555678922597678"/>
          <c:y val="0.58236763479149001"/>
          <c:w val="0.32436910523698337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427875660193284"/>
          <c:y val="4.0015932731525733E-2"/>
          <c:w val="0.69249291470041041"/>
          <c:h val="0.70920158266279743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plus>
            <c:min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minus>
          </c:errBars>
          <c:xVal>
            <c:numRef>
              <c:f>'11MeV '!$L$8:$L$11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'!$Q$8:$Q$11</c:f>
              <c:numCache>
                <c:formatCode>0.00</c:formatCode>
                <c:ptCount val="4"/>
                <c:pt idx="0">
                  <c:v>1</c:v>
                </c:pt>
                <c:pt idx="1">
                  <c:v>0.51951876050745416</c:v>
                </c:pt>
                <c:pt idx="2">
                  <c:v>0.2320543905891807</c:v>
                </c:pt>
                <c:pt idx="3">
                  <c:v>1.555024186682673E-2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2F-4FB3-9DDE-D363F77394F1}"/>
            </c:ext>
          </c:extLst>
        </c:ser>
        <c:ser>
          <c:idx val="1"/>
          <c:order val="1"/>
          <c:tx>
            <c:v>USP6_13 siRNA</c:v>
          </c:tx>
          <c:spPr>
            <a:ln w="9525">
              <a:solidFill>
                <a:schemeClr val="accent3"/>
              </a:solidFill>
              <a:prstDash val="dash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'11MeV 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7.342608684398455E-2</c:v>
                  </c:pt>
                  <c:pt idx="2">
                    <c:v>2.2635698627171418E-2</c:v>
                  </c:pt>
                  <c:pt idx="3">
                    <c:v>3.6788371060467287E-4</c:v>
                  </c:pt>
                </c:numCache>
              </c:numRef>
            </c:plus>
            <c:minus>
              <c:numRef>
                <c:f>'11MeV 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7.342608684398455E-2</c:v>
                  </c:pt>
                  <c:pt idx="2">
                    <c:v>2.2635698627171418E-2</c:v>
                  </c:pt>
                  <c:pt idx="3">
                    <c:v>3.6788371060467287E-4</c:v>
                  </c:pt>
                </c:numCache>
              </c:numRef>
            </c:minus>
          </c:errBars>
          <c:xVal>
            <c:numRef>
              <c:f>'11MeV '!$L$23:$L$26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'!$Q$23:$Q$26</c:f>
              <c:numCache>
                <c:formatCode>0.00</c:formatCode>
                <c:ptCount val="4"/>
                <c:pt idx="0">
                  <c:v>1</c:v>
                </c:pt>
                <c:pt idx="1">
                  <c:v>0.29115019824188443</c:v>
                </c:pt>
                <c:pt idx="2">
                  <c:v>5.9283659773044013E-2</c:v>
                </c:pt>
                <c:pt idx="3">
                  <c:v>7.3501817255188966E-3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2F-4FB3-9DDE-D363F77394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070912"/>
        <c:axId val="208071488"/>
      </c:scatterChart>
      <c:valAx>
        <c:axId val="208070912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8071488"/>
        <c:crossesAt val="1.0000000000000002E-3"/>
        <c:crossBetween val="midCat"/>
      </c:valAx>
      <c:valAx>
        <c:axId val="20807148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4.3477880123637035E-2"/>
              <c:y val="0.11512243723517329"/>
            </c:manualLayout>
          </c:layout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80709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444629551269298"/>
          <c:y val="0.52843211134157264"/>
          <c:w val="0.5664214596376077"/>
          <c:h val="0.226061230611435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394336878592304"/>
          <c:y val="0.10049932212806675"/>
          <c:w val="0.72898593822359137"/>
          <c:h val="0.68098447368623716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9525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plus>
            <c:minus>
              <c:numRef>
                <c:f>'Summary 11MeV'!$N$3:$N$6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1.9941077926523745E-2</c:v>
                  </c:pt>
                  <c:pt idx="2">
                    <c:v>1.2242453883452081E-2</c:v>
                  </c:pt>
                  <c:pt idx="3">
                    <c:v>1.2056563120187648E-3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11MeV'!$L$3:$L$6</c:f>
              <c:numCache>
                <c:formatCode>0.00</c:formatCode>
                <c:ptCount val="4"/>
                <c:pt idx="0">
                  <c:v>1</c:v>
                </c:pt>
                <c:pt idx="1">
                  <c:v>0.39694147818482506</c:v>
                </c:pt>
                <c:pt idx="2">
                  <c:v>0.1648658657767566</c:v>
                </c:pt>
                <c:pt idx="3">
                  <c:v>1.1539271247728121E-2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23E-48A0-9E21-C6303C800A54}"/>
            </c:ext>
          </c:extLst>
        </c:ser>
        <c:ser>
          <c:idx val="1"/>
          <c:order val="1"/>
          <c:tx>
            <c:v>PARP-1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plus>
            <c:minus>
              <c:numRef>
                <c:f>'Summary 11MeV'!$N$43:$N$46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2.3104311434404192E-2</c:v>
                  </c:pt>
                  <c:pt idx="2">
                    <c:v>3.2002364305799185E-3</c:v>
                  </c:pt>
                  <c:pt idx="3">
                    <c:v>5.9559788161443099E-4</c:v>
                  </c:pt>
                </c:numCache>
              </c:numRef>
            </c:minus>
          </c:errBars>
          <c:xVal>
            <c:numRef>
              <c:f>'Summary 11MeV'!$A$3:$A$6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11MeV'!$L$43:$L$46</c:f>
              <c:numCache>
                <c:formatCode>0.00</c:formatCode>
                <c:ptCount val="4"/>
                <c:pt idx="0">
                  <c:v>1</c:v>
                </c:pt>
                <c:pt idx="1">
                  <c:v>0.11310810465738567</c:v>
                </c:pt>
                <c:pt idx="2">
                  <c:v>4.9453408991795317E-2</c:v>
                </c:pt>
                <c:pt idx="3">
                  <c:v>3.045984159163352E-3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23E-48A0-9E21-C6303C800A54}"/>
            </c:ext>
          </c:extLst>
        </c:ser>
        <c:ser>
          <c:idx val="2"/>
          <c:order val="2"/>
          <c:tx>
            <c:v>PARP/USP6_13 siRNA</c:v>
          </c:tx>
          <c:spPr>
            <a:ln w="9525"/>
          </c:spPr>
          <c:errBars>
            <c:errDir val="y"/>
            <c:errBarType val="both"/>
            <c:errValType val="cust"/>
            <c:noEndCap val="0"/>
            <c:plus>
              <c:numRef>
                <c:f>'Summary 11MeV'!$N$48:$N$51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1.3335197746659642E-2</c:v>
                  </c:pt>
                  <c:pt idx="2">
                    <c:v>5.1586658562724607E-3</c:v>
                  </c:pt>
                  <c:pt idx="3">
                    <c:v>1.4980288186361586E-3</c:v>
                  </c:pt>
                </c:numCache>
              </c:numRef>
            </c:plus>
            <c:minus>
              <c:numRef>
                <c:f>'Summary 11MeV'!$N$48:$N$51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1.3335197746659642E-2</c:v>
                  </c:pt>
                  <c:pt idx="2">
                    <c:v>5.1586658562724607E-3</c:v>
                  </c:pt>
                  <c:pt idx="3">
                    <c:v>1.4980288186361586E-3</c:v>
                  </c:pt>
                </c:numCache>
              </c:numRef>
            </c:minus>
          </c:errBars>
          <c:xVal>
            <c:numRef>
              <c:f>'Summary 11MeV'!$A$48:$A$51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11MeV'!$L$48:$L$51</c:f>
              <c:numCache>
                <c:formatCode>0.00</c:formatCode>
                <c:ptCount val="4"/>
                <c:pt idx="0">
                  <c:v>1</c:v>
                </c:pt>
                <c:pt idx="1">
                  <c:v>0.15079854085516403</c:v>
                </c:pt>
                <c:pt idx="2">
                  <c:v>4.1627230348136257E-2</c:v>
                </c:pt>
                <c:pt idx="3">
                  <c:v>3.8169794540361115E-3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23E-48A0-9E21-C6303C800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  <c:majorUnit val="2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550187309704016"/>
          <c:y val="0.50034071671601321"/>
          <c:w val="0.65854777129376696"/>
          <c:h val="0.2724739407574053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67641" y="2080576"/>
            <a:ext cx="856895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LhARA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endstation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 for </a:t>
            </a:r>
            <a:r>
              <a:rPr lang="en-GB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vitro 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radiobiology research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51" name="Picture 1" descr="cid:E8F143A6-9CF7-4C86-BBA7-7E0F5CD15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539750" y="3870920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725906"/>
            <a:ext cx="1720851" cy="7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400" y="96714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Particle 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beam therapy (PBT) radiobiology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50559" y="705644"/>
            <a:ext cx="5056984" cy="3173383"/>
            <a:chOff x="61926" y="1277042"/>
            <a:chExt cx="5950234" cy="3951308"/>
          </a:xfrm>
        </p:grpSpPr>
        <p:sp>
          <p:nvSpPr>
            <p:cNvPr id="47" name="TextBox 46"/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552685" y="485901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-811960" y="2834493"/>
              <a:ext cx="2184768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Freeform 61"/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Arrow Connector 62"/>
            <p:cNvCxnSpPr>
              <a:endCxn id="47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972856" y="1277042"/>
              <a:ext cx="96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9DCBD2A5-3BF7-41A7-B887-AEE7CE41AD9C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938ECB31-59D0-4FD9-B95A-7DDA0CC3B519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70FD964-8471-4C31-8867-BD6D4BF2CF64}"/>
                </a:ext>
              </a:extLst>
            </p:cNvPr>
            <p:cNvSpPr txBox="1"/>
            <p:nvPr/>
          </p:nvSpPr>
          <p:spPr>
            <a:xfrm>
              <a:off x="3812655" y="3862789"/>
              <a:ext cx="1386943" cy="804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3"/>
                  </a:solidFill>
                </a:rPr>
                <a:t>Particle </a:t>
              </a:r>
              <a:r>
                <a:rPr lang="en-GB" dirty="0">
                  <a:solidFill>
                    <a:schemeClr val="accent3"/>
                  </a:solidFill>
                </a:rPr>
                <a:t>energy</a:t>
              </a: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D175868-2971-4FA2-9218-EFAA9EA6C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4CE5E922-8A13-46C9-995F-4D0ED859A298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sp>
        <p:nvSpPr>
          <p:cNvPr id="76" name="Text Box 10"/>
          <p:cNvSpPr txBox="1">
            <a:spLocks noChangeArrowheads="1"/>
          </p:cNvSpPr>
          <p:nvPr/>
        </p:nvSpPr>
        <p:spPr bwMode="auto">
          <a:xfrm>
            <a:off x="263106" y="4060067"/>
            <a:ext cx="8701382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marL="0" lvl="1" indent="0" algn="just" eaLnBrk="1" hangingPunct="1"/>
            <a:r>
              <a:rPr lang="en-GB" sz="2000" dirty="0">
                <a:latin typeface="+mj-lt"/>
              </a:rPr>
              <a:t>A constant relative biological effectiveness (RBE) value of 1.1 is used in clinical practice. However, there is a large uncertainty with using this approach as RBE is variable and dependent on many factors, including:-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Proton energy (therefore linear energy transfer, LET) and dose.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Radiosensitivity/radiobiology of the tissue.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Biological end-point examined (e.g. clonogenic survival, tumour growth delay).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Therefore, further research exploiting the biological impact of </a:t>
            </a:r>
            <a:r>
              <a:rPr lang="en-GB" sz="2000" b="1" dirty="0" smtClean="0">
                <a:latin typeface="+mj-lt"/>
              </a:rPr>
              <a:t>particles </a:t>
            </a:r>
            <a:r>
              <a:rPr lang="en-GB" sz="2000" b="1" dirty="0">
                <a:latin typeface="+mj-lt"/>
              </a:rPr>
              <a:t>is vital for investigating RBE, and thus improving clinical use of </a:t>
            </a:r>
            <a:r>
              <a:rPr lang="en-GB" sz="2000" b="1" dirty="0" smtClean="0">
                <a:latin typeface="+mj-lt"/>
              </a:rPr>
              <a:t>PBT.</a:t>
            </a:r>
            <a:endParaRPr lang="en-GB" sz="2000" b="1" dirty="0">
              <a:latin typeface="+mj-lt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78" y="857658"/>
            <a:ext cx="4065330" cy="2996375"/>
          </a:xfrm>
          <a:prstGeom prst="rect">
            <a:avLst/>
          </a:prstGeom>
        </p:spPr>
      </p:pic>
      <p:sp>
        <p:nvSpPr>
          <p:cNvPr id="78" name="Text Box 10"/>
          <p:cNvSpPr txBox="1">
            <a:spLocks noChangeArrowheads="1"/>
          </p:cNvSpPr>
          <p:nvPr/>
        </p:nvSpPr>
        <p:spPr bwMode="auto">
          <a:xfrm>
            <a:off x="4746754" y="3861101"/>
            <a:ext cx="43526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i="1" dirty="0">
                <a:latin typeface="+mj-lt"/>
              </a:rPr>
              <a:t>Taken from </a:t>
            </a:r>
            <a:r>
              <a:rPr lang="en-GB" sz="1400" i="1" dirty="0" err="1">
                <a:latin typeface="+mj-lt"/>
              </a:rPr>
              <a:t>Paganetti</a:t>
            </a:r>
            <a:r>
              <a:rPr lang="en-GB" sz="1400" i="1" dirty="0">
                <a:latin typeface="+mj-lt"/>
              </a:rPr>
              <a:t> and van </a:t>
            </a:r>
            <a:r>
              <a:rPr lang="en-GB" sz="1400" i="1" dirty="0" err="1">
                <a:latin typeface="+mj-lt"/>
              </a:rPr>
              <a:t>Luijk</a:t>
            </a:r>
            <a:r>
              <a:rPr lang="en-GB" sz="1400" i="1" dirty="0">
                <a:latin typeface="+mj-lt"/>
              </a:rPr>
              <a:t> (2013) </a:t>
            </a:r>
            <a:r>
              <a:rPr lang="en-GB" sz="1400" i="1" dirty="0" err="1">
                <a:latin typeface="+mj-lt"/>
              </a:rPr>
              <a:t>Sem</a:t>
            </a:r>
            <a:r>
              <a:rPr lang="en-GB" sz="1400" i="1" dirty="0">
                <a:latin typeface="+mj-lt"/>
              </a:rPr>
              <a:t> Rad </a:t>
            </a:r>
            <a:r>
              <a:rPr lang="en-GB" sz="1400" i="1" dirty="0" err="1">
                <a:latin typeface="+mj-lt"/>
              </a:rPr>
              <a:t>Oncol</a:t>
            </a:r>
            <a:endParaRPr lang="en-GB" sz="1400" i="1" dirty="0">
              <a:latin typeface="+mj-lt"/>
            </a:endParaRPr>
          </a:p>
        </p:txBody>
      </p:sp>
      <p:sp>
        <p:nvSpPr>
          <p:cNvPr id="79" name="Text Box 10"/>
          <p:cNvSpPr txBox="1">
            <a:spLocks noChangeArrowheads="1"/>
          </p:cNvSpPr>
          <p:nvPr/>
        </p:nvSpPr>
        <p:spPr bwMode="auto">
          <a:xfrm>
            <a:off x="822768" y="3907726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08520" y="-32583"/>
            <a:ext cx="93245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60 MeV Proton 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beam and radiobiology facilities at the Clatterbridge Cancer Centre (CCC)</a:t>
            </a:r>
          </a:p>
        </p:txBody>
      </p:sp>
      <p:pic>
        <p:nvPicPr>
          <p:cNvPr id="2050" name="Picture 2" descr="E:\Photos\CCC\DSC001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7746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213" y="1309714"/>
            <a:ext cx="2786408" cy="49536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6A737-3E0E-4B56-AA08-DF4D0E7AD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1259632" y="4221088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" t="1922" r="21521" b="3896"/>
          <a:stretch/>
        </p:blipFill>
        <p:spPr>
          <a:xfrm>
            <a:off x="755576" y="3329608"/>
            <a:ext cx="489654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0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 Box 10"/>
          <p:cNvSpPr txBox="1">
            <a:spLocks noChangeArrowheads="1"/>
          </p:cNvSpPr>
          <p:nvPr/>
        </p:nvSpPr>
        <p:spPr bwMode="auto">
          <a:xfrm>
            <a:off x="7787905" y="489258"/>
            <a:ext cx="7151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 smtClean="0">
                <a:latin typeface="+mj-lt"/>
              </a:rPr>
              <a:t>58MeV</a:t>
            </a:r>
            <a:endParaRPr lang="en-GB" sz="1400" dirty="0">
              <a:latin typeface="+mj-lt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-26171"/>
            <a:ext cx="8991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Impact of PBT on cell survival and CDD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67" name="Chart 66"/>
          <p:cNvGraphicFramePr>
            <a:graphicFrameLocks noGrp="1"/>
          </p:cNvGraphicFramePr>
          <p:nvPr>
            <p:extLst/>
          </p:nvPr>
        </p:nvGraphicFramePr>
        <p:xfrm>
          <a:off x="5565907" y="550932"/>
          <a:ext cx="3533709" cy="253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6785163" y="569619"/>
            <a:ext cx="2297829" cy="1740193"/>
            <a:chOff x="1991070" y="3676649"/>
            <a:chExt cx="3017634" cy="2102441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2452173" y="3909918"/>
              <a:ext cx="0" cy="17574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2307116" y="3911244"/>
              <a:ext cx="0" cy="6481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2313464" y="3909917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1991070" y="3676649"/>
              <a:ext cx="778351" cy="371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88" name="Straight Connector 87"/>
            <p:cNvCxnSpPr/>
            <p:nvPr/>
          </p:nvCxnSpPr>
          <p:spPr>
            <a:xfrm flipV="1">
              <a:off x="3245129" y="4766178"/>
              <a:ext cx="0" cy="8653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3100073" y="4767503"/>
              <a:ext cx="0" cy="49501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3106420" y="4766176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2931973" y="4512823"/>
              <a:ext cx="4854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V="1">
              <a:off x="4044333" y="5151713"/>
              <a:ext cx="0" cy="692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3899277" y="5153038"/>
              <a:ext cx="0" cy="62605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3905624" y="5151711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3643841" y="4912815"/>
              <a:ext cx="647034" cy="371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96" name="Straight Connector 95"/>
            <p:cNvCxnSpPr/>
            <p:nvPr/>
          </p:nvCxnSpPr>
          <p:spPr>
            <a:xfrm flipV="1">
              <a:off x="4836421" y="5262524"/>
              <a:ext cx="0" cy="745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4691365" y="5263848"/>
              <a:ext cx="0" cy="51524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H="1">
              <a:off x="4697712" y="5262522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4523265" y="5029254"/>
              <a:ext cx="48543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7769672" y="625527"/>
            <a:ext cx="71234" cy="626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 Box 10"/>
          <p:cNvSpPr txBox="1">
            <a:spLocks noChangeArrowheads="1"/>
          </p:cNvSpPr>
          <p:nvPr/>
        </p:nvSpPr>
        <p:spPr bwMode="auto">
          <a:xfrm>
            <a:off x="7637643" y="630574"/>
            <a:ext cx="15394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 smtClean="0">
                <a:latin typeface="+mj-lt"/>
              </a:rPr>
              <a:t>58MeV (mod.)</a:t>
            </a:r>
            <a:endParaRPr lang="en-GB" sz="1400" dirty="0">
              <a:latin typeface="+mj-lt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769672" y="766843"/>
            <a:ext cx="71234" cy="626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 Box 10"/>
          <p:cNvSpPr txBox="1">
            <a:spLocks noChangeArrowheads="1"/>
          </p:cNvSpPr>
          <p:nvPr/>
        </p:nvSpPr>
        <p:spPr bwMode="auto">
          <a:xfrm>
            <a:off x="7787905" y="771891"/>
            <a:ext cx="15394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Aft>
                <a:spcPts val="1200"/>
              </a:spcAft>
            </a:pPr>
            <a:r>
              <a:rPr lang="en-GB" sz="1400" dirty="0" smtClean="0">
                <a:latin typeface="+mj-lt"/>
              </a:rPr>
              <a:t>11MeV</a:t>
            </a:r>
            <a:endParaRPr lang="en-GB" sz="1400" dirty="0">
              <a:latin typeface="+mj-lt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7769672" y="908160"/>
            <a:ext cx="71234" cy="626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 Box 10"/>
          <p:cNvSpPr txBox="1">
            <a:spLocks noChangeArrowheads="1"/>
          </p:cNvSpPr>
          <p:nvPr/>
        </p:nvSpPr>
        <p:spPr bwMode="auto">
          <a:xfrm>
            <a:off x="7787905" y="921520"/>
            <a:ext cx="15394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Aft>
                <a:spcPts val="1200"/>
              </a:spcAft>
            </a:pPr>
            <a:r>
              <a:rPr lang="en-GB" sz="1400" dirty="0" smtClean="0">
                <a:latin typeface="+mj-lt"/>
              </a:rPr>
              <a:t>11MeV (mod.)</a:t>
            </a:r>
            <a:endParaRPr lang="en-GB" sz="1400" dirty="0">
              <a:latin typeface="+mj-lt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769672" y="1057789"/>
            <a:ext cx="71234" cy="626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8" name="Chart 117"/>
          <p:cNvGraphicFramePr>
            <a:graphicFrameLocks/>
          </p:cNvGraphicFramePr>
          <p:nvPr>
            <p:extLst/>
          </p:nvPr>
        </p:nvGraphicFramePr>
        <p:xfrm>
          <a:off x="179512" y="3566588"/>
          <a:ext cx="3471058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1" name="Straight Arrow Connector 120"/>
          <p:cNvCxnSpPr/>
          <p:nvPr/>
        </p:nvCxnSpPr>
        <p:spPr>
          <a:xfrm flipH="1">
            <a:off x="896639" y="4283251"/>
            <a:ext cx="137523" cy="243235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734312" y="4063592"/>
            <a:ext cx="584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USP6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-53471" y="891887"/>
            <a:ext cx="9197470" cy="4757880"/>
            <a:chOff x="-53471" y="891887"/>
            <a:chExt cx="9197470" cy="4757880"/>
          </a:xfrm>
        </p:grpSpPr>
        <p:graphicFrame>
          <p:nvGraphicFramePr>
            <p:cNvPr id="15" name="Chart 14"/>
            <p:cNvGraphicFramePr>
              <a:graphicFrameLocks/>
            </p:cNvGraphicFramePr>
            <p:nvPr>
              <p:extLst/>
            </p:nvPr>
          </p:nvGraphicFramePr>
          <p:xfrm>
            <a:off x="-53471" y="891887"/>
            <a:ext cx="2797379" cy="2163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4" name="Chart 13"/>
            <p:cNvGraphicFramePr>
              <a:graphicFrameLocks/>
            </p:cNvGraphicFramePr>
            <p:nvPr>
              <p:extLst/>
            </p:nvPr>
          </p:nvGraphicFramePr>
          <p:xfrm>
            <a:off x="2716377" y="891887"/>
            <a:ext cx="2793831" cy="2163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672249" y="961735"/>
              <a:ext cx="95812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HeLa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067576" y="961735"/>
              <a:ext cx="160319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UMSCC6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492650" y="2195089"/>
              <a:ext cx="1054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SF2, p&lt;0.02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4240946" y="2195090"/>
              <a:ext cx="10602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SF2, p&lt;0.01</a:t>
              </a:r>
            </a:p>
          </p:txBody>
        </p:sp>
        <p:sp>
          <p:nvSpPr>
            <p:cNvPr id="123" name="Text Box 10"/>
            <p:cNvSpPr txBox="1">
              <a:spLocks noChangeArrowheads="1"/>
            </p:cNvSpPr>
            <p:nvPr/>
          </p:nvSpPr>
          <p:spPr bwMode="auto">
            <a:xfrm>
              <a:off x="3746174" y="5064992"/>
              <a:ext cx="53978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47675" indent="-28575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indent="-144000" algn="just" eaLnBrk="1" hangingPunct="1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latin typeface="+mj-lt"/>
                </a:rPr>
                <a:t>Low energy (relatively high-LET) protons cause significantly reduced cell survival versus high energy (low-LET) protons</a:t>
              </a:r>
              <a:r>
                <a:rPr lang="en-GB" sz="1600" dirty="0">
                  <a:latin typeface="+mj-lt"/>
                </a:rPr>
                <a:t>.</a:t>
              </a:r>
              <a:endParaRPr lang="en-GB" sz="1600" dirty="0" smtClean="0">
                <a:latin typeface="+mj-lt"/>
              </a:endParaRPr>
            </a:p>
          </p:txBody>
        </p:sp>
      </p:grpSp>
      <p:graphicFrame>
        <p:nvGraphicFramePr>
          <p:cNvPr id="125" name="Chart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522894"/>
              </p:ext>
            </p:extLst>
          </p:nvPr>
        </p:nvGraphicFramePr>
        <p:xfrm>
          <a:off x="3689078" y="3086510"/>
          <a:ext cx="2854808" cy="203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6" name="Text Box 10"/>
          <p:cNvSpPr txBox="1">
            <a:spLocks noChangeArrowheads="1"/>
          </p:cNvSpPr>
          <p:nvPr/>
        </p:nvSpPr>
        <p:spPr bwMode="auto">
          <a:xfrm>
            <a:off x="52117" y="6520397"/>
            <a:ext cx="5328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b="1" dirty="0" smtClean="0">
                <a:solidFill>
                  <a:srgbClr val="002060"/>
                </a:solidFill>
                <a:latin typeface="+mj-lt"/>
              </a:rPr>
              <a:t>Carter </a:t>
            </a:r>
            <a:r>
              <a:rPr lang="en-GB" b="1" i="1" dirty="0" smtClean="0">
                <a:solidFill>
                  <a:srgbClr val="002060"/>
                </a:solidFill>
                <a:latin typeface="+mj-lt"/>
              </a:rPr>
              <a:t>et al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, (2018) IJROBP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; Carter </a:t>
            </a:r>
            <a:r>
              <a:rPr lang="en-GB" b="1" i="1" dirty="0">
                <a:solidFill>
                  <a:srgbClr val="002060"/>
                </a:solidFill>
                <a:latin typeface="+mj-lt"/>
              </a:rPr>
              <a:t>et al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, (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2019) IJROBP</a:t>
            </a:r>
            <a:endParaRPr lang="en-GB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8" name="Left Brace 27"/>
          <p:cNvSpPr/>
          <p:nvPr/>
        </p:nvSpPr>
        <p:spPr>
          <a:xfrm>
            <a:off x="6882938" y="1039091"/>
            <a:ext cx="65390" cy="2611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 Box 10"/>
          <p:cNvSpPr txBox="1">
            <a:spLocks noChangeArrowheads="1"/>
          </p:cNvSpPr>
          <p:nvPr/>
        </p:nvSpPr>
        <p:spPr bwMode="auto">
          <a:xfrm>
            <a:off x="6350739" y="1010562"/>
            <a:ext cx="7151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 smtClean="0">
                <a:latin typeface="+mj-lt"/>
              </a:rPr>
              <a:t>CDD</a:t>
            </a:r>
            <a:endParaRPr lang="en-GB" sz="1400" dirty="0">
              <a:latin typeface="+mj-lt"/>
            </a:endParaRPr>
          </a:p>
        </p:txBody>
      </p:sp>
      <p:sp>
        <p:nvSpPr>
          <p:cNvPr id="130" name="Text Box 10"/>
          <p:cNvSpPr txBox="1">
            <a:spLocks noChangeArrowheads="1"/>
          </p:cNvSpPr>
          <p:nvPr/>
        </p:nvSpPr>
        <p:spPr bwMode="auto">
          <a:xfrm>
            <a:off x="179512" y="3107073"/>
            <a:ext cx="34289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i="1" dirty="0" smtClean="0">
                <a:latin typeface="+mj-lt"/>
              </a:rPr>
              <a:t>DUB siRNA screen analysing changes in survival </a:t>
            </a:r>
            <a:r>
              <a:rPr lang="en-GB" sz="1400" i="1" dirty="0">
                <a:latin typeface="+mj-lt"/>
              </a:rPr>
              <a:t>post-irradiation</a:t>
            </a:r>
            <a:r>
              <a:rPr lang="en-GB" sz="1400" i="1" dirty="0" smtClean="0">
                <a:latin typeface="+mj-lt"/>
              </a:rPr>
              <a:t>.</a:t>
            </a:r>
            <a:endParaRPr lang="en-GB" sz="1400" i="1" dirty="0">
              <a:latin typeface="+mj-lt"/>
            </a:endParaRPr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3746174" y="5988949"/>
            <a:ext cx="5397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144000" algn="just" eaLnBrk="1" hangingPunct="1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siRNA screen for deubiquitylating enzymes (DUBs) revealed that USP6 is required for survival following low energy protons.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746174" y="5529553"/>
            <a:ext cx="5397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144000" algn="just" eaLnBrk="1" hangingPunct="1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</a:rPr>
              <a:t>Low energy protons cause increases in CDD formation that persist for &gt;4 h post-irradiation.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3D1C3CF-A721-415C-B7EB-F24ED2521395}"/>
              </a:ext>
            </a:extLst>
          </p:cNvPr>
          <p:cNvSpPr txBox="1"/>
          <p:nvPr/>
        </p:nvSpPr>
        <p:spPr>
          <a:xfrm>
            <a:off x="8207895" y="315895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MeV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D1C3CF-A721-415C-B7EB-F24ED2521395}"/>
              </a:ext>
            </a:extLst>
          </p:cNvPr>
          <p:cNvSpPr txBox="1"/>
          <p:nvPr/>
        </p:nvSpPr>
        <p:spPr>
          <a:xfrm>
            <a:off x="5591479" y="315895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MeV</a:t>
            </a:r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00000000-0008-0000-07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607728"/>
              </p:ext>
            </p:extLst>
          </p:nvPr>
        </p:nvGraphicFramePr>
        <p:xfrm>
          <a:off x="6478897" y="2967428"/>
          <a:ext cx="2639951" cy="2090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80445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extLst>
              <a:ext uri="{FF2B5EF4-FFF2-40B4-BE49-F238E27FC236}">
                <a16:creationId xmlns:a16="http://schemas.microsoft.com/office/drawing/2014/main" id="{2B09D26A-94BC-411F-A040-65122466F6F5}"/>
              </a:ext>
            </a:extLst>
          </p:cNvPr>
          <p:cNvSpPr/>
          <p:nvPr/>
        </p:nvSpPr>
        <p:spPr>
          <a:xfrm>
            <a:off x="6119223" y="4952388"/>
            <a:ext cx="786118" cy="463451"/>
          </a:xfrm>
          <a:prstGeom prst="diamond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124499" y="287070"/>
            <a:ext cx="89915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Model for the recognition and repair of CDD in chromatin</a:t>
            </a:r>
          </a:p>
        </p:txBody>
      </p:sp>
      <p:sp>
        <p:nvSpPr>
          <p:cNvPr id="102" name="Text Box 58"/>
          <p:cNvSpPr txBox="1">
            <a:spLocks noChangeArrowheads="1"/>
          </p:cNvSpPr>
          <p:nvPr/>
        </p:nvSpPr>
        <p:spPr bwMode="auto">
          <a:xfrm>
            <a:off x="1907704" y="4038647"/>
            <a:ext cx="266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Chromatin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remodelling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/DNA repair protein recruitment</a:t>
            </a:r>
          </a:p>
        </p:txBody>
      </p:sp>
      <p:grpSp>
        <p:nvGrpSpPr>
          <p:cNvPr id="103" name="Group 2"/>
          <p:cNvGrpSpPr>
            <a:grpSpLocks/>
          </p:cNvGrpSpPr>
          <p:nvPr/>
        </p:nvGrpSpPr>
        <p:grpSpPr bwMode="auto">
          <a:xfrm>
            <a:off x="3725954" y="2264523"/>
            <a:ext cx="2230438" cy="403225"/>
            <a:chOff x="3276600" y="1844675"/>
            <a:chExt cx="2230438" cy="403225"/>
          </a:xfrm>
        </p:grpSpPr>
        <p:sp>
          <p:nvSpPr>
            <p:cNvPr id="104" name="Freeform 136"/>
            <p:cNvSpPr>
              <a:spLocks/>
            </p:cNvSpPr>
            <p:nvPr/>
          </p:nvSpPr>
          <p:spPr bwMode="auto">
            <a:xfrm>
              <a:off x="32766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393223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AutoShape 143"/>
            <p:cNvSpPr>
              <a:spLocks noChangeArrowheads="1"/>
            </p:cNvSpPr>
            <p:nvPr/>
          </p:nvSpPr>
          <p:spPr bwMode="auto">
            <a:xfrm rot="5400000">
              <a:off x="3491706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AutoShape 144"/>
            <p:cNvSpPr>
              <a:spLocks noChangeArrowheads="1"/>
            </p:cNvSpPr>
            <p:nvPr/>
          </p:nvSpPr>
          <p:spPr bwMode="auto">
            <a:xfrm rot="5400000">
              <a:off x="3640931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457358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AutoShape 149"/>
            <p:cNvSpPr>
              <a:spLocks noChangeArrowheads="1"/>
            </p:cNvSpPr>
            <p:nvPr/>
          </p:nvSpPr>
          <p:spPr bwMode="auto">
            <a:xfrm rot="5400000">
              <a:off x="4132262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AutoShape 150"/>
            <p:cNvSpPr>
              <a:spLocks noChangeArrowheads="1"/>
            </p:cNvSpPr>
            <p:nvPr/>
          </p:nvSpPr>
          <p:spPr bwMode="auto">
            <a:xfrm rot="5400000">
              <a:off x="4281487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52197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AutoShape 155"/>
            <p:cNvSpPr>
              <a:spLocks noChangeArrowheads="1"/>
            </p:cNvSpPr>
            <p:nvPr/>
          </p:nvSpPr>
          <p:spPr bwMode="auto">
            <a:xfrm rot="5400000">
              <a:off x="4779168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AutoShape 156"/>
            <p:cNvSpPr>
              <a:spLocks noChangeArrowheads="1"/>
            </p:cNvSpPr>
            <p:nvPr/>
          </p:nvSpPr>
          <p:spPr bwMode="auto">
            <a:xfrm rot="5400000">
              <a:off x="4928393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AutoShape 166"/>
            <p:cNvSpPr>
              <a:spLocks noChangeArrowheads="1"/>
            </p:cNvSpPr>
            <p:nvPr/>
          </p:nvSpPr>
          <p:spPr bwMode="auto">
            <a:xfrm>
              <a:off x="4370388" y="1890713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541903" y="1603844"/>
            <a:ext cx="1534071" cy="307777"/>
            <a:chOff x="1436663" y="1014226"/>
            <a:chExt cx="1534071" cy="307777"/>
          </a:xfrm>
        </p:grpSpPr>
        <p:sp>
          <p:nvSpPr>
            <p:cNvPr id="125" name="AutoShape 166"/>
            <p:cNvSpPr>
              <a:spLocks noChangeArrowheads="1"/>
            </p:cNvSpPr>
            <p:nvPr/>
          </p:nvSpPr>
          <p:spPr bwMode="auto">
            <a:xfrm>
              <a:off x="2743200" y="1105539"/>
              <a:ext cx="144463" cy="14446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 Box 58"/>
            <p:cNvSpPr txBox="1">
              <a:spLocks noChangeArrowheads="1"/>
            </p:cNvSpPr>
            <p:nvPr/>
          </p:nvSpPr>
          <p:spPr bwMode="auto">
            <a:xfrm>
              <a:off x="1436663" y="1014226"/>
              <a:ext cx="15340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DNA damage -</a:t>
              </a:r>
            </a:p>
          </p:txBody>
        </p:sp>
      </p:grpSp>
      <p:grpSp>
        <p:nvGrpSpPr>
          <p:cNvPr id="127" name="Group 4"/>
          <p:cNvGrpSpPr>
            <a:grpSpLocks/>
          </p:cNvGrpSpPr>
          <p:nvPr/>
        </p:nvGrpSpPr>
        <p:grpSpPr bwMode="auto">
          <a:xfrm>
            <a:off x="3734462" y="4567986"/>
            <a:ext cx="2230437" cy="403225"/>
            <a:chOff x="827088" y="3313113"/>
            <a:chExt cx="2230437" cy="403225"/>
          </a:xfrm>
        </p:grpSpPr>
        <p:sp>
          <p:nvSpPr>
            <p:cNvPr id="128" name="Freeform 136"/>
            <p:cNvSpPr>
              <a:spLocks/>
            </p:cNvSpPr>
            <p:nvPr/>
          </p:nvSpPr>
          <p:spPr bwMode="auto">
            <a:xfrm>
              <a:off x="827088" y="3457575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142"/>
            <p:cNvSpPr>
              <a:spLocks/>
            </p:cNvSpPr>
            <p:nvPr/>
          </p:nvSpPr>
          <p:spPr bwMode="auto">
            <a:xfrm>
              <a:off x="1482725" y="3457575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AutoShape 143"/>
            <p:cNvSpPr>
              <a:spLocks noChangeArrowheads="1"/>
            </p:cNvSpPr>
            <p:nvPr/>
          </p:nvSpPr>
          <p:spPr bwMode="auto">
            <a:xfrm rot="5400000">
              <a:off x="1042194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AutoShape 144"/>
            <p:cNvSpPr>
              <a:spLocks noChangeArrowheads="1"/>
            </p:cNvSpPr>
            <p:nvPr/>
          </p:nvSpPr>
          <p:spPr bwMode="auto">
            <a:xfrm rot="5400000">
              <a:off x="1191419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Line 145"/>
            <p:cNvSpPr>
              <a:spLocks noChangeShapeType="1"/>
            </p:cNvSpPr>
            <p:nvPr/>
          </p:nvSpPr>
          <p:spPr bwMode="auto">
            <a:xfrm>
              <a:off x="1114425" y="3519488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Line 146"/>
            <p:cNvSpPr>
              <a:spLocks noChangeShapeType="1"/>
            </p:cNvSpPr>
            <p:nvPr/>
          </p:nvSpPr>
          <p:spPr bwMode="auto">
            <a:xfrm>
              <a:off x="1200150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Line 147"/>
            <p:cNvSpPr>
              <a:spLocks noChangeShapeType="1"/>
            </p:cNvSpPr>
            <p:nvPr/>
          </p:nvSpPr>
          <p:spPr bwMode="auto">
            <a:xfrm>
              <a:off x="1346200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48"/>
            <p:cNvSpPr>
              <a:spLocks/>
            </p:cNvSpPr>
            <p:nvPr/>
          </p:nvSpPr>
          <p:spPr bwMode="auto">
            <a:xfrm>
              <a:off x="1922463" y="3457575"/>
              <a:ext cx="488950" cy="187325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AutoShape 149"/>
            <p:cNvSpPr>
              <a:spLocks noChangeArrowheads="1"/>
            </p:cNvSpPr>
            <p:nvPr/>
          </p:nvSpPr>
          <p:spPr bwMode="auto">
            <a:xfrm rot="5400000">
              <a:off x="1470819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AutoShape 150"/>
            <p:cNvSpPr>
              <a:spLocks noChangeArrowheads="1"/>
            </p:cNvSpPr>
            <p:nvPr/>
          </p:nvSpPr>
          <p:spPr bwMode="auto">
            <a:xfrm rot="5400000">
              <a:off x="1620044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151"/>
            <p:cNvSpPr>
              <a:spLocks noChangeShapeType="1"/>
            </p:cNvSpPr>
            <p:nvPr/>
          </p:nvSpPr>
          <p:spPr bwMode="auto">
            <a:xfrm>
              <a:off x="1543050" y="3519488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Line 152"/>
            <p:cNvSpPr>
              <a:spLocks noChangeShapeType="1"/>
            </p:cNvSpPr>
            <p:nvPr/>
          </p:nvSpPr>
          <p:spPr bwMode="auto">
            <a:xfrm>
              <a:off x="1628775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Line 153"/>
            <p:cNvSpPr>
              <a:spLocks noChangeShapeType="1"/>
            </p:cNvSpPr>
            <p:nvPr/>
          </p:nvSpPr>
          <p:spPr bwMode="auto">
            <a:xfrm>
              <a:off x="1774825" y="3313113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54"/>
            <p:cNvSpPr>
              <a:spLocks/>
            </p:cNvSpPr>
            <p:nvPr/>
          </p:nvSpPr>
          <p:spPr bwMode="auto">
            <a:xfrm>
              <a:off x="2770188" y="3457575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AutoShape 155"/>
            <p:cNvSpPr>
              <a:spLocks noChangeArrowheads="1"/>
            </p:cNvSpPr>
            <p:nvPr/>
          </p:nvSpPr>
          <p:spPr bwMode="auto">
            <a:xfrm rot="5400000">
              <a:off x="2329657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AutoShape 156"/>
            <p:cNvSpPr>
              <a:spLocks noChangeArrowheads="1"/>
            </p:cNvSpPr>
            <p:nvPr/>
          </p:nvSpPr>
          <p:spPr bwMode="auto">
            <a:xfrm rot="5400000">
              <a:off x="2478882" y="3404394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Line 157"/>
            <p:cNvSpPr>
              <a:spLocks noChangeShapeType="1"/>
            </p:cNvSpPr>
            <p:nvPr/>
          </p:nvSpPr>
          <p:spPr bwMode="auto">
            <a:xfrm>
              <a:off x="2401888" y="3519488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Line 158"/>
            <p:cNvSpPr>
              <a:spLocks noChangeShapeType="1"/>
            </p:cNvSpPr>
            <p:nvPr/>
          </p:nvSpPr>
          <p:spPr bwMode="auto">
            <a:xfrm>
              <a:off x="2487613" y="3313113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Line 159"/>
            <p:cNvSpPr>
              <a:spLocks noChangeShapeType="1"/>
            </p:cNvSpPr>
            <p:nvPr/>
          </p:nvSpPr>
          <p:spPr bwMode="auto">
            <a:xfrm>
              <a:off x="2633663" y="3313113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AutoShape 166"/>
            <p:cNvSpPr>
              <a:spLocks noChangeArrowheads="1"/>
            </p:cNvSpPr>
            <p:nvPr/>
          </p:nvSpPr>
          <p:spPr bwMode="auto">
            <a:xfrm>
              <a:off x="2165470" y="3536985"/>
              <a:ext cx="146050" cy="144463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AutoShape 166"/>
            <p:cNvSpPr>
              <a:spLocks noChangeArrowheads="1"/>
            </p:cNvSpPr>
            <p:nvPr/>
          </p:nvSpPr>
          <p:spPr bwMode="auto">
            <a:xfrm>
              <a:off x="2025140" y="3447256"/>
              <a:ext cx="146050" cy="144463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9" name="Group 149"/>
          <p:cNvGrpSpPr>
            <a:grpSpLocks/>
          </p:cNvGrpSpPr>
          <p:nvPr/>
        </p:nvGrpSpPr>
        <p:grpSpPr bwMode="auto">
          <a:xfrm>
            <a:off x="3725954" y="3626552"/>
            <a:ext cx="2230438" cy="403225"/>
            <a:chOff x="3276600" y="1844675"/>
            <a:chExt cx="2230438" cy="403225"/>
          </a:xfrm>
        </p:grpSpPr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2766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393223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AutoShape 143"/>
            <p:cNvSpPr>
              <a:spLocks noChangeArrowheads="1"/>
            </p:cNvSpPr>
            <p:nvPr/>
          </p:nvSpPr>
          <p:spPr bwMode="auto">
            <a:xfrm rot="5400000">
              <a:off x="3491707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AutoShape 144"/>
            <p:cNvSpPr>
              <a:spLocks noChangeArrowheads="1"/>
            </p:cNvSpPr>
            <p:nvPr/>
          </p:nvSpPr>
          <p:spPr bwMode="auto">
            <a:xfrm rot="5400000">
              <a:off x="3640932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148"/>
            <p:cNvSpPr>
              <a:spLocks/>
            </p:cNvSpPr>
            <p:nvPr/>
          </p:nvSpPr>
          <p:spPr bwMode="auto">
            <a:xfrm>
              <a:off x="457358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AutoShape 149"/>
            <p:cNvSpPr>
              <a:spLocks noChangeArrowheads="1"/>
            </p:cNvSpPr>
            <p:nvPr/>
          </p:nvSpPr>
          <p:spPr bwMode="auto">
            <a:xfrm rot="5400000">
              <a:off x="4132263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AutoShape 150"/>
            <p:cNvSpPr>
              <a:spLocks noChangeArrowheads="1"/>
            </p:cNvSpPr>
            <p:nvPr/>
          </p:nvSpPr>
          <p:spPr bwMode="auto">
            <a:xfrm rot="5400000">
              <a:off x="4281488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54"/>
            <p:cNvSpPr>
              <a:spLocks/>
            </p:cNvSpPr>
            <p:nvPr/>
          </p:nvSpPr>
          <p:spPr bwMode="auto">
            <a:xfrm>
              <a:off x="52197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AutoShape 155"/>
            <p:cNvSpPr>
              <a:spLocks noChangeArrowheads="1"/>
            </p:cNvSpPr>
            <p:nvPr/>
          </p:nvSpPr>
          <p:spPr bwMode="auto">
            <a:xfrm rot="5400000">
              <a:off x="4779169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AutoShape 156"/>
            <p:cNvSpPr>
              <a:spLocks noChangeArrowheads="1"/>
            </p:cNvSpPr>
            <p:nvPr/>
          </p:nvSpPr>
          <p:spPr bwMode="auto">
            <a:xfrm rot="5400000">
              <a:off x="4928394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AutoShape 166"/>
            <p:cNvSpPr>
              <a:spLocks noChangeArrowheads="1"/>
            </p:cNvSpPr>
            <p:nvPr/>
          </p:nvSpPr>
          <p:spPr bwMode="auto">
            <a:xfrm>
              <a:off x="4370388" y="1890712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0" name="Text Box 58"/>
          <p:cNvSpPr txBox="1">
            <a:spLocks noChangeArrowheads="1"/>
          </p:cNvSpPr>
          <p:nvPr/>
        </p:nvSpPr>
        <p:spPr bwMode="auto">
          <a:xfrm>
            <a:off x="1940280" y="2797922"/>
            <a:ext cx="18906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Site-specific histone modifications</a:t>
            </a:r>
          </a:p>
        </p:txBody>
      </p:sp>
      <p:cxnSp>
        <p:nvCxnSpPr>
          <p:cNvPr id="171" name="Straight Connector 170"/>
          <p:cNvCxnSpPr/>
          <p:nvPr/>
        </p:nvCxnSpPr>
        <p:spPr>
          <a:xfrm flipV="1">
            <a:off x="4888004" y="3518601"/>
            <a:ext cx="0" cy="112712"/>
          </a:xfrm>
          <a:prstGeom prst="line">
            <a:avLst/>
          </a:prstGeom>
          <a:ln w="158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4888347" y="3326513"/>
            <a:ext cx="215900" cy="192088"/>
          </a:xfrm>
          <a:prstGeom prst="rect">
            <a:avLst/>
          </a:prstGeom>
          <a:solidFill>
            <a:srgbClr val="FFFF99"/>
          </a:solidFill>
          <a:ln w="158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 Box 58"/>
          <p:cNvSpPr txBox="1">
            <a:spLocks noChangeArrowheads="1"/>
          </p:cNvSpPr>
          <p:nvPr/>
        </p:nvSpPr>
        <p:spPr bwMode="auto">
          <a:xfrm>
            <a:off x="4817469" y="3285134"/>
            <a:ext cx="42545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AutoShape 166"/>
          <p:cNvSpPr>
            <a:spLocks noChangeArrowheads="1"/>
          </p:cNvSpPr>
          <p:nvPr/>
        </p:nvSpPr>
        <p:spPr bwMode="auto">
          <a:xfrm>
            <a:off x="4686392" y="2490566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AutoShape 166"/>
          <p:cNvSpPr>
            <a:spLocks noChangeArrowheads="1"/>
          </p:cNvSpPr>
          <p:nvPr/>
        </p:nvSpPr>
        <p:spPr bwMode="auto">
          <a:xfrm>
            <a:off x="4686392" y="3772184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Rounded Rectangle 175"/>
          <p:cNvSpPr/>
          <p:nvPr/>
        </p:nvSpPr>
        <p:spPr>
          <a:xfrm>
            <a:off x="5380523" y="2705380"/>
            <a:ext cx="445293" cy="3225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ounded Rectangle 176"/>
          <p:cNvSpPr/>
          <p:nvPr/>
        </p:nvSpPr>
        <p:spPr>
          <a:xfrm>
            <a:off x="5651186" y="2705380"/>
            <a:ext cx="445293" cy="32257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Text Box 58"/>
          <p:cNvSpPr txBox="1">
            <a:spLocks noChangeArrowheads="1"/>
          </p:cNvSpPr>
          <p:nvPr/>
        </p:nvSpPr>
        <p:spPr bwMode="auto">
          <a:xfrm>
            <a:off x="5296136" y="2728168"/>
            <a:ext cx="92789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RNF20/40</a:t>
            </a:r>
          </a:p>
        </p:txBody>
      </p:sp>
      <p:sp>
        <p:nvSpPr>
          <p:cNvPr id="179" name="Line 38"/>
          <p:cNvSpPr>
            <a:spLocks noChangeShapeType="1"/>
          </p:cNvSpPr>
          <p:nvPr/>
        </p:nvSpPr>
        <p:spPr bwMode="auto">
          <a:xfrm flipH="1">
            <a:off x="5113541" y="3106255"/>
            <a:ext cx="303670" cy="1927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Line 38"/>
          <p:cNvSpPr>
            <a:spLocks noChangeShapeType="1"/>
          </p:cNvSpPr>
          <p:nvPr/>
        </p:nvSpPr>
        <p:spPr bwMode="auto">
          <a:xfrm flipH="1">
            <a:off x="4988017" y="4192981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Line 38"/>
          <p:cNvSpPr>
            <a:spLocks noChangeShapeType="1"/>
          </p:cNvSpPr>
          <p:nvPr/>
        </p:nvSpPr>
        <p:spPr bwMode="auto">
          <a:xfrm flipH="1">
            <a:off x="4988017" y="2761766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Lightning Bolt 181"/>
          <p:cNvSpPr/>
          <p:nvPr/>
        </p:nvSpPr>
        <p:spPr>
          <a:xfrm rot="191291" flipH="1">
            <a:off x="5012130" y="1638129"/>
            <a:ext cx="402363" cy="596946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Text Box 58"/>
          <p:cNvSpPr txBox="1">
            <a:spLocks noChangeArrowheads="1"/>
          </p:cNvSpPr>
          <p:nvPr/>
        </p:nvSpPr>
        <p:spPr bwMode="auto">
          <a:xfrm>
            <a:off x="5330052" y="1473514"/>
            <a:ext cx="1890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High-LET IR</a:t>
            </a:r>
          </a:p>
        </p:txBody>
      </p:sp>
      <p:sp>
        <p:nvSpPr>
          <p:cNvPr id="184" name="Line 38"/>
          <p:cNvSpPr>
            <a:spLocks noChangeShapeType="1"/>
          </p:cNvSpPr>
          <p:nvPr/>
        </p:nvSpPr>
        <p:spPr bwMode="auto">
          <a:xfrm flipH="1">
            <a:off x="6328269" y="3775658"/>
            <a:ext cx="169957" cy="26355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Line 38"/>
          <p:cNvSpPr>
            <a:spLocks noChangeShapeType="1"/>
          </p:cNvSpPr>
          <p:nvPr/>
        </p:nvSpPr>
        <p:spPr bwMode="auto">
          <a:xfrm flipH="1" flipV="1">
            <a:off x="6283566" y="4007269"/>
            <a:ext cx="92305" cy="6148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Hexagon 185"/>
          <p:cNvSpPr/>
          <p:nvPr/>
        </p:nvSpPr>
        <p:spPr>
          <a:xfrm>
            <a:off x="6445568" y="3453626"/>
            <a:ext cx="485683" cy="322577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Text Box 58"/>
          <p:cNvSpPr txBox="1">
            <a:spLocks noChangeArrowheads="1"/>
          </p:cNvSpPr>
          <p:nvPr/>
        </p:nvSpPr>
        <p:spPr bwMode="auto">
          <a:xfrm>
            <a:off x="6394983" y="3476414"/>
            <a:ext cx="586852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USP6</a:t>
            </a:r>
          </a:p>
        </p:txBody>
      </p:sp>
      <p:sp>
        <p:nvSpPr>
          <p:cNvPr id="188" name="Oval 187"/>
          <p:cNvSpPr/>
          <p:nvPr/>
        </p:nvSpPr>
        <p:spPr>
          <a:xfrm>
            <a:off x="5473255" y="3039177"/>
            <a:ext cx="447847" cy="3225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Text Box 58"/>
          <p:cNvSpPr txBox="1">
            <a:spLocks noChangeArrowheads="1"/>
          </p:cNvSpPr>
          <p:nvPr/>
        </p:nvSpPr>
        <p:spPr bwMode="auto">
          <a:xfrm>
            <a:off x="5409497" y="3061965"/>
            <a:ext cx="65278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MSL2</a:t>
            </a:r>
          </a:p>
        </p:txBody>
      </p:sp>
      <p:sp>
        <p:nvSpPr>
          <p:cNvPr id="190" name="Line 38"/>
          <p:cNvSpPr>
            <a:spLocks noChangeShapeType="1"/>
          </p:cNvSpPr>
          <p:nvPr/>
        </p:nvSpPr>
        <p:spPr bwMode="auto">
          <a:xfrm flipH="1" flipV="1">
            <a:off x="5086540" y="4334575"/>
            <a:ext cx="731878" cy="63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Line 38"/>
          <p:cNvSpPr>
            <a:spLocks noChangeShapeType="1"/>
          </p:cNvSpPr>
          <p:nvPr/>
        </p:nvSpPr>
        <p:spPr bwMode="auto">
          <a:xfrm flipH="1">
            <a:off x="4988017" y="5047421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" name="Group 2"/>
          <p:cNvGrpSpPr>
            <a:grpSpLocks/>
          </p:cNvGrpSpPr>
          <p:nvPr/>
        </p:nvGrpSpPr>
        <p:grpSpPr bwMode="auto">
          <a:xfrm>
            <a:off x="3725954" y="5472418"/>
            <a:ext cx="2230438" cy="403225"/>
            <a:chOff x="3276600" y="1844675"/>
            <a:chExt cx="2230438" cy="403225"/>
          </a:xfrm>
        </p:grpSpPr>
        <p:sp>
          <p:nvSpPr>
            <p:cNvPr id="195" name="Freeform 136"/>
            <p:cNvSpPr>
              <a:spLocks/>
            </p:cNvSpPr>
            <p:nvPr/>
          </p:nvSpPr>
          <p:spPr bwMode="auto">
            <a:xfrm>
              <a:off x="32766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Freeform 142"/>
            <p:cNvSpPr>
              <a:spLocks/>
            </p:cNvSpPr>
            <p:nvPr/>
          </p:nvSpPr>
          <p:spPr bwMode="auto">
            <a:xfrm>
              <a:off x="393223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AutoShape 143"/>
            <p:cNvSpPr>
              <a:spLocks noChangeArrowheads="1"/>
            </p:cNvSpPr>
            <p:nvPr/>
          </p:nvSpPr>
          <p:spPr bwMode="auto">
            <a:xfrm rot="5400000">
              <a:off x="3491706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AutoShape 144"/>
            <p:cNvSpPr>
              <a:spLocks noChangeArrowheads="1"/>
            </p:cNvSpPr>
            <p:nvPr/>
          </p:nvSpPr>
          <p:spPr bwMode="auto">
            <a:xfrm rot="5400000">
              <a:off x="3640931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148"/>
            <p:cNvSpPr>
              <a:spLocks/>
            </p:cNvSpPr>
            <p:nvPr/>
          </p:nvSpPr>
          <p:spPr bwMode="auto">
            <a:xfrm>
              <a:off x="457358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AutoShape 149"/>
            <p:cNvSpPr>
              <a:spLocks noChangeArrowheads="1"/>
            </p:cNvSpPr>
            <p:nvPr/>
          </p:nvSpPr>
          <p:spPr bwMode="auto">
            <a:xfrm rot="5400000">
              <a:off x="4132262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AutoShape 150"/>
            <p:cNvSpPr>
              <a:spLocks noChangeArrowheads="1"/>
            </p:cNvSpPr>
            <p:nvPr/>
          </p:nvSpPr>
          <p:spPr bwMode="auto">
            <a:xfrm rot="5400000">
              <a:off x="4281487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154"/>
            <p:cNvSpPr>
              <a:spLocks/>
            </p:cNvSpPr>
            <p:nvPr/>
          </p:nvSpPr>
          <p:spPr bwMode="auto">
            <a:xfrm>
              <a:off x="52197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AutoShape 155"/>
            <p:cNvSpPr>
              <a:spLocks noChangeArrowheads="1"/>
            </p:cNvSpPr>
            <p:nvPr/>
          </p:nvSpPr>
          <p:spPr bwMode="auto">
            <a:xfrm rot="5400000">
              <a:off x="4779168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AutoShape 156"/>
            <p:cNvSpPr>
              <a:spLocks noChangeArrowheads="1"/>
            </p:cNvSpPr>
            <p:nvPr/>
          </p:nvSpPr>
          <p:spPr bwMode="auto">
            <a:xfrm rot="5400000">
              <a:off x="4928393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4" name="Text Box 58"/>
          <p:cNvSpPr txBox="1">
            <a:spLocks noChangeArrowheads="1"/>
          </p:cNvSpPr>
          <p:nvPr/>
        </p:nvSpPr>
        <p:spPr bwMode="auto">
          <a:xfrm>
            <a:off x="1907704" y="5061454"/>
            <a:ext cx="2667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Restoration of DNA integrity</a:t>
            </a:r>
          </a:p>
        </p:txBody>
      </p:sp>
      <p:sp>
        <p:nvSpPr>
          <p:cNvPr id="215" name="Oval 214"/>
          <p:cNvSpPr/>
          <p:nvPr/>
        </p:nvSpPr>
        <p:spPr>
          <a:xfrm>
            <a:off x="5904639" y="4069938"/>
            <a:ext cx="322565" cy="6378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Oval 215"/>
          <p:cNvSpPr/>
          <p:nvPr/>
        </p:nvSpPr>
        <p:spPr>
          <a:xfrm>
            <a:off x="6123003" y="4069938"/>
            <a:ext cx="322565" cy="6378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 Box 58"/>
          <p:cNvSpPr txBox="1">
            <a:spLocks noChangeArrowheads="1"/>
          </p:cNvSpPr>
          <p:nvPr/>
        </p:nvSpPr>
        <p:spPr bwMode="auto">
          <a:xfrm>
            <a:off x="5818418" y="4239452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PARP-1</a:t>
            </a:r>
          </a:p>
        </p:txBody>
      </p:sp>
      <p:sp>
        <p:nvSpPr>
          <p:cNvPr id="218" name="Rectangle 217"/>
          <p:cNvSpPr/>
          <p:nvPr/>
        </p:nvSpPr>
        <p:spPr>
          <a:xfrm>
            <a:off x="1907704" y="4077072"/>
            <a:ext cx="4906826" cy="187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Line 38"/>
          <p:cNvSpPr>
            <a:spLocks noChangeShapeType="1"/>
          </p:cNvSpPr>
          <p:nvPr/>
        </p:nvSpPr>
        <p:spPr bwMode="auto">
          <a:xfrm flipH="1" flipV="1">
            <a:off x="5062156" y="4388663"/>
            <a:ext cx="1125058" cy="3555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rapezoid 219"/>
          <p:cNvSpPr/>
          <p:nvPr/>
        </p:nvSpPr>
        <p:spPr>
          <a:xfrm>
            <a:off x="6151161" y="4606419"/>
            <a:ext cx="573433" cy="341748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Text Box 58"/>
          <p:cNvSpPr txBox="1">
            <a:spLocks noChangeArrowheads="1"/>
          </p:cNvSpPr>
          <p:nvPr/>
        </p:nvSpPr>
        <p:spPr bwMode="auto">
          <a:xfrm>
            <a:off x="6148977" y="4639539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OGG1</a:t>
            </a:r>
          </a:p>
        </p:txBody>
      </p:sp>
      <p:sp>
        <p:nvSpPr>
          <p:cNvPr id="191" name="Line 38">
            <a:extLst>
              <a:ext uri="{FF2B5EF4-FFF2-40B4-BE49-F238E27FC236}">
                <a16:creationId xmlns:a16="http://schemas.microsoft.com/office/drawing/2014/main" id="{B2A8F288-E45C-4090-AF3A-2FEFD4BC7C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77786" y="4388663"/>
            <a:ext cx="34230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Line 38">
            <a:extLst>
              <a:ext uri="{FF2B5EF4-FFF2-40B4-BE49-F238E27FC236}">
                <a16:creationId xmlns:a16="http://schemas.microsoft.com/office/drawing/2014/main" id="{4B5B520A-44CF-43E5-849E-B803970916B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66517" y="4324908"/>
            <a:ext cx="0" cy="143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entagon 2">
            <a:extLst>
              <a:ext uri="{FF2B5EF4-FFF2-40B4-BE49-F238E27FC236}">
                <a16:creationId xmlns:a16="http://schemas.microsoft.com/office/drawing/2014/main" id="{559F064D-FB8B-436D-83AD-3CEC95E1A5C7}"/>
              </a:ext>
            </a:extLst>
          </p:cNvPr>
          <p:cNvSpPr/>
          <p:nvPr/>
        </p:nvSpPr>
        <p:spPr>
          <a:xfrm>
            <a:off x="6952832" y="4170938"/>
            <a:ext cx="521588" cy="391897"/>
          </a:xfrm>
          <a:prstGeom prst="pent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4" name="Text Box 58">
            <a:extLst>
              <a:ext uri="{FF2B5EF4-FFF2-40B4-BE49-F238E27FC236}">
                <a16:creationId xmlns:a16="http://schemas.microsoft.com/office/drawing/2014/main" id="{1D9BAD8F-B543-431E-9699-47E43E91D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094" y="4233122"/>
            <a:ext cx="692322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PARG</a:t>
            </a:r>
          </a:p>
        </p:txBody>
      </p:sp>
      <p:sp>
        <p:nvSpPr>
          <p:cNvPr id="227" name="Text Box 58">
            <a:extLst>
              <a:ext uri="{FF2B5EF4-FFF2-40B4-BE49-F238E27FC236}">
                <a16:creationId xmlns:a16="http://schemas.microsoft.com/office/drawing/2014/main" id="{E5A1A7B9-7528-438E-ADE2-E9835622B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667" y="5028227"/>
            <a:ext cx="7796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BRCA2</a:t>
            </a:r>
          </a:p>
        </p:txBody>
      </p:sp>
      <p:sp>
        <p:nvSpPr>
          <p:cNvPr id="222" name="Text Box 10">
            <a:extLst>
              <a:ext uri="{FF2B5EF4-FFF2-40B4-BE49-F238E27FC236}">
                <a16:creationId xmlns:a16="http://schemas.microsoft.com/office/drawing/2014/main" id="{35E3361C-FD33-48AD-BB94-3E2C27B06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j-lt"/>
              </a:rPr>
              <a:t>Carter </a:t>
            </a:r>
            <a:r>
              <a:rPr lang="en-GB" b="1" i="1" dirty="0">
                <a:solidFill>
                  <a:srgbClr val="002060"/>
                </a:solidFill>
                <a:latin typeface="+mj-lt"/>
              </a:rPr>
              <a:t>et al.,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(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2018) IJROBP</a:t>
            </a:r>
            <a:r>
              <a:rPr lang="en-GB" b="1" i="1" dirty="0" smtClean="0">
                <a:solidFill>
                  <a:srgbClr val="002060"/>
                </a:solidFill>
                <a:latin typeface="+mj-lt"/>
              </a:rPr>
              <a:t>;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Carter </a:t>
            </a:r>
            <a:r>
              <a:rPr lang="en-GB" b="1" i="1" dirty="0">
                <a:solidFill>
                  <a:srgbClr val="002060"/>
                </a:solidFill>
                <a:latin typeface="+mj-lt"/>
              </a:rPr>
              <a:t>et al., </a:t>
            </a:r>
            <a:r>
              <a:rPr lang="en-GB" b="1" dirty="0">
                <a:solidFill>
                  <a:srgbClr val="002060"/>
                </a:solidFill>
                <a:latin typeface="+mj-lt"/>
              </a:rPr>
              <a:t>(2019) </a:t>
            </a:r>
            <a:r>
              <a:rPr lang="en-GB" b="1" dirty="0" smtClean="0">
                <a:solidFill>
                  <a:srgbClr val="002060"/>
                </a:solidFill>
                <a:latin typeface="+mj-lt"/>
              </a:rPr>
              <a:t>IJROBP</a:t>
            </a:r>
          </a:p>
        </p:txBody>
      </p:sp>
    </p:spTree>
    <p:extLst>
      <p:ext uri="{BB962C8B-B14F-4D97-AF65-F5344CB8AC3E}">
        <p14:creationId xmlns:p14="http://schemas.microsoft.com/office/powerpoint/2010/main" val="10308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681" y="947659"/>
            <a:ext cx="8712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Using ultra-high dose rates (&gt;100 </a:t>
            </a:r>
            <a:r>
              <a:rPr lang="en-US" sz="2400" b="1" dirty="0" err="1" smtClean="0">
                <a:latin typeface="Calibri" panose="020F0502020204030204" pitchFamily="34" charset="0"/>
              </a:rPr>
              <a:t>Gy</a:t>
            </a:r>
            <a:r>
              <a:rPr lang="en-US" sz="2400" b="1" dirty="0" smtClean="0">
                <a:latin typeface="Calibri" panose="020F0502020204030204" pitchFamily="34" charset="0"/>
              </a:rPr>
              <a:t>/s).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5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43219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Benefits of FLASH </a:t>
            </a: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radiotherapy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61" y="1653829"/>
            <a:ext cx="4052618" cy="12303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979" y="1616127"/>
            <a:ext cx="4813587" cy="1186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07" y="3004562"/>
            <a:ext cx="7056784" cy="951232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0" y="5445224"/>
            <a:ext cx="91085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975" lvl="1" indent="-180975" algn="just" eaLnBrk="1" hangingPunct="1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j-lt"/>
              </a:rPr>
              <a:t>The underlying mechanism(s) of the FLASH effect are unclear (oxygen depletion, role of DNA damage and repair?).</a:t>
            </a:r>
          </a:p>
          <a:p>
            <a:pPr marL="180975" lvl="1" indent="-180975" algn="just" eaLnBrk="1" hangingPunct="1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j-lt"/>
              </a:rPr>
              <a:t>Lack of radiobiology research into FLASH </a:t>
            </a:r>
            <a:r>
              <a:rPr lang="en-GB" sz="2000" b="1" dirty="0" smtClean="0">
                <a:latin typeface="+mj-lt"/>
              </a:rPr>
              <a:t>PBT </a:t>
            </a:r>
            <a:r>
              <a:rPr lang="en-GB" sz="2000" b="1" dirty="0" smtClean="0">
                <a:latin typeface="+mj-lt"/>
              </a:rPr>
              <a:t>(LET impact?) and facilities to perform this.</a:t>
            </a:r>
            <a:endParaRPr lang="en-GB" sz="2000" b="1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000442"/>
            <a:ext cx="5028974" cy="108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3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0"/>
          <p:cNvSpPr txBox="1">
            <a:spLocks noChangeArrowheads="1"/>
          </p:cNvSpPr>
          <p:nvPr/>
        </p:nvSpPr>
        <p:spPr bwMode="auto">
          <a:xfrm>
            <a:off x="323850" y="836712"/>
            <a:ext cx="8604250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Reliable beam with accurate dosimetry (low and FLASH dose rates).</a:t>
            </a:r>
            <a:endParaRPr lang="en-US" sz="2400" b="1" dirty="0">
              <a:latin typeface="Calibri" panose="020F0502020204030204" pitchFamily="34" charset="0"/>
            </a:endParaRPr>
          </a:p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Automation to allow rapid irradiation of large sample numbers.</a:t>
            </a:r>
          </a:p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Precise irradiation relative to the Bragg peak (with increasing LET).</a:t>
            </a:r>
          </a:p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Irradiation in different oxygen conditions (hypoxia; important for FLASH).</a:t>
            </a:r>
          </a:p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Microscopy, particularly enabling time lapse experiments (e.g. DNA damage markers/foci).</a:t>
            </a:r>
          </a:p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alibri" panose="020F0502020204030204" pitchFamily="34" charset="0"/>
              </a:rPr>
              <a:t>Radiobiology research facilities enabling cellular/molecular biology approaches for processing of samples in real-time (minutes-hours).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Text Box 52"/>
          <p:cNvSpPr txBox="1">
            <a:spLocks noChangeArrowheads="1"/>
          </p:cNvSpPr>
          <p:nvPr/>
        </p:nvSpPr>
        <p:spPr bwMode="auto">
          <a:xfrm>
            <a:off x="107504" y="116632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In vitro </a:t>
            </a: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end-station requirements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505</Words>
  <Application>Microsoft Office PowerPoint</Application>
  <PresentationFormat>On-screen Show (4:3)</PresentationFormat>
  <Paragraphs>83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369</cp:revision>
  <dcterms:created xsi:type="dcterms:W3CDTF">2014-03-03T12:49:12Z</dcterms:created>
  <dcterms:modified xsi:type="dcterms:W3CDTF">2020-09-17T10:21:40Z</dcterms:modified>
</cp:coreProperties>
</file>