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556" r:id="rId2"/>
    <p:sldId id="634" r:id="rId3"/>
    <p:sldId id="635" r:id="rId4"/>
    <p:sldId id="636" r:id="rId5"/>
    <p:sldId id="63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8D6A9-A352-0742-BCD0-62355DEE21BE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ADBC5-6B74-014A-B6F2-AE6832FC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87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7846"/>
            <a:ext cx="2743200" cy="365125"/>
          </a:xfrm>
          <a:prstGeom prst="rect">
            <a:avLst/>
          </a:prstGeom>
        </p:spPr>
        <p:txBody>
          <a:bodyPr/>
          <a:lstStyle/>
          <a:p>
            <a:fld id="{BEA00865-BA99-AB4B-BA86-BB90B50A2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51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7846"/>
            <a:ext cx="2743200" cy="365125"/>
          </a:xfrm>
          <a:prstGeom prst="rect">
            <a:avLst/>
          </a:prstGeom>
        </p:spPr>
        <p:txBody>
          <a:bodyPr/>
          <a:lstStyle/>
          <a:p>
            <a:fld id="{BEA00865-BA99-AB4B-BA86-BB90B50A2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52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7846"/>
            <a:ext cx="2743200" cy="365125"/>
          </a:xfrm>
          <a:prstGeom prst="rect">
            <a:avLst/>
          </a:prstGeom>
        </p:spPr>
        <p:txBody>
          <a:bodyPr/>
          <a:lstStyle/>
          <a:p>
            <a:fld id="{BEA00865-BA99-AB4B-BA86-BB90B50A2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14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33737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- No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xfrm>
            <a:off x="5816600" y="6388100"/>
            <a:ext cx="558800" cy="4699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6101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7846"/>
            <a:ext cx="2743200" cy="365125"/>
          </a:xfrm>
          <a:prstGeom prst="rect">
            <a:avLst/>
          </a:prstGeom>
        </p:spPr>
        <p:txBody>
          <a:bodyPr/>
          <a:lstStyle/>
          <a:p>
            <a:fld id="{BEA00865-BA99-AB4B-BA86-BB90B50A2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53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7846"/>
            <a:ext cx="2743200" cy="365125"/>
          </a:xfrm>
          <a:prstGeom prst="rect">
            <a:avLst/>
          </a:prstGeom>
        </p:spPr>
        <p:txBody>
          <a:bodyPr/>
          <a:lstStyle/>
          <a:p>
            <a:fld id="{BEA00865-BA99-AB4B-BA86-BB90B50A2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7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7846"/>
            <a:ext cx="2743200" cy="365125"/>
          </a:xfrm>
          <a:prstGeom prst="rect">
            <a:avLst/>
          </a:prstGeom>
        </p:spPr>
        <p:txBody>
          <a:bodyPr/>
          <a:lstStyle/>
          <a:p>
            <a:fld id="{BEA00865-BA99-AB4B-BA86-BB90B50A2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080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7846"/>
            <a:ext cx="2743200" cy="365125"/>
          </a:xfrm>
          <a:prstGeom prst="rect">
            <a:avLst/>
          </a:prstGeom>
        </p:spPr>
        <p:txBody>
          <a:bodyPr/>
          <a:lstStyle/>
          <a:p>
            <a:fld id="{BEA00865-BA99-AB4B-BA86-BB90B50A2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65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7846"/>
            <a:ext cx="2743200" cy="365125"/>
          </a:xfrm>
          <a:prstGeom prst="rect">
            <a:avLst/>
          </a:prstGeom>
        </p:spPr>
        <p:txBody>
          <a:bodyPr/>
          <a:lstStyle/>
          <a:p>
            <a:fld id="{BEA00865-BA99-AB4B-BA86-BB90B50A2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8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7846"/>
            <a:ext cx="2743200" cy="365125"/>
          </a:xfrm>
          <a:prstGeom prst="rect">
            <a:avLst/>
          </a:prstGeom>
        </p:spPr>
        <p:txBody>
          <a:bodyPr/>
          <a:lstStyle/>
          <a:p>
            <a:fld id="{BEA00865-BA99-AB4B-BA86-BB90B50A2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17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7846"/>
            <a:ext cx="2743200" cy="365125"/>
          </a:xfrm>
          <a:prstGeom prst="rect">
            <a:avLst/>
          </a:prstGeom>
        </p:spPr>
        <p:txBody>
          <a:bodyPr/>
          <a:lstStyle/>
          <a:p>
            <a:fld id="{BEA00865-BA99-AB4B-BA86-BB90B50A2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88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7846"/>
            <a:ext cx="2743200" cy="365125"/>
          </a:xfrm>
          <a:prstGeom prst="rect">
            <a:avLst/>
          </a:prstGeom>
        </p:spPr>
        <p:txBody>
          <a:bodyPr/>
          <a:lstStyle/>
          <a:p>
            <a:fld id="{BEA00865-BA99-AB4B-BA86-BB90B50A2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42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3287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14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E8C9F-1CDD-B34E-8446-C44E517B238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4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8A22B-2A81-0745-857B-A38B58D32D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4805" y="1058164"/>
            <a:ext cx="11229654" cy="2387600"/>
          </a:xfrm>
        </p:spPr>
        <p:txBody>
          <a:bodyPr/>
          <a:lstStyle/>
          <a:p>
            <a:pPr lvl="0">
              <a:lnSpc>
                <a:spcPts val="2613"/>
              </a:lnSpc>
              <a:defRPr/>
            </a:pPr>
            <a:r>
              <a:rPr lang="en-US" dirty="0">
                <a:solidFill>
                  <a:srgbClr val="000000"/>
                </a:solidFill>
                <a:latin typeface="Open Sans"/>
              </a:rPr>
              <a:t>Time resolved  correlated imaging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1074375C-0982-1D41-96B8-DA20F38BFA1B}"/>
              </a:ext>
            </a:extLst>
          </p:cNvPr>
          <p:cNvSpPr/>
          <p:nvPr/>
        </p:nvSpPr>
        <p:spPr>
          <a:xfrm>
            <a:off x="3248526" y="3445764"/>
            <a:ext cx="5574632" cy="227877"/>
          </a:xfrm>
          <a:custGeom>
            <a:avLst/>
            <a:gdLst/>
            <a:ahLst/>
            <a:cxnLst/>
            <a:rect l="l" t="t" r="r" b="b"/>
            <a:pathLst>
              <a:path w="806450" h="44618">
                <a:moveTo>
                  <a:pt x="515620" y="0"/>
                </a:moveTo>
                <a:lnTo>
                  <a:pt x="0" y="0"/>
                </a:lnTo>
                <a:lnTo>
                  <a:pt x="0" y="44618"/>
                </a:lnTo>
                <a:lnTo>
                  <a:pt x="806450" y="44618"/>
                </a:lnTo>
                <a:lnTo>
                  <a:pt x="806450" y="0"/>
                </a:lnTo>
                <a:close/>
              </a:path>
            </a:pathLst>
          </a:custGeom>
          <a:solidFill>
            <a:srgbClr val="FF0071"/>
          </a:solidFill>
        </p:spPr>
      </p:sp>
    </p:spTree>
    <p:extLst>
      <p:ext uri="{BB962C8B-B14F-4D97-AF65-F5344CB8AC3E}">
        <p14:creationId xmlns:p14="http://schemas.microsoft.com/office/powerpoint/2010/main" val="3206409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Description automatically generated">
            <a:extLst>
              <a:ext uri="{FF2B5EF4-FFF2-40B4-BE49-F238E27FC236}">
                <a16:creationId xmlns:a16="http://schemas.microsoft.com/office/drawing/2014/main" id="{54EBF71E-1916-1B42-A1B6-C494DD3B154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3" b="72621"/>
          <a:stretch/>
        </p:blipFill>
        <p:spPr bwMode="auto">
          <a:xfrm>
            <a:off x="0" y="1335856"/>
            <a:ext cx="12192000" cy="62629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7805C85-F277-4C39-B540-EAA1589681CA}"/>
              </a:ext>
            </a:extLst>
          </p:cNvPr>
          <p:cNvSpPr/>
          <p:nvPr/>
        </p:nvSpPr>
        <p:spPr>
          <a:xfrm>
            <a:off x="0" y="1962149"/>
            <a:ext cx="2425959" cy="44930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702961-E6D6-4261-8BA3-9BDB6B66F1E5}"/>
              </a:ext>
            </a:extLst>
          </p:cNvPr>
          <p:cNvSpPr/>
          <p:nvPr/>
        </p:nvSpPr>
        <p:spPr>
          <a:xfrm>
            <a:off x="2425959" y="1962149"/>
            <a:ext cx="2425959" cy="44930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DCE9B7-27F8-4943-A477-4173CE8CE1E4}"/>
              </a:ext>
            </a:extLst>
          </p:cNvPr>
          <p:cNvSpPr/>
          <p:nvPr/>
        </p:nvSpPr>
        <p:spPr>
          <a:xfrm>
            <a:off x="4851918" y="1962149"/>
            <a:ext cx="2488166" cy="44930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ED46C8-F7A5-4862-AE52-5F549BECBFFF}"/>
              </a:ext>
            </a:extLst>
          </p:cNvPr>
          <p:cNvSpPr/>
          <p:nvPr/>
        </p:nvSpPr>
        <p:spPr>
          <a:xfrm>
            <a:off x="7340084" y="1962149"/>
            <a:ext cx="2425957" cy="4493079"/>
          </a:xfrm>
          <a:prstGeom prst="rect">
            <a:avLst/>
          </a:prstGeom>
          <a:solidFill>
            <a:srgbClr val="E4D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20A7703-D1D8-450F-922D-8F4210B5C609}"/>
              </a:ext>
            </a:extLst>
          </p:cNvPr>
          <p:cNvSpPr/>
          <p:nvPr/>
        </p:nvSpPr>
        <p:spPr>
          <a:xfrm>
            <a:off x="9766041" y="1962149"/>
            <a:ext cx="2425957" cy="4493079"/>
          </a:xfrm>
          <a:prstGeom prst="rect">
            <a:avLst/>
          </a:prstGeom>
          <a:solidFill>
            <a:srgbClr val="FDD7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4EB719-2710-4F18-9999-520E9C79E1D5}"/>
              </a:ext>
            </a:extLst>
          </p:cNvPr>
          <p:cNvSpPr txBox="1"/>
          <p:nvPr/>
        </p:nvSpPr>
        <p:spPr>
          <a:xfrm>
            <a:off x="2564606" y="2143125"/>
            <a:ext cx="2114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Precision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x,y,z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stage design across instrumentation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BE57D4-B3C1-4F21-845E-C3A38E736B14}"/>
              </a:ext>
            </a:extLst>
          </p:cNvPr>
          <p:cNvSpPr txBox="1"/>
          <p:nvPr/>
        </p:nvSpPr>
        <p:spPr>
          <a:xfrm>
            <a:off x="2577272" y="3274635"/>
            <a:ext cx="2114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Cryostage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transfer and correlation of Instruments for different radiations</a:t>
            </a:r>
          </a:p>
        </p:txBody>
      </p:sp>
      <p:pic>
        <p:nvPicPr>
          <p:cNvPr id="13" name="Picture 12" descr="A screenshot of a cell phoneDescription automatically generated">
            <a:extLst>
              <a:ext uri="{FF2B5EF4-FFF2-40B4-BE49-F238E27FC236}">
                <a16:creationId xmlns:a16="http://schemas.microsoft.com/office/drawing/2014/main" id="{C116AB41-5726-48C7-8B60-941ABF4B009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" t="34876" r="82937" b="1633"/>
          <a:stretch/>
        </p:blipFill>
        <p:spPr bwMode="auto">
          <a:xfrm>
            <a:off x="608624" y="3874799"/>
            <a:ext cx="1208710" cy="228756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B7A2E05-D4CA-48A4-9751-C5E32AE316A0}"/>
              </a:ext>
            </a:extLst>
          </p:cNvPr>
          <p:cNvSpPr txBox="1"/>
          <p:nvPr/>
        </p:nvSpPr>
        <p:spPr>
          <a:xfrm>
            <a:off x="5048059" y="2173073"/>
            <a:ext cx="2114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New sample environments close to in vitro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D87C68-D391-4A54-98E6-2AD1C402739E}"/>
              </a:ext>
            </a:extLst>
          </p:cNvPr>
          <p:cNvSpPr txBox="1"/>
          <p:nvPr/>
        </p:nvSpPr>
        <p:spPr>
          <a:xfrm>
            <a:off x="124603" y="2143125"/>
            <a:ext cx="2214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Define new imaging modes for light elements and radiation sensitive samples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277603-4161-46C0-A3B2-9E7E04D2F825}"/>
              </a:ext>
            </a:extLst>
          </p:cNvPr>
          <p:cNvSpPr txBox="1"/>
          <p:nvPr/>
        </p:nvSpPr>
        <p:spPr>
          <a:xfrm>
            <a:off x="7464165" y="2185703"/>
            <a:ext cx="2114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Quantitative imaging and spectroscopy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461BB9-E7D7-453F-8AD3-20CA0C9A773A}"/>
              </a:ext>
            </a:extLst>
          </p:cNvPr>
          <p:cNvSpPr txBox="1"/>
          <p:nvPr/>
        </p:nvSpPr>
        <p:spPr>
          <a:xfrm>
            <a:off x="7472268" y="3147920"/>
            <a:ext cx="211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New detectors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48255C-A2E5-4553-A36C-3CD9131674CA}"/>
              </a:ext>
            </a:extLst>
          </p:cNvPr>
          <p:cNvSpPr txBox="1"/>
          <p:nvPr/>
        </p:nvSpPr>
        <p:spPr>
          <a:xfrm>
            <a:off x="9921744" y="2194169"/>
            <a:ext cx="21145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Multimodal high resolution imaging with high phase sensitivity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Time resolved electron optical columns and novel C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c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correction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6DFC36-B389-4F5F-80F6-DB2602AFAA58}"/>
              </a:ext>
            </a:extLst>
          </p:cNvPr>
          <p:cNvSpPr txBox="1"/>
          <p:nvPr/>
        </p:nvSpPr>
        <p:spPr>
          <a:xfrm>
            <a:off x="272143" y="304800"/>
            <a:ext cx="11549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Instrumentation development for Correlated Imaging</a:t>
            </a:r>
          </a:p>
        </p:txBody>
      </p:sp>
      <p:pic>
        <p:nvPicPr>
          <p:cNvPr id="3" name="Picture 2" descr="A picture containing indoor, object, mirror, white&#10;&#10;Description automatically generated">
            <a:extLst>
              <a:ext uri="{FF2B5EF4-FFF2-40B4-BE49-F238E27FC236}">
                <a16:creationId xmlns:a16="http://schemas.microsoft.com/office/drawing/2014/main" id="{77E0D82F-965A-0E42-8E03-7BD203D150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0645" y="4805020"/>
            <a:ext cx="1762471" cy="1320152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F62D34AC-CE30-8745-A2EF-2D9BC09E45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5291" y="3695522"/>
            <a:ext cx="2143445" cy="1200329"/>
          </a:xfrm>
          <a:prstGeom prst="rect">
            <a:avLst/>
          </a:prstGeom>
        </p:spPr>
      </p:pic>
      <p:pic>
        <p:nvPicPr>
          <p:cNvPr id="26" name="Picture 25" descr="A close up of a device&#10;&#10;Description automatically generated">
            <a:extLst>
              <a:ext uri="{FF2B5EF4-FFF2-40B4-BE49-F238E27FC236}">
                <a16:creationId xmlns:a16="http://schemas.microsoft.com/office/drawing/2014/main" id="{B24B3A10-A662-284F-9504-C60F18752E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4283" y="3504693"/>
            <a:ext cx="2117558" cy="1551798"/>
          </a:xfrm>
          <a:prstGeom prst="rect">
            <a:avLst/>
          </a:prstGeom>
        </p:spPr>
      </p:pic>
      <p:pic>
        <p:nvPicPr>
          <p:cNvPr id="29" name="图片 3">
            <a:extLst>
              <a:ext uri="{FF2B5EF4-FFF2-40B4-BE49-F238E27FC236}">
                <a16:creationId xmlns:a16="http://schemas.microsoft.com/office/drawing/2014/main" id="{014CD770-B8D5-004F-9520-2DD9001BD0F5}"/>
              </a:ext>
            </a:extLst>
          </p:cNvPr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87" r="70036" b="51809"/>
          <a:stretch/>
        </p:blipFill>
        <p:spPr bwMode="auto">
          <a:xfrm>
            <a:off x="10188820" y="4805020"/>
            <a:ext cx="1580399" cy="14995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9704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289384" y="970182"/>
            <a:ext cx="9613231" cy="4784575"/>
          </a:xfrm>
          <a:prstGeom prst="rect">
            <a:avLst/>
          </a:prstGeom>
          <a:solidFill>
            <a:srgbClr val="51626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5534B6-56FE-6748-A3D5-E5CE643EC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916" y="-7461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51626F"/>
                </a:solidFill>
                <a:latin typeface="Open Sans"/>
                <a:cs typeface="Times New Roman" panose="02020603050405020304" pitchFamily="18" charset="0"/>
              </a:rPr>
              <a:t>The Franklin Factor of 10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3CB4326-877E-144C-8F7D-EA83A5C7C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578" y="979330"/>
            <a:ext cx="7884695" cy="4390693"/>
          </a:xfrm>
        </p:spPr>
        <p:txBody>
          <a:bodyPr>
            <a:normAutofit/>
          </a:bodyPr>
          <a:lstStyle/>
          <a:p>
            <a:pPr marL="0" indent="0">
              <a:lnSpc>
                <a:spcPts val="3120"/>
              </a:lnSpc>
              <a:buNone/>
            </a:pPr>
            <a:r>
              <a:rPr lang="en-US" sz="2400" b="1" spc="-128" dirty="0">
                <a:solidFill>
                  <a:schemeClr val="bg1"/>
                </a:solidFill>
                <a:latin typeface="open sans" panose="020B0604020202020204"/>
              </a:rPr>
              <a:t>From </a:t>
            </a:r>
            <a:r>
              <a:rPr lang="en-US" sz="2400" b="1" u="sng" spc="-128" dirty="0">
                <a:solidFill>
                  <a:schemeClr val="bg1"/>
                </a:solidFill>
                <a:latin typeface="open sans" panose="020B0604020202020204"/>
              </a:rPr>
              <a:t>mm to pm </a:t>
            </a:r>
            <a:r>
              <a:rPr lang="en-US" sz="2400" b="1" spc="-128" dirty="0">
                <a:solidFill>
                  <a:schemeClr val="bg1"/>
                </a:solidFill>
                <a:latin typeface="open sans" panose="020B0604020202020204"/>
              </a:rPr>
              <a:t>&amp; </a:t>
            </a:r>
            <a:r>
              <a:rPr lang="en-US" sz="2400" b="1" dirty="0">
                <a:solidFill>
                  <a:schemeClr val="bg1"/>
                </a:solidFill>
                <a:latin typeface="open sans" panose="020B0604020202020204"/>
                <a:cs typeface="Times New Roman" panose="02020603050405020304" pitchFamily="18" charset="0"/>
              </a:rPr>
              <a:t>From </a:t>
            </a:r>
            <a:r>
              <a:rPr lang="en-US" sz="2400" b="1" u="sng" dirty="0">
                <a:solidFill>
                  <a:schemeClr val="bg1"/>
                </a:solidFill>
                <a:latin typeface="open sans" panose="020B0604020202020204"/>
                <a:cs typeface="Times New Roman" panose="02020603050405020304" pitchFamily="18" charset="0"/>
              </a:rPr>
              <a:t>s to ns</a:t>
            </a:r>
          </a:p>
          <a:p>
            <a:pPr marL="0" indent="0">
              <a:lnSpc>
                <a:spcPts val="3120"/>
              </a:lnSpc>
              <a:buNone/>
            </a:pPr>
            <a:endParaRPr lang="en-US" sz="2400" b="1" spc="-128" dirty="0">
              <a:solidFill>
                <a:schemeClr val="bg1"/>
              </a:solidFill>
              <a:latin typeface="open sans" panose="020B0604020202020204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open sans" panose="020B0604020202020204"/>
                <a:cs typeface="Times New Roman" panose="02020603050405020304" pitchFamily="18" charset="0"/>
              </a:rPr>
              <a:t>“In Vitro” cells for all radiations (molecular movies)</a:t>
            </a:r>
          </a:p>
          <a:p>
            <a:endParaRPr lang="en-US" sz="2400" b="1" dirty="0">
              <a:solidFill>
                <a:schemeClr val="bg1"/>
              </a:solidFill>
              <a:latin typeface="open sans" panose="020B0604020202020204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Arimo"/>
                <a:cs typeface="Times New Roman" panose="02020603050405020304" pitchFamily="18" charset="0"/>
              </a:rPr>
              <a:t>Improved phase sensitivity (fewer particles for SPA)</a:t>
            </a: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  <a:latin typeface="Arimo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Arimo"/>
                <a:cs typeface="Times New Roman" panose="02020603050405020304" pitchFamily="18" charset="0"/>
              </a:rPr>
              <a:t>Structures below 50kDa </a:t>
            </a: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  <a:latin typeface="Arimo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Arimo"/>
                <a:cs typeface="Times New Roman" panose="02020603050405020304" pitchFamily="18" charset="0"/>
              </a:rPr>
              <a:t>Integrated Imaging of Structure, Chemistry and Mass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392" y="980230"/>
            <a:ext cx="571687" cy="5516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392" y="1902175"/>
            <a:ext cx="571687" cy="5516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392" y="2816854"/>
            <a:ext cx="571687" cy="5516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392" y="3731533"/>
            <a:ext cx="571687" cy="5516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CAA34F-C128-F440-9F98-656ECB126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391" y="4659442"/>
            <a:ext cx="571687" cy="55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0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D37E3EC3-A7A4-D843-9B59-98ED6E688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96" y="19450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Disruptive Instrument Development; Core Projects</a:t>
            </a:r>
            <a:br>
              <a:rPr lang="en-GB" sz="4000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GB" sz="4000" dirty="0">
              <a:solidFill>
                <a:schemeClr val="bg2">
                  <a:lumMod val="25000"/>
                </a:schemeClr>
              </a:solidFill>
              <a:latin typeface="Corbel" panose="020B05030202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4E8144-6E5C-E04D-91F5-A6B956D4F249}"/>
              </a:ext>
            </a:extLst>
          </p:cNvPr>
          <p:cNvSpPr txBox="1"/>
          <p:nvPr/>
        </p:nvSpPr>
        <p:spPr>
          <a:xfrm>
            <a:off x="238539" y="595116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EM</a:t>
            </a:r>
            <a:r>
              <a:rPr lang="en-US" dirty="0"/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2C27AF-3364-EB4A-A7EC-8FAEEB1694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8" t="8005" r="6151" b="8975"/>
          <a:stretch/>
        </p:blipFill>
        <p:spPr>
          <a:xfrm>
            <a:off x="0" y="1228456"/>
            <a:ext cx="2635890" cy="38246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3B315F-9D1A-6443-92DF-23BA8FE68F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8" t="10423" r="7749" b="8986"/>
          <a:stretch/>
        </p:blipFill>
        <p:spPr>
          <a:xfrm>
            <a:off x="2661242" y="1280140"/>
            <a:ext cx="2532521" cy="3721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57790C-47D1-774E-A045-20104A45251F}"/>
              </a:ext>
            </a:extLst>
          </p:cNvPr>
          <p:cNvSpPr txBox="1"/>
          <p:nvPr/>
        </p:nvSpPr>
        <p:spPr>
          <a:xfrm>
            <a:off x="888506" y="957953"/>
            <a:ext cx="756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Ruska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98496A-F47D-8445-AB98-7651D1F09F0F}"/>
              </a:ext>
            </a:extLst>
          </p:cNvPr>
          <p:cNvSpPr txBox="1"/>
          <p:nvPr/>
        </p:nvSpPr>
        <p:spPr>
          <a:xfrm>
            <a:off x="3524396" y="930984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Knoll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035A81-F729-2A4D-9370-13E7C885EFE8}"/>
              </a:ext>
            </a:extLst>
          </p:cNvPr>
          <p:cNvSpPr txBox="1"/>
          <p:nvPr/>
        </p:nvSpPr>
        <p:spPr>
          <a:xfrm>
            <a:off x="5599043" y="653985"/>
            <a:ext cx="1170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Optical</a:t>
            </a:r>
            <a:r>
              <a:rPr lang="en-US" dirty="0"/>
              <a:t>.</a:t>
            </a:r>
          </a:p>
        </p:txBody>
      </p:sp>
      <p:pic>
        <p:nvPicPr>
          <p:cNvPr id="11" name="Image4">
            <a:extLst>
              <a:ext uri="{FF2B5EF4-FFF2-40B4-BE49-F238E27FC236}">
                <a16:creationId xmlns:a16="http://schemas.microsoft.com/office/drawing/2014/main" id="{3FE611DC-3F5E-1B40-934A-F52621E85C6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5689502" y="1734789"/>
            <a:ext cx="3683097" cy="24992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486300-63C1-5D4A-A494-E0D227465EF6}"/>
              </a:ext>
            </a:extLst>
          </p:cNvPr>
          <p:cNvSpPr txBox="1"/>
          <p:nvPr/>
        </p:nvSpPr>
        <p:spPr>
          <a:xfrm>
            <a:off x="5661844" y="1176740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BioCOP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4576EF-0DDA-4941-8C92-47E86FD51ED2}"/>
              </a:ext>
            </a:extLst>
          </p:cNvPr>
          <p:cNvSpPr txBox="1"/>
          <p:nvPr/>
        </p:nvSpPr>
        <p:spPr>
          <a:xfrm>
            <a:off x="5602358" y="4344709"/>
            <a:ext cx="54362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Detectors</a:t>
            </a:r>
            <a:r>
              <a:rPr lang="en-US" dirty="0"/>
              <a:t>.</a:t>
            </a:r>
          </a:p>
          <a:p>
            <a:r>
              <a:rPr lang="en-US" dirty="0" err="1"/>
              <a:t>Optimised</a:t>
            </a:r>
            <a:r>
              <a:rPr lang="en-US" dirty="0"/>
              <a:t> 100kV direct detector for electrons (with SB)</a:t>
            </a:r>
          </a:p>
          <a:p>
            <a:r>
              <a:rPr lang="en-US" dirty="0"/>
              <a:t>High speed optical camera (10</a:t>
            </a:r>
            <a:r>
              <a:rPr lang="en-US" baseline="30000" dirty="0"/>
              <a:t>8</a:t>
            </a:r>
            <a:r>
              <a:rPr lang="en-US" dirty="0"/>
              <a:t> fps)</a:t>
            </a:r>
          </a:p>
        </p:txBody>
      </p:sp>
    </p:spTree>
    <p:extLst>
      <p:ext uri="{BB962C8B-B14F-4D97-AF65-F5344CB8AC3E}">
        <p14:creationId xmlns:p14="http://schemas.microsoft.com/office/powerpoint/2010/main" val="4047238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D37E3EC3-A7A4-D843-9B59-98ED6E688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96" y="19450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Disruptive Instrument Development; External Projects</a:t>
            </a:r>
            <a:br>
              <a:rPr lang="en-GB" sz="4000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GB" sz="4000" dirty="0">
              <a:solidFill>
                <a:schemeClr val="bg2">
                  <a:lumMod val="25000"/>
                </a:schemeClr>
              </a:solidFill>
              <a:latin typeface="Corbel" panose="020B0503020204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4E8144-6E5C-E04D-91F5-A6B956D4F249}"/>
              </a:ext>
            </a:extLst>
          </p:cNvPr>
          <p:cNvSpPr txBox="1"/>
          <p:nvPr/>
        </p:nvSpPr>
        <p:spPr>
          <a:xfrm>
            <a:off x="156796" y="884817"/>
            <a:ext cx="4111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EM (RFI, Daresbury, Liverpool)</a:t>
            </a:r>
            <a:r>
              <a:rPr lang="en-US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035A81-F729-2A4D-9370-13E7C885EFE8}"/>
              </a:ext>
            </a:extLst>
          </p:cNvPr>
          <p:cNvSpPr txBox="1"/>
          <p:nvPr/>
        </p:nvSpPr>
        <p:spPr>
          <a:xfrm>
            <a:off x="6164271" y="997788"/>
            <a:ext cx="3561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X-Ray. (RFI, Southampton)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5EF635-BB89-584F-8B4C-388532B67AC4}"/>
              </a:ext>
            </a:extLst>
          </p:cNvPr>
          <p:cNvSpPr txBox="1"/>
          <p:nvPr/>
        </p:nvSpPr>
        <p:spPr>
          <a:xfrm>
            <a:off x="156796" y="1447781"/>
            <a:ext cx="52469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/>
              <a:t>elativistic </a:t>
            </a:r>
            <a:r>
              <a:rPr lang="en-US" dirty="0">
                <a:solidFill>
                  <a:srgbClr val="FF0000"/>
                </a:solidFill>
              </a:rPr>
              <a:t>U</a:t>
            </a:r>
            <a:r>
              <a:rPr lang="en-US" dirty="0"/>
              <a:t>ltrafast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/>
              <a:t>lectron </a:t>
            </a: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/>
              <a:t>iffraction and </a:t>
            </a:r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/>
              <a:t>maging</a:t>
            </a:r>
          </a:p>
          <a:p>
            <a:endParaRPr lang="en-US" dirty="0"/>
          </a:p>
          <a:p>
            <a:r>
              <a:rPr lang="en-US" dirty="0"/>
              <a:t>3.5MV, fs timing, nm resolution.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2E45C2-EC2A-6F49-A0CF-C82BC0ABECF3}"/>
              </a:ext>
            </a:extLst>
          </p:cNvPr>
          <p:cNvSpPr txBox="1"/>
          <p:nvPr/>
        </p:nvSpPr>
        <p:spPr>
          <a:xfrm>
            <a:off x="6164271" y="1459453"/>
            <a:ext cx="3763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Fast (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s</a:t>
            </a:r>
            <a:r>
              <a:rPr lang="en-US" dirty="0"/>
              <a:t>) soft X-Ray and EUV imaging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906A42-6A78-CB4A-9536-1DF8E6AF93AB}"/>
              </a:ext>
            </a:extLst>
          </p:cNvPr>
          <p:cNvSpPr txBox="1"/>
          <p:nvPr/>
        </p:nvSpPr>
        <p:spPr>
          <a:xfrm>
            <a:off x="195197" y="2826260"/>
            <a:ext cx="4631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Liquid cells (RFI, Manchester, UCL) 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AEFD34-DABB-9C4C-85A4-59D8B2D1D197}"/>
              </a:ext>
            </a:extLst>
          </p:cNvPr>
          <p:cNvSpPr txBox="1"/>
          <p:nvPr/>
        </p:nvSpPr>
        <p:spPr>
          <a:xfrm>
            <a:off x="156796" y="3339243"/>
            <a:ext cx="6911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Graphene based static and flow cells for electron and X-Ray imaging </a:t>
            </a:r>
          </a:p>
        </p:txBody>
      </p:sp>
    </p:spTree>
    <p:extLst>
      <p:ext uri="{BB962C8B-B14F-4D97-AF65-F5344CB8AC3E}">
        <p14:creationId xmlns:p14="http://schemas.microsoft.com/office/powerpoint/2010/main" val="7694264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214</Words>
  <Application>Microsoft Macintosh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Arimo</vt:lpstr>
      <vt:lpstr>Calibri</vt:lpstr>
      <vt:lpstr>Corbel</vt:lpstr>
      <vt:lpstr>open sans</vt:lpstr>
      <vt:lpstr>open sans</vt:lpstr>
      <vt:lpstr>Symbol</vt:lpstr>
      <vt:lpstr>1_Office Theme</vt:lpstr>
      <vt:lpstr>Time resolved  correlated imaging</vt:lpstr>
      <vt:lpstr>PowerPoint Presentation</vt:lpstr>
      <vt:lpstr>The Franklin Factor of 10</vt:lpstr>
      <vt:lpstr>Disruptive Instrument Development; Core Projects </vt:lpstr>
      <vt:lpstr>Disruptive Instrument Development; External Projects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resolved  correlated imaging</dc:title>
  <dc:creator>Angus Kirkland</dc:creator>
  <cp:lastModifiedBy>Angus Kirkland</cp:lastModifiedBy>
  <cp:revision>2</cp:revision>
  <dcterms:created xsi:type="dcterms:W3CDTF">2020-09-17T09:06:37Z</dcterms:created>
  <dcterms:modified xsi:type="dcterms:W3CDTF">2020-09-17T09:24:01Z</dcterms:modified>
</cp:coreProperties>
</file>