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1444" r:id="rId2"/>
    <p:sldId id="1461" r:id="rId3"/>
    <p:sldId id="1467" r:id="rId4"/>
    <p:sldId id="1473" r:id="rId5"/>
    <p:sldId id="1480" r:id="rId6"/>
    <p:sldId id="1478" r:id="rId7"/>
    <p:sldId id="1462" r:id="rId8"/>
    <p:sldId id="1482" r:id="rId9"/>
    <p:sldId id="1483" r:id="rId10"/>
    <p:sldId id="264" r:id="rId11"/>
    <p:sldId id="1466" r:id="rId12"/>
    <p:sldId id="1469" r:id="rId13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8000"/>
    <a:srgbClr val="FFF50A"/>
    <a:srgbClr val="00FFFF"/>
    <a:srgbClr val="00FF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vertBarState="minimized" horzBarState="maximized">
    <p:restoredLeft sz="9600" autoAdjust="0"/>
    <p:restoredTop sz="86418" autoAdjust="0"/>
  </p:normalViewPr>
  <p:slideViewPr>
    <p:cSldViewPr snapToGrid="0" snapToObjects="1">
      <p:cViewPr varScale="1">
        <p:scale>
          <a:sx n="304" d="100"/>
          <a:sy n="304" d="100"/>
        </p:scale>
        <p:origin x="1496" y="18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4368AE-6011-C647-B3CE-A2324B69BEF4}" type="datetimeFigureOut">
              <a:rPr lang="en-US" smtClean="0"/>
              <a:t>9/17/20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B904FB-A699-4A4E-91E7-CCCC780C6B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9408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F7C9E-B767-1049-B14C-E01BE4363530}" type="datetimeFigureOut">
              <a:rPr lang="en-US" smtClean="0"/>
              <a:t>9/17/20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464332-DFBC-D546-9D62-8B5A6BCB01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5156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464332-DFBC-D546-9D62-8B5A6BCB01D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46250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006.00493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toy&#10;&#10;Description automatically generated">
            <a:extLst>
              <a:ext uri="{FF2B5EF4-FFF2-40B4-BE49-F238E27FC236}">
                <a16:creationId xmlns:a16="http://schemas.microsoft.com/office/drawing/2014/main" id="{D901FD7B-33EC-8B49-B6B0-D9E21FAEEEF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292" b="9025"/>
          <a:stretch/>
        </p:blipFill>
        <p:spPr>
          <a:xfrm>
            <a:off x="0" y="0"/>
            <a:ext cx="9144000" cy="5258760"/>
          </a:xfrm>
          <a:prstGeom prst="rect">
            <a:avLst/>
          </a:prstGeom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solidFill>
            <a:srgbClr val="FFFF00"/>
          </a:solidFill>
        </p:spPr>
        <p:txBody>
          <a:bodyPr anchor="b" anchorCtr="0"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0" y="4809657"/>
            <a:ext cx="2082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fld id="{B19FB069-7A70-CF49-A3CF-C9513262B04A}" type="datetime3">
              <a:rPr lang="en-GB" b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17 September, 2020</a:t>
            </a:fld>
            <a:endParaRPr lang="en-US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1B85AFE-B633-A540-A181-852B63FF8CE2}"/>
              </a:ext>
            </a:extLst>
          </p:cNvPr>
          <p:cNvSpPr txBox="1"/>
          <p:nvPr userDrawn="1"/>
        </p:nvSpPr>
        <p:spPr>
          <a:xfrm>
            <a:off x="7772400" y="4594214"/>
            <a:ext cx="1305165" cy="584775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50000"/>
                </a:schemeClr>
              </a:gs>
              <a:gs pos="51000">
                <a:srgbClr val="C00000"/>
              </a:gs>
              <a:gs pos="100000">
                <a:srgbClr val="002060"/>
              </a:gs>
            </a:gsLst>
            <a:lin ang="162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en-US" sz="3200" b="1" dirty="0" err="1">
                <a:solidFill>
                  <a:srgbClr val="FFC000"/>
                </a:solidFill>
              </a:rPr>
              <a:t>LhARA</a:t>
            </a:r>
            <a:endParaRPr lang="en-US" sz="3200" b="1" dirty="0">
              <a:solidFill>
                <a:srgbClr val="FFC000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E0D4DD0-E52B-4748-AEAD-EB24F2786274}"/>
              </a:ext>
            </a:extLst>
          </p:cNvPr>
          <p:cNvSpPr/>
          <p:nvPr userDrawn="1"/>
        </p:nvSpPr>
        <p:spPr>
          <a:xfrm>
            <a:off x="0" y="0"/>
            <a:ext cx="1162498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b="1" dirty="0">
                <a:solidFill>
                  <a:schemeClr val="tx1">
                    <a:lumMod val="65000"/>
                    <a:lumOff val="35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arXiv:2006.00493</a:t>
            </a:r>
            <a:endParaRPr lang="en-US" sz="10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3692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145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044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754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617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357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339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551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351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124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903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3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563098"/>
            <a:ext cx="9144000" cy="45804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4930092"/>
            <a:ext cx="2133600" cy="2134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A1DC3ABC-92C2-B748-ABF3-8546144348B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6681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r" defTabSz="457200" rtl="0" eaLnBrk="1" latinLnBrk="0" hangingPunct="1">
        <a:spcBef>
          <a:spcPct val="0"/>
        </a:spcBef>
        <a:buNone/>
        <a:defRPr sz="4400" b="1" kern="1200">
          <a:solidFill>
            <a:srgbClr val="FFF50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1" kern="1200">
          <a:solidFill>
            <a:srgbClr val="FF8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1" kern="1200">
          <a:solidFill>
            <a:srgbClr val="00FF00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1" kern="1200">
          <a:solidFill>
            <a:srgbClr val="00FFFF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1" kern="1200">
          <a:solidFill>
            <a:srgbClr val="FF000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epsrc.ukri.org/funding/calls/second-call-for-transformative-healthcare-technologies-deveopment-phase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7BAC503E-7019-E240-9B72-55D957399ED1}"/>
              </a:ext>
            </a:extLst>
          </p:cNvPr>
          <p:cNvSpPr txBox="1"/>
          <p:nvPr/>
        </p:nvSpPr>
        <p:spPr>
          <a:xfrm>
            <a:off x="5823026" y="0"/>
            <a:ext cx="3320974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r"/>
            <a:r>
              <a:rPr lang="en-US" sz="1400" b="1" dirty="0">
                <a:solidFill>
                  <a:schemeClr val="tx2"/>
                </a:solidFill>
              </a:rPr>
              <a:t>K. Long, Imperial College London and STFC</a:t>
            </a:r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3587923F-8378-3249-887A-4308DF69338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3449341"/>
            <a:ext cx="6400800" cy="1314450"/>
          </a:xfrm>
        </p:spPr>
        <p:txBody>
          <a:bodyPr/>
          <a:lstStyle/>
          <a:p>
            <a:pPr algn="l"/>
            <a:r>
              <a:rPr lang="en-US" dirty="0">
                <a:solidFill>
                  <a:schemeClr val="tx2"/>
                </a:solidFill>
              </a:rPr>
              <a:t>Welcome, </a:t>
            </a:r>
            <a:br>
              <a:rPr lang="en-US" dirty="0">
                <a:solidFill>
                  <a:schemeClr val="tx2"/>
                </a:solidFill>
              </a:rPr>
            </a:br>
            <a:r>
              <a:rPr lang="en-US" dirty="0">
                <a:solidFill>
                  <a:schemeClr val="tx2"/>
                </a:solidFill>
              </a:rPr>
              <a:t>introduction and aims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931DFD2-FAD9-7643-AFB7-65A7C8724A9C}"/>
              </a:ext>
            </a:extLst>
          </p:cNvPr>
          <p:cNvSpPr txBox="1"/>
          <p:nvPr/>
        </p:nvSpPr>
        <p:spPr>
          <a:xfrm>
            <a:off x="3524325" y="405347"/>
            <a:ext cx="56068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i="1" dirty="0">
                <a:solidFill>
                  <a:srgbClr val="C00000"/>
                </a:solidFill>
              </a:rPr>
              <a:t>Laser-hybrid Accelerator for Radiobiological Applications</a:t>
            </a:r>
          </a:p>
        </p:txBody>
      </p:sp>
    </p:spTree>
    <p:extLst>
      <p:ext uri="{BB962C8B-B14F-4D97-AF65-F5344CB8AC3E}">
        <p14:creationId xmlns:p14="http://schemas.microsoft.com/office/powerpoint/2010/main" val="34434454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CF7977-56B6-8441-954B-712553C661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Observations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391B16-F2FF-3349-B112-9651D6AECC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Phase 1: comparable mission to STFC Opportunities 2019 call</a:t>
            </a:r>
          </a:p>
          <a:p>
            <a:pPr lvl="1"/>
            <a:r>
              <a:rPr lang="en-US" dirty="0"/>
              <a:t>Must present full </a:t>
            </a:r>
            <a:r>
              <a:rPr lang="en-US" dirty="0" err="1"/>
              <a:t>LhARA</a:t>
            </a:r>
            <a:r>
              <a:rPr lang="en-US" dirty="0"/>
              <a:t> vision; </a:t>
            </a:r>
            <a:r>
              <a:rPr lang="en-US" dirty="0" err="1"/>
              <a:t>rbio</a:t>
            </a:r>
            <a:r>
              <a:rPr lang="en-US" dirty="0"/>
              <a:t> and PBT paradigm shift</a:t>
            </a:r>
          </a:p>
          <a:p>
            <a:endParaRPr lang="en-US" dirty="0"/>
          </a:p>
          <a:p>
            <a:r>
              <a:rPr lang="en-US" dirty="0"/>
              <a:t>£300k over 15 months for Phase 1:</a:t>
            </a:r>
          </a:p>
          <a:p>
            <a:pPr lvl="1"/>
            <a:r>
              <a:rPr lang="en-US" dirty="0"/>
              <a:t>Implies need for a “creative” approach;</a:t>
            </a:r>
          </a:p>
          <a:p>
            <a:pPr lvl="2"/>
            <a:r>
              <a:rPr lang="en-US" dirty="0"/>
              <a:t>Must position collaboration to drive forward through Phase 2</a:t>
            </a:r>
          </a:p>
          <a:p>
            <a:endParaRPr lang="en-US" dirty="0"/>
          </a:p>
          <a:p>
            <a:r>
              <a:rPr lang="en-US" dirty="0"/>
              <a:t>Possible approach:</a:t>
            </a:r>
          </a:p>
          <a:p>
            <a:pPr lvl="1"/>
            <a:r>
              <a:rPr lang="en-US" i="1" u="sng" dirty="0">
                <a:solidFill>
                  <a:srgbClr val="FF0000"/>
                </a:solidFill>
              </a:rPr>
              <a:t>Focus EPSRC THT bid on end-station &amp; impact on PBT</a:t>
            </a:r>
          </a:p>
          <a:p>
            <a:pPr lvl="1"/>
            <a:r>
              <a:rPr lang="en-US" dirty="0"/>
              <a:t>Approach STFC to co-fund if EPSRC THT bid is successful:</a:t>
            </a:r>
          </a:p>
          <a:p>
            <a:pPr lvl="2"/>
            <a:r>
              <a:rPr lang="en-US" dirty="0"/>
              <a:t>STFC funds 15 month essential (risk mitigating) accelerator R&amp;D </a:t>
            </a:r>
            <a:r>
              <a:rPr lang="en-US" dirty="0" err="1"/>
              <a:t>programme</a:t>
            </a:r>
            <a:endParaRPr lang="en-US" dirty="0"/>
          </a:p>
          <a:p>
            <a:pPr lvl="2"/>
            <a:r>
              <a:rPr lang="en-US" dirty="0"/>
              <a:t>Contact with STFC initiated</a:t>
            </a:r>
          </a:p>
          <a:p>
            <a:endParaRPr lang="en-US" dirty="0"/>
          </a:p>
          <a:p>
            <a:r>
              <a:rPr lang="en-US" i="1" u="sng" dirty="0">
                <a:solidFill>
                  <a:srgbClr val="FF0000"/>
                </a:solidFill>
              </a:rPr>
              <a:t>Seek to identify elements of EPSRC THT proposal today</a:t>
            </a:r>
          </a:p>
        </p:txBody>
      </p:sp>
    </p:spTree>
    <p:extLst>
      <p:ext uri="{BB962C8B-B14F-4D97-AF65-F5344CB8AC3E}">
        <p14:creationId xmlns:p14="http://schemas.microsoft.com/office/powerpoint/2010/main" val="11517703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63DE420-794F-5149-B877-5002B1B953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83435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D99AD2-6641-5547-B87C-0436E7F266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Acknowledgements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BB1328-EB6F-374B-A850-27AD054E0D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12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B1EA32D-C126-4549-A277-5323D361E9D3}"/>
              </a:ext>
            </a:extLst>
          </p:cNvPr>
          <p:cNvSpPr txBox="1"/>
          <p:nvPr/>
        </p:nvSpPr>
        <p:spPr>
          <a:xfrm>
            <a:off x="0" y="-57005"/>
            <a:ext cx="21063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1">
                <a:solidFill>
                  <a:schemeClr val="accent6">
                    <a:lumMod val="60000"/>
                    <a:lumOff val="40000"/>
                  </a:schemeClr>
                </a:solidFill>
              </a:rPr>
              <a:t>The </a:t>
            </a:r>
            <a:r>
              <a:rPr lang="en-US" sz="1600" b="1" i="1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LhARA</a:t>
            </a:r>
            <a:r>
              <a:rPr lang="en-US" sz="1600" b="1" i="1">
                <a:solidFill>
                  <a:schemeClr val="accent6">
                    <a:lumMod val="60000"/>
                    <a:lumOff val="40000"/>
                  </a:schemeClr>
                </a:solidFill>
              </a:rPr>
              <a:t> consortium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32E6CB4-DBB2-A041-8B1E-C97277D4DA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8206" y="615830"/>
            <a:ext cx="7947588" cy="4470518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42054976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BA6B960-E9BA-8540-B9A4-A287D7DDAE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FF08C01-0782-CF48-B3BE-E3FFEBEB19E8}"/>
              </a:ext>
            </a:extLst>
          </p:cNvPr>
          <p:cNvSpPr txBox="1"/>
          <p:nvPr/>
        </p:nvSpPr>
        <p:spPr>
          <a:xfrm rot="20700000">
            <a:off x="340555" y="1248313"/>
            <a:ext cx="8462894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600" b="1" dirty="0">
                <a:solidFill>
                  <a:schemeClr val="bg1"/>
                </a:solidFill>
              </a:rPr>
              <a:t>Welcome</a:t>
            </a:r>
          </a:p>
        </p:txBody>
      </p:sp>
    </p:spTree>
    <p:extLst>
      <p:ext uri="{BB962C8B-B14F-4D97-AF65-F5344CB8AC3E}">
        <p14:creationId xmlns:p14="http://schemas.microsoft.com/office/powerpoint/2010/main" val="30073517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BCC2FF0-3F65-0E4A-A711-78E89C668D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Thanks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0766C2F-82E2-8F43-92AB-375686273C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Rosalind Franklin Institute:</a:t>
            </a:r>
          </a:p>
          <a:p>
            <a:pPr lvl="1"/>
            <a:r>
              <a:rPr lang="en-US" dirty="0"/>
              <a:t>Meeting jointly organized to:</a:t>
            </a:r>
          </a:p>
          <a:p>
            <a:pPr lvl="2"/>
            <a:r>
              <a:rPr lang="en-US" dirty="0"/>
              <a:t>Seek to identify research topics of mutual interest</a:t>
            </a:r>
          </a:p>
          <a:p>
            <a:pPr lvl="2"/>
            <a:r>
              <a:rPr lang="en-US" dirty="0"/>
              <a:t>Begin to explore areas for future collaboration</a:t>
            </a:r>
          </a:p>
          <a:p>
            <a:r>
              <a:rPr lang="en-US" dirty="0" err="1"/>
              <a:t>Organisers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Laura Holland (RFI), Ruth </a:t>
            </a:r>
            <a:r>
              <a:rPr lang="en-US" dirty="0" err="1"/>
              <a:t>McLauchlan</a:t>
            </a:r>
            <a:r>
              <a:rPr lang="en-US" dirty="0"/>
              <a:t> (CXH), </a:t>
            </a:r>
            <a:br>
              <a:rPr lang="en-US" dirty="0"/>
            </a:br>
            <a:r>
              <a:rPr lang="en-US" dirty="0"/>
              <a:t>Tony Price (</a:t>
            </a:r>
            <a:r>
              <a:rPr lang="en-US" dirty="0" err="1"/>
              <a:t>Brm</a:t>
            </a:r>
            <a:r>
              <a:rPr lang="en-US" dirty="0"/>
              <a:t>)</a:t>
            </a:r>
          </a:p>
          <a:p>
            <a:r>
              <a:rPr lang="en-US" dirty="0"/>
              <a:t>Speakers and all who have engaged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48FD27A-3349-7A42-A121-98EF5B1801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486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6053E6-F720-1E44-A0EE-9C7162AE49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Vision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B0B3DA-D270-3D4F-823A-11F41DCEE0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108128"/>
            <a:ext cx="9144000" cy="403537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The execution of the </a:t>
            </a:r>
            <a:r>
              <a:rPr lang="en-US" sz="2000" dirty="0" err="1">
                <a:solidFill>
                  <a:schemeClr val="bg1">
                    <a:lumMod val="75000"/>
                  </a:schemeClr>
                </a:solidFill>
              </a:rPr>
              <a:t>LhARA</a:t>
            </a: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bg1">
                    <a:lumMod val="75000"/>
                  </a:schemeClr>
                </a:solidFill>
              </a:rPr>
              <a:t>programme</a:t>
            </a: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 will:</a:t>
            </a:r>
          </a:p>
          <a:p>
            <a:pPr lvl="3"/>
            <a:endParaRPr lang="en-US" sz="800" dirty="0"/>
          </a:p>
          <a:p>
            <a:pPr marL="225425" indent="-225425"/>
            <a:r>
              <a:rPr lang="en-US" sz="2000" dirty="0"/>
              <a:t>Create the capability to deliver particle-beam therapy in completely new regimens</a:t>
            </a:r>
          </a:p>
          <a:p>
            <a:pPr lvl="1"/>
            <a:r>
              <a:rPr lang="en-US" sz="1800" dirty="0"/>
              <a:t>Flexibility!</a:t>
            </a:r>
          </a:p>
          <a:p>
            <a:pPr lvl="2"/>
            <a:r>
              <a:rPr lang="en-US" sz="1400" dirty="0"/>
              <a:t>Combine a variety of ion species in a single treatment fraction, exploiting ultra-high dose rates in novel spatial- and spectral-fractionation schemes</a:t>
            </a:r>
          </a:p>
          <a:p>
            <a:pPr lvl="3"/>
            <a:endParaRPr lang="en-US" sz="800" dirty="0"/>
          </a:p>
          <a:p>
            <a:pPr marL="225425" indent="-225425"/>
            <a:r>
              <a:rPr lang="en-US" sz="2000" dirty="0"/>
              <a:t>Make "best in class" treatments available to the many</a:t>
            </a:r>
          </a:p>
          <a:p>
            <a:pPr lvl="1"/>
            <a:r>
              <a:rPr lang="en-US" sz="1800" u="sng" dirty="0"/>
              <a:t>Automated, triggerable </a:t>
            </a:r>
            <a:r>
              <a:rPr lang="en-US" sz="1800" i="1" u="sng" dirty="0"/>
              <a:t>system</a:t>
            </a:r>
            <a:r>
              <a:rPr lang="en-US" sz="1800" u="sng" dirty="0"/>
              <a:t> </a:t>
            </a:r>
            <a:r>
              <a:rPr lang="en-US" sz="1800" dirty="0"/>
              <a:t>→ reduce (remove) requirement for large gantry: </a:t>
            </a:r>
          </a:p>
          <a:p>
            <a:pPr lvl="2"/>
            <a:r>
              <a:rPr lang="en-US" sz="1400" u="sng" dirty="0"/>
              <a:t>S</a:t>
            </a:r>
            <a:r>
              <a:rPr lang="en-US" sz="1400" i="1" u="sng" dirty="0"/>
              <a:t>ystem</a:t>
            </a:r>
            <a:r>
              <a:rPr lang="en-US" sz="1400" dirty="0"/>
              <a:t> incorporating dose-deposition imaging in fast feedback-and-control system; track movement, deliver dose at optimum tissue alignment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A53064-86C1-8140-8370-58814718B8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4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E744AED-B757-A640-B7B2-83F720D368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20113" y="4468968"/>
            <a:ext cx="723887" cy="674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67680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7FC272-BDAE-8040-B497-08C26B768E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4292" y="563098"/>
            <a:ext cx="8669708" cy="4580402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i="1" u="sng" dirty="0">
                <a:solidFill>
                  <a:schemeClr val="bg1">
                    <a:lumMod val="75000"/>
                  </a:schemeClr>
                </a:solidFill>
              </a:rPr>
              <a:t>A novel, hybrid, approach:</a:t>
            </a:r>
          </a:p>
          <a:p>
            <a:pPr lvl="3"/>
            <a:endParaRPr lang="en-US" dirty="0"/>
          </a:p>
          <a:p>
            <a:pPr indent="-206375"/>
            <a:r>
              <a:rPr lang="en-US" dirty="0"/>
              <a:t>Laser-driven, high-flux proton/ion source</a:t>
            </a:r>
          </a:p>
          <a:p>
            <a:pPr lvl="1" indent="-206375"/>
            <a:r>
              <a:rPr lang="en-US" dirty="0"/>
              <a:t>Overcome instantaneous dose-rate limitation</a:t>
            </a:r>
          </a:p>
          <a:p>
            <a:pPr lvl="2" indent="-206375"/>
            <a:r>
              <a:rPr lang="en-US" dirty="0"/>
              <a:t>Capture at &gt;10 MeV</a:t>
            </a:r>
          </a:p>
          <a:p>
            <a:pPr lvl="1" indent="-206375"/>
            <a:r>
              <a:rPr lang="en-US" dirty="0"/>
              <a:t>Delivers protons or ions in very short pulses</a:t>
            </a:r>
          </a:p>
          <a:p>
            <a:pPr lvl="2" indent="-206375"/>
            <a:r>
              <a:rPr lang="en-US" dirty="0"/>
              <a:t>Bunches as short as 10—40 ns</a:t>
            </a:r>
          </a:p>
          <a:p>
            <a:pPr lvl="1" indent="-206375"/>
            <a:r>
              <a:rPr lang="en-US" dirty="0"/>
              <a:t>Triggerable; arbitrary pulse structure</a:t>
            </a:r>
          </a:p>
          <a:p>
            <a:pPr indent="-206375"/>
            <a:endParaRPr lang="en-US" dirty="0"/>
          </a:p>
          <a:p>
            <a:pPr indent="-206375"/>
            <a:r>
              <a:rPr lang="en-US" dirty="0"/>
              <a:t>Novel “electron-plasma-lens” capture &amp; focusing</a:t>
            </a:r>
          </a:p>
          <a:p>
            <a:pPr lvl="1" indent="-206375"/>
            <a:r>
              <a:rPr lang="en-US" dirty="0"/>
              <a:t>Strong focusing (short focal length) without the use of high-field solenoid</a:t>
            </a:r>
          </a:p>
          <a:p>
            <a:pPr indent="-206375"/>
            <a:endParaRPr lang="en-US" dirty="0"/>
          </a:p>
          <a:p>
            <a:pPr indent="-206375"/>
            <a:r>
              <a:rPr lang="en-US" dirty="0"/>
              <a:t>Fast, flexible, fixed-field post acceleration</a:t>
            </a:r>
          </a:p>
          <a:p>
            <a:pPr lvl="1" indent="-206375"/>
            <a:r>
              <a:rPr lang="en-US" dirty="0"/>
              <a:t>Variable energy</a:t>
            </a:r>
          </a:p>
          <a:p>
            <a:pPr lvl="2" indent="-206375"/>
            <a:r>
              <a:rPr lang="en-US" dirty="0"/>
              <a:t>Protons: 	15—127 MeV</a:t>
            </a:r>
          </a:p>
          <a:p>
            <a:pPr lvl="2" indent="-206375"/>
            <a:r>
              <a:rPr lang="en-US" dirty="0"/>
              <a:t>Ions: 		5—34 MeV/u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850DE2-204A-FF44-9AF5-B87F147A50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5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D9F992F-1BE0-7C40-B7C2-84B8D8CCAB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3098"/>
          </a:xfrm>
        </p:spPr>
        <p:txBody>
          <a:bodyPr>
            <a:normAutofit/>
          </a:bodyPr>
          <a:lstStyle/>
          <a:p>
            <a:r>
              <a:rPr lang="en-US" sz="2800" dirty="0"/>
              <a:t>Laser-hybrid Accelerator for Radiobiological Applications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25067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2D393C-6484-D045-9940-D98EB5E313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LhARA</a:t>
            </a:r>
            <a:r>
              <a:rPr lang="en-US" dirty="0"/>
              <a:t> performance: doses and dose rates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28F02B-E14B-D644-B6F0-3E53C55579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6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77B5C0D-8604-644A-B091-1F98B9BDC8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8235" y="1670922"/>
            <a:ext cx="8727530" cy="1367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19759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D97C06FE-B20B-294F-AB50-D3A7B2FFDD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Delivering the vision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2456088-FD6D-EC49-8160-D9E549895B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5098" y="563098"/>
            <a:ext cx="8938901" cy="4580402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i="1" u="sng" dirty="0"/>
              <a:t>Require:</a:t>
            </a:r>
          </a:p>
          <a:p>
            <a:pPr marL="0" indent="0">
              <a:buNone/>
            </a:pPr>
            <a:endParaRPr lang="en-US" sz="1000" i="1" u="sng" dirty="0"/>
          </a:p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New triggerable/flexible accelerator techniques</a:t>
            </a:r>
          </a:p>
          <a:p>
            <a:pPr lvl="1"/>
            <a: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Study initiated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Instrumentation, diagnostics, computing:</a:t>
            </a:r>
          </a:p>
          <a:p>
            <a:pPr lvl="1"/>
            <a:r>
              <a:rPr lang="en-US" dirty="0"/>
              <a:t>Novel techniques to enhance:</a:t>
            </a:r>
          </a:p>
          <a:p>
            <a:pPr lvl="2"/>
            <a:r>
              <a:rPr lang="en-US" dirty="0"/>
              <a:t>Radiobiological capability</a:t>
            </a:r>
          </a:p>
          <a:p>
            <a:pPr lvl="2"/>
            <a:r>
              <a:rPr lang="en-US" dirty="0"/>
              <a:t>Interpretation/simulation of biophysics</a:t>
            </a:r>
          </a:p>
          <a:p>
            <a:endParaRPr lang="en-US" dirty="0"/>
          </a:p>
          <a:p>
            <a:r>
              <a:rPr lang="en-US" dirty="0"/>
              <a:t>Research and clinical system:</a:t>
            </a:r>
          </a:p>
          <a:p>
            <a:pPr lvl="1"/>
            <a:r>
              <a:rPr lang="en-US" dirty="0"/>
              <a:t>Real-time imaging of object, tissue, and dose</a:t>
            </a:r>
          </a:p>
          <a:p>
            <a:pPr lvl="1"/>
            <a:r>
              <a:rPr lang="en-US" dirty="0"/>
              <a:t>Image processing and dose re-evaluation</a:t>
            </a:r>
          </a:p>
          <a:p>
            <a:pPr lvl="1"/>
            <a:r>
              <a:rPr lang="en-US" dirty="0"/>
              <a:t>Integration of fast-feedback and control </a:t>
            </a:r>
            <a:r>
              <a:rPr lang="en-US" i="1" dirty="0"/>
              <a:t>system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B10379A-DA5D-8048-A202-525C8FC4EA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7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43D7975-4078-C047-B973-5E1C567475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02607" y="1718619"/>
            <a:ext cx="3497826" cy="1967526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4258901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83485AD-F353-E84A-ABC2-37D55745E7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Aims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127C25-9783-8940-ABF3-CA96F35A64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Initiate discussion of areas of mutual interest …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An important first target:</a:t>
            </a:r>
          </a:p>
          <a:p>
            <a:pPr lvl="1"/>
            <a:r>
              <a:rPr lang="en-US" dirty="0"/>
              <a:t>Proposal to the EPSRC against the</a:t>
            </a:r>
            <a:br>
              <a:rPr lang="en-US" dirty="0"/>
            </a:br>
            <a:r>
              <a:rPr lang="en-US" dirty="0"/>
              <a:t>		“</a:t>
            </a:r>
            <a:r>
              <a:rPr lang="en-US" i="1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Transformative Healthcare Technologies</a:t>
            </a:r>
            <a:r>
              <a:rPr lang="en-US" dirty="0"/>
              <a:t>”</a:t>
            </a:r>
            <a:br>
              <a:rPr lang="en-US" i="1" dirty="0"/>
            </a:br>
            <a:r>
              <a:rPr lang="en-US" dirty="0"/>
              <a:t>call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A03E3B8-6BD1-2140-82D7-24AAC4BA04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0522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B365BD-1160-5B40-9E89-C9D71108B6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call</a:t>
            </a:r>
          </a:p>
        </p:txBody>
      </p:sp>
      <p:pic>
        <p:nvPicPr>
          <p:cNvPr id="5" name="Picture 4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AFD28EC5-452A-7F4F-AD40-704B2903B8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892" y="177794"/>
            <a:ext cx="6650390" cy="4892503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7" name="Picture 6" descr="A screenshot of a cell phone&#10;&#10;Description automatically generated">
            <a:extLst>
              <a:ext uri="{FF2B5EF4-FFF2-40B4-BE49-F238E27FC236}">
                <a16:creationId xmlns:a16="http://schemas.microsoft.com/office/drawing/2014/main" id="{8086C27A-0112-6343-8800-96C1465AC3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89204" y="563098"/>
            <a:ext cx="3700904" cy="1782611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886450522"/>
      </p:ext>
    </p:extLst>
  </p:cSld>
  <p:clrMapOvr>
    <a:masterClrMapping/>
  </p:clrMapOvr>
</p:sld>
</file>

<file path=ppt/theme/theme1.xml><?xml version="1.0" encoding="utf-8"?>
<a:theme xmlns:a="http://schemas.openxmlformats.org/drawingml/2006/main" name="KL-standard-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KL-standard-black</Template>
  <TotalTime>3497</TotalTime>
  <Words>455</Words>
  <Application>Microsoft Macintosh PowerPoint</Application>
  <PresentationFormat>On-screen Show (16:9)</PresentationFormat>
  <Paragraphs>90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Calibri</vt:lpstr>
      <vt:lpstr>KL-standard-black</vt:lpstr>
      <vt:lpstr>PowerPoint Presentation</vt:lpstr>
      <vt:lpstr>PowerPoint Presentation</vt:lpstr>
      <vt:lpstr>Thanks</vt:lpstr>
      <vt:lpstr>Vision</vt:lpstr>
      <vt:lpstr>Laser-hybrid Accelerator for Radiobiological Applications</vt:lpstr>
      <vt:lpstr>LhARA performance: doses and dose rates</vt:lpstr>
      <vt:lpstr>Delivering the vision</vt:lpstr>
      <vt:lpstr>Aims</vt:lpstr>
      <vt:lpstr>The call</vt:lpstr>
      <vt:lpstr>Observations</vt:lpstr>
      <vt:lpstr>PowerPoint Presentation</vt:lpstr>
      <vt:lpstr>Acknowledgements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nuSTORM</dc:title>
  <dc:creator>Microsoft Office User</dc:creator>
  <cp:lastModifiedBy>Kenneth Long</cp:lastModifiedBy>
  <cp:revision>80</cp:revision>
  <cp:lastPrinted>2019-03-21T05:58:34Z</cp:lastPrinted>
  <dcterms:created xsi:type="dcterms:W3CDTF">2019-01-16T16:57:55Z</dcterms:created>
  <dcterms:modified xsi:type="dcterms:W3CDTF">2020-09-17T08:29:09Z</dcterms:modified>
</cp:coreProperties>
</file>