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8686" autoAdjust="0"/>
  </p:normalViewPr>
  <p:slideViewPr>
    <p:cSldViewPr snapToGrid="0" snapToObjects="1">
      <p:cViewPr varScale="1">
        <p:scale>
          <a:sx n="165" d="100"/>
          <a:sy n="165" d="100"/>
        </p:scale>
        <p:origin x="568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3E92E-772D-C541-B0D7-C914946098DA}" type="datetimeFigureOut">
              <a:rPr lang="en-US" smtClean="0"/>
              <a:t>11/17/21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8CB7E-FE81-FB4C-BE48-A8FF19F89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347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A4A87-3ED3-834D-B386-8C82265D03E4}" type="datetimeFigureOut">
              <a:rPr lang="en-US" smtClean="0"/>
              <a:t>11/17/21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83030-97A8-D94B-B303-153A95D05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9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1"/>
            <a:ext cx="7848600" cy="1445419"/>
          </a:xfrm>
        </p:spPr>
        <p:txBody>
          <a:bodyPr anchor="b">
            <a:noAutofit/>
          </a:bodyPr>
          <a:lstStyle>
            <a:lvl1pPr>
              <a:defRPr sz="4050" cap="all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4896612"/>
            <a:ext cx="1066800" cy="24688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2C7CBE-54CD-6E4E-991E-74820AACF21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A7896C1-F4E1-9A48-A5C5-47E757E1ACE3}"/>
              </a:ext>
            </a:extLst>
          </p:cNvPr>
          <p:cNvSpPr txBox="1"/>
          <p:nvPr userDrawn="1"/>
        </p:nvSpPr>
        <p:spPr>
          <a:xfrm>
            <a:off x="0" y="-7028"/>
            <a:ext cx="17139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K. Long (Imperial/STFC)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62C9855-2371-5445-A921-C6C32B21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8400" y="0"/>
            <a:ext cx="2895600" cy="246888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5C23BB-35B2-A340-854D-C57585D7EFD9}" type="datetime1">
              <a:rPr lang="en-GB" smtClean="0"/>
              <a:pPr/>
              <a:t>17/11/2021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2169"/>
            <a:ext cx="7772400" cy="1650207"/>
          </a:xfrm>
        </p:spPr>
        <p:txBody>
          <a:bodyPr anchor="t" anchorCtr="0">
            <a:normAutofit/>
          </a:bodyPr>
          <a:lstStyle>
            <a:lvl1pPr algn="l">
              <a:defRPr sz="3600" b="1" cap="all"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7029"/>
            <a:ext cx="7772400" cy="1125140"/>
          </a:xfrm>
        </p:spPr>
        <p:txBody>
          <a:bodyPr anchor="b" anchorCtr="0">
            <a:normAutofit/>
          </a:bodyPr>
          <a:lstStyle>
            <a:lvl1pPr marL="0" indent="0" algn="r">
              <a:buNone/>
              <a:defRPr sz="1800">
                <a:solidFill>
                  <a:schemeClr val="accent4"/>
                </a:solidFill>
              </a:defRPr>
            </a:lvl1pPr>
            <a:lvl2pPr marL="34288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5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4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1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0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09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B04A61F-59C4-9149-A767-1516FF67B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-1169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rgbClr val="FFFFFF"/>
                </a:solidFill>
              </a:defRPr>
            </a:lvl1pPr>
          </a:lstStyle>
          <a:p>
            <a:fld id="{8B2C7CBE-54CD-6E4E-991E-74820AACF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1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500" b="0">
                <a:solidFill>
                  <a:schemeClr val="tx2"/>
                </a:solidFill>
              </a:defRPr>
            </a:lvl1pPr>
            <a:lvl2pPr marL="342887" indent="0">
              <a:buNone/>
              <a:defRPr sz="1500" b="1"/>
            </a:lvl2pPr>
            <a:lvl3pPr marL="685773" indent="0">
              <a:buNone/>
              <a:defRPr sz="1350" b="1"/>
            </a:lvl3pPr>
            <a:lvl4pPr marL="1028659" indent="0">
              <a:buNone/>
              <a:defRPr sz="1200" b="1"/>
            </a:lvl4pPr>
            <a:lvl5pPr marL="1371545" indent="0">
              <a:buNone/>
              <a:defRPr sz="1200" b="1"/>
            </a:lvl5pPr>
            <a:lvl6pPr marL="1714432" indent="0">
              <a:buNone/>
              <a:defRPr sz="1200" b="1"/>
            </a:lvl6pPr>
            <a:lvl7pPr marL="2057318" indent="0">
              <a:buNone/>
              <a:defRPr sz="1200" b="1"/>
            </a:lvl7pPr>
            <a:lvl8pPr marL="2400204" indent="0">
              <a:buNone/>
              <a:defRPr sz="1200" b="1"/>
            </a:lvl8pPr>
            <a:lvl9pPr marL="2743091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1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5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87" indent="0">
              <a:buNone/>
              <a:defRPr sz="1500" b="1"/>
            </a:lvl2pPr>
            <a:lvl3pPr marL="685773" indent="0">
              <a:buNone/>
              <a:defRPr sz="1350" b="1"/>
            </a:lvl3pPr>
            <a:lvl4pPr marL="1028659" indent="0">
              <a:buNone/>
              <a:defRPr sz="1200" b="1"/>
            </a:lvl4pPr>
            <a:lvl5pPr marL="1371545" indent="0">
              <a:buNone/>
              <a:defRPr sz="1200" b="1"/>
            </a:lvl5pPr>
            <a:lvl6pPr marL="1714432" indent="0">
              <a:buNone/>
              <a:defRPr sz="1200" b="1"/>
            </a:lvl6pPr>
            <a:lvl7pPr marL="2057318" indent="0">
              <a:buNone/>
              <a:defRPr sz="1200" b="1"/>
            </a:lvl7pPr>
            <a:lvl8pPr marL="2400204" indent="0">
              <a:buNone/>
              <a:defRPr sz="1200" b="1"/>
            </a:lvl8pPr>
            <a:lvl9pPr marL="2743091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050"/>
            </a:lvl1pPr>
            <a:lvl2pPr marL="342887" indent="0">
              <a:buNone/>
              <a:defRPr sz="900"/>
            </a:lvl2pPr>
            <a:lvl3pPr marL="685773" indent="0">
              <a:buNone/>
              <a:defRPr sz="750"/>
            </a:lvl3pPr>
            <a:lvl4pPr marL="1028659" indent="0">
              <a:buNone/>
              <a:defRPr sz="675"/>
            </a:lvl4pPr>
            <a:lvl5pPr marL="1371545" indent="0">
              <a:buNone/>
              <a:defRPr sz="675"/>
            </a:lvl5pPr>
            <a:lvl6pPr marL="1714432" indent="0">
              <a:buNone/>
              <a:defRPr sz="675"/>
            </a:lvl6pPr>
            <a:lvl7pPr marL="2057318" indent="0">
              <a:buNone/>
              <a:defRPr sz="675"/>
            </a:lvl7pPr>
            <a:lvl8pPr marL="2400204" indent="0">
              <a:buNone/>
              <a:defRPr sz="675"/>
            </a:lvl8pPr>
            <a:lvl9pPr marL="2743091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2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342887" indent="0">
              <a:buNone/>
              <a:defRPr sz="2100"/>
            </a:lvl2pPr>
            <a:lvl3pPr marL="685773" indent="0">
              <a:buNone/>
              <a:defRPr sz="1800"/>
            </a:lvl3pPr>
            <a:lvl4pPr marL="1028659" indent="0">
              <a:buNone/>
              <a:defRPr sz="1500"/>
            </a:lvl4pPr>
            <a:lvl5pPr marL="1371545" indent="0">
              <a:buNone/>
              <a:defRPr sz="1500"/>
            </a:lvl5pPr>
            <a:lvl6pPr marL="1714432" indent="0">
              <a:buNone/>
              <a:defRPr sz="1500"/>
            </a:lvl6pPr>
            <a:lvl7pPr marL="2057318" indent="0">
              <a:buNone/>
              <a:defRPr sz="1500"/>
            </a:lvl7pPr>
            <a:lvl8pPr marL="2400204" indent="0">
              <a:buNone/>
              <a:defRPr sz="1500"/>
            </a:lvl8pPr>
            <a:lvl9pPr marL="2743091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050"/>
            </a:lvl1pPr>
            <a:lvl2pPr marL="342887" indent="0">
              <a:buNone/>
              <a:defRPr sz="900"/>
            </a:lvl2pPr>
            <a:lvl3pPr marL="685773" indent="0">
              <a:buNone/>
              <a:defRPr sz="750"/>
            </a:lvl3pPr>
            <a:lvl4pPr marL="1028659" indent="0">
              <a:buNone/>
              <a:defRPr sz="675"/>
            </a:lvl4pPr>
            <a:lvl5pPr marL="1371545" indent="0">
              <a:buNone/>
              <a:defRPr sz="675"/>
            </a:lvl5pPr>
            <a:lvl6pPr marL="1714432" indent="0">
              <a:buNone/>
              <a:defRPr sz="675"/>
            </a:lvl6pPr>
            <a:lvl7pPr marL="2057318" indent="0">
              <a:buNone/>
              <a:defRPr sz="675"/>
            </a:lvl7pPr>
            <a:lvl8pPr marL="2400204" indent="0">
              <a:buNone/>
              <a:defRPr sz="675"/>
            </a:lvl8pPr>
            <a:lvl9pPr marL="2743091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-1169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rgbClr val="FFFFFF"/>
                </a:solidFill>
              </a:defRPr>
            </a:lvl1pPr>
          </a:lstStyle>
          <a:p>
            <a:fld id="{8B2C7CBE-54CD-6E4E-991E-74820AACF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773" rtl="0" eaLnBrk="1" latinLnBrk="0" hangingPunct="1">
        <a:spcBef>
          <a:spcPct val="0"/>
        </a:spcBef>
        <a:buNone/>
        <a:defRPr sz="3000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7155" indent="-137155" algn="l" defTabSz="685773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indent="-137155" algn="l" defTabSz="685773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500" b="1" kern="1200">
          <a:solidFill>
            <a:srgbClr val="000090"/>
          </a:solidFill>
          <a:latin typeface="+mn-lt"/>
          <a:ea typeface="+mn-ea"/>
          <a:cs typeface="+mn-cs"/>
        </a:defRPr>
      </a:lvl2pPr>
      <a:lvl3pPr marL="548618" indent="-137155" algn="l" defTabSz="685773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350" b="1" kern="1200">
          <a:solidFill>
            <a:schemeClr val="accent4"/>
          </a:solidFill>
          <a:latin typeface="+mn-lt"/>
          <a:ea typeface="+mn-ea"/>
          <a:cs typeface="+mn-cs"/>
        </a:defRPr>
      </a:lvl3pPr>
      <a:lvl4pPr marL="754349" indent="-137155" algn="l" defTabSz="68577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b="1" kern="1200">
          <a:solidFill>
            <a:srgbClr val="FF0000"/>
          </a:solidFill>
          <a:latin typeface="+mn-lt"/>
          <a:ea typeface="+mn-ea"/>
          <a:cs typeface="+mn-cs"/>
        </a:defRPr>
      </a:lvl4pPr>
      <a:lvl5pPr marL="891504" indent="-102866" algn="l" defTabSz="68577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050" b="1" kern="1200" baseline="0">
          <a:solidFill>
            <a:srgbClr val="800000"/>
          </a:solidFill>
          <a:latin typeface="+mn-lt"/>
          <a:ea typeface="+mn-ea"/>
          <a:cs typeface="+mn-cs"/>
        </a:defRPr>
      </a:lvl5pPr>
      <a:lvl6pPr marL="1028659" indent="-137155" algn="l" defTabSz="68577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14" indent="-137155" algn="l" defTabSz="68577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2968" indent="-137155" algn="l" defTabSz="68577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22" indent="-137155" algn="l" defTabSz="68577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C7422-B935-B648-ADC0-3A1298C74E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topics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2AAD56-EFD5-F747-B4C9-A8C1BED300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63E3B-5266-CF42-9637-F6F96AB5C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4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5CE14-AAEC-F440-9EDD-E729CF770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Steering Group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E478B-F2C8-7C46-B977-0D81B9BDA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Discussion of “organizational structure” with Neil Bliss in preparation of proposal exposed some issues:</a:t>
            </a:r>
          </a:p>
          <a:p>
            <a:pPr lvl="1"/>
            <a:r>
              <a:rPr lang="en-US" dirty="0"/>
              <a:t>Better to move to more understood names for the various “bodies”</a:t>
            </a:r>
          </a:p>
          <a:p>
            <a:pPr lvl="2"/>
            <a:r>
              <a:rPr lang="en-US" dirty="0"/>
              <a:t>Steering Group </a:t>
            </a:r>
            <a:r>
              <a:rPr lang="en-US" dirty="0">
                <a:sym typeface="Wingdings" pitchFamily="2" charset="2"/>
              </a:rPr>
              <a:t>  Institute Board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For meeting next Monday, propose: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Introduction; minutes and actions from last meeting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Adoption of agenda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Institute Board, proposal and adoption of first co-chairs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Status of development of proposal</a:t>
            </a:r>
          </a:p>
          <a:p>
            <a:pPr lvl="2"/>
            <a:r>
              <a:rPr lang="en-US" dirty="0" err="1">
                <a:sym typeface="Wingdings" pitchFamily="2" charset="2"/>
              </a:rPr>
              <a:t>Organisational</a:t>
            </a:r>
            <a:r>
              <a:rPr lang="en-US" dirty="0">
                <a:sym typeface="Wingdings" pitchFamily="2" charset="2"/>
              </a:rPr>
              <a:t> aspects: KL</a:t>
            </a:r>
          </a:p>
          <a:p>
            <a:pPr lvl="2"/>
            <a:r>
              <a:rPr lang="en-US" dirty="0">
                <a:sym typeface="Wingdings" pitchFamily="2" charset="2"/>
              </a:rPr>
              <a:t>Preliminary and pre-construction </a:t>
            </a:r>
            <a:r>
              <a:rPr lang="en-US" dirty="0" err="1">
                <a:sym typeface="Wingdings" pitchFamily="2" charset="2"/>
              </a:rPr>
              <a:t>programme</a:t>
            </a:r>
            <a:r>
              <a:rPr lang="en-US" dirty="0">
                <a:sym typeface="Wingdings" pitchFamily="2" charset="2"/>
              </a:rPr>
              <a:t> development: CW</a:t>
            </a:r>
          </a:p>
          <a:p>
            <a:pPr lvl="2"/>
            <a:r>
              <a:rPr lang="en-US" dirty="0">
                <a:sym typeface="Wingdings" pitchFamily="2" charset="2"/>
              </a:rPr>
              <a:t>Stakeholders’ plan development: </a:t>
            </a:r>
            <a:r>
              <a:rPr lang="en-US" dirty="0" err="1">
                <a:sym typeface="Wingdings" pitchFamily="2" charset="2"/>
              </a:rPr>
              <a:t>JPar</a:t>
            </a:r>
            <a:endParaRPr lang="en-US" dirty="0">
              <a:sym typeface="Wingdings" pitchFamily="2" charset="2"/>
            </a:endParaRPr>
          </a:p>
          <a:p>
            <a:pPr marL="548632" lvl="1" indent="-342900">
              <a:buFont typeface="+mj-lt"/>
              <a:buAutoNum type="arabicPeriod"/>
            </a:pPr>
            <a:r>
              <a:rPr lang="en-US" dirty="0"/>
              <a:t>Agenda for </a:t>
            </a:r>
            <a:r>
              <a:rPr lang="en-US" dirty="0" err="1"/>
              <a:t>LhARA</a:t>
            </a:r>
            <a:r>
              <a:rPr lang="en-US" dirty="0"/>
              <a:t> collaboration meeting; 15Dec21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/>
              <a:t>Outreach and engagement plan for 2022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/>
              <a:t>DONM</a:t>
            </a:r>
          </a:p>
          <a:p>
            <a:pPr marL="548632" lvl="1" indent="-342900">
              <a:buFont typeface="+mj-lt"/>
              <a:buAutoNum type="arabicPeriod"/>
            </a:pPr>
            <a:r>
              <a:rPr lang="en-US" dirty="0" err="1"/>
              <a:t>AoB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DE377-CEF0-2441-AC45-F25E9FCF6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9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99546-37B8-6D4F-9335-BC42B83C5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E2CB03-C3B7-2E45-9F5D-F4FDE8A92C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59" r="21855"/>
          <a:stretch/>
        </p:blipFill>
        <p:spPr>
          <a:xfrm>
            <a:off x="55122" y="313840"/>
            <a:ext cx="5302410" cy="35684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BA02E8-3102-E948-BB27-125C04CCB9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09" t="2818" r="25509"/>
          <a:stretch/>
        </p:blipFill>
        <p:spPr>
          <a:xfrm>
            <a:off x="5469571" y="1968284"/>
            <a:ext cx="3619307" cy="308811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4582FE-6660-644B-8559-3E64B4BEB8AC}"/>
              </a:ext>
            </a:extLst>
          </p:cNvPr>
          <p:cNvSpPr txBox="1"/>
          <p:nvPr/>
        </p:nvSpPr>
        <p:spPr>
          <a:xfrm>
            <a:off x="673724" y="3882325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proposal, i.e. preliminary phase</a:t>
            </a:r>
          </a:p>
          <a:p>
            <a:r>
              <a:rPr lang="en-US" dirty="0"/>
              <a:t>and pre-construction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E7A9C2-327B-3642-BE82-DDE69822959F}"/>
              </a:ext>
            </a:extLst>
          </p:cNvPr>
          <p:cNvSpPr txBox="1"/>
          <p:nvPr/>
        </p:nvSpPr>
        <p:spPr>
          <a:xfrm>
            <a:off x="5582790" y="1044954"/>
            <a:ext cx="3506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Construction project; i.e. need to</a:t>
            </a:r>
          </a:p>
          <a:p>
            <a:r>
              <a:rPr lang="en-US" dirty="0"/>
              <a:t>morph towards this structure in </a:t>
            </a:r>
          </a:p>
          <a:p>
            <a:r>
              <a:rPr lang="en-US" dirty="0"/>
              <a:t>years 5/6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A2EFB0-DA73-3B4F-A7AB-0BA813FF23D4}"/>
              </a:ext>
            </a:extLst>
          </p:cNvPr>
          <p:cNvSpPr txBox="1"/>
          <p:nvPr/>
        </p:nvSpPr>
        <p:spPr>
          <a:xfrm>
            <a:off x="5582790" y="-6239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 Bliss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4D9676-C139-3047-883B-00F858878673}"/>
              </a:ext>
            </a:extLst>
          </p:cNvPr>
          <p:cNvSpPr txBox="1"/>
          <p:nvPr/>
        </p:nvSpPr>
        <p:spPr>
          <a:xfrm>
            <a:off x="3443054" y="4583472"/>
            <a:ext cx="2026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</a:rPr>
              <a:t>Need s/w &amp; computing,</a:t>
            </a:r>
          </a:p>
          <a:p>
            <a:pPr algn="r"/>
            <a:r>
              <a:rPr lang="en-US" sz="1400" dirty="0">
                <a:solidFill>
                  <a:srgbClr val="FF0000"/>
                </a:solidFill>
              </a:rPr>
              <a:t>Simulation etc.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361826-C270-BE45-8AE6-64327A86F34D}"/>
              </a:ext>
            </a:extLst>
          </p:cNvPr>
          <p:cNvSpPr txBox="1"/>
          <p:nvPr/>
        </p:nvSpPr>
        <p:spPr>
          <a:xfrm>
            <a:off x="-56917" y="-55492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Drafts!  Still working on it … </a:t>
            </a:r>
          </a:p>
        </p:txBody>
      </p:sp>
    </p:spTree>
    <p:extLst>
      <p:ext uri="{BB962C8B-B14F-4D97-AF65-F5344CB8AC3E}">
        <p14:creationId xmlns:p14="http://schemas.microsoft.com/office/powerpoint/2010/main" val="359785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2D26F-D6D8-D241-B9B8-5548ED458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 and engagement: peers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D1A57-4A7B-F244-A1CE-D362FDF65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Offer seminars (as discussed):</a:t>
            </a:r>
          </a:p>
          <a:p>
            <a:pPr lvl="1"/>
            <a:r>
              <a:rPr lang="en-US" dirty="0"/>
              <a:t>RFI; STFC RAL &amp; DL (i.e. both)</a:t>
            </a:r>
          </a:p>
          <a:p>
            <a:pPr lvl="1"/>
            <a:r>
              <a:rPr lang="en-US" dirty="0"/>
              <a:t>Birmingham, CRUK Centre IC, ICR, Imperial, Liverpool, Manchester, NPL, Oxford, Queens, Strathclyde (</a:t>
            </a:r>
            <a:r>
              <a:rPr lang="en-US" dirty="0" err="1"/>
              <a:t>Ggo</a:t>
            </a:r>
            <a:r>
              <a:rPr lang="en-US" dirty="0"/>
              <a:t>, Edin?), Swansea, </a:t>
            </a:r>
          </a:p>
          <a:p>
            <a:pPr lvl="1"/>
            <a:r>
              <a:rPr lang="en-US" dirty="0" err="1"/>
              <a:t>Institut</a:t>
            </a:r>
            <a:r>
              <a:rPr lang="en-US" dirty="0"/>
              <a:t> Curie, INFN Catania (Roma?)</a:t>
            </a:r>
          </a:p>
          <a:p>
            <a:pPr lvl="1"/>
            <a:r>
              <a:rPr lang="en-US" dirty="0"/>
              <a:t>CI, JAI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880BD-2002-2A41-BC1B-2D3BFCD1F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98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2CF46-E878-4743-8A1B-72CF29CB8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for ITRF Advisory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7BCC9-34E4-E14E-A9DD-25D5BCC18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offered a presentation; no info yet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29C27-F6D5-4B4B-ABCE-0888D3718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945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C13B78FC-0ABD-ED4F-B627-8F82F4EC989C}" vid="{7626BD6A-C013-3E49-AF57-1127CEB4D3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23</TotalTime>
  <Words>232</Words>
  <Application>Microsoft Macintosh PowerPoint</Application>
  <PresentationFormat>On-screen Show (16:9)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Clarity</vt:lpstr>
      <vt:lpstr>Some topics</vt:lpstr>
      <vt:lpstr>Steering Group </vt:lpstr>
      <vt:lpstr>PowerPoint Presentation</vt:lpstr>
      <vt:lpstr>Outreach and engagement: peers</vt:lpstr>
      <vt:lpstr>Preparation for ITRF Advisory Committee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topics</dc:title>
  <dc:creator>Long, Ken (Imperial Coll.,RAL,PPD)</dc:creator>
  <cp:lastModifiedBy>Long, Ken (Imperial Coll.,RAL,PPD)</cp:lastModifiedBy>
  <cp:revision>4</cp:revision>
  <dcterms:created xsi:type="dcterms:W3CDTF">2021-11-17T08:58:58Z</dcterms:created>
  <dcterms:modified xsi:type="dcterms:W3CDTF">2021-11-17T09:22:26Z</dcterms:modified>
</cp:coreProperties>
</file>