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70" r:id="rId4"/>
    <p:sldId id="271" r:id="rId5"/>
    <p:sldId id="1480" r:id="rId6"/>
    <p:sldId id="1512" r:id="rId7"/>
    <p:sldId id="1514" r:id="rId8"/>
    <p:sldId id="1513" r:id="rId9"/>
    <p:sldId id="1515" r:id="rId10"/>
    <p:sldId id="259" r:id="rId11"/>
    <p:sldId id="623" r:id="rId12"/>
    <p:sldId id="621" r:id="rId13"/>
    <p:sldId id="267" r:id="rId14"/>
    <p:sldId id="622" r:id="rId15"/>
    <p:sldId id="611" r:id="rId16"/>
    <p:sldId id="151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102"/>
    <p:restoredTop sz="94694"/>
  </p:normalViewPr>
  <p:slideViewPr>
    <p:cSldViewPr snapToGrid="0" snapToObjects="1">
      <p:cViewPr varScale="1">
        <p:scale>
          <a:sx n="162" d="100"/>
          <a:sy n="162" d="100"/>
        </p:scale>
        <p:origin x="9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20974-9B0A-614E-8145-1821C83AAC63}" type="datetimeFigureOut">
              <a:rPr lang="en-US" smtClean="0"/>
              <a:t>8/30/22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40DD6-6686-4D43-992F-F5CEBA969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8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292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4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960561" y="73619"/>
            <a:ext cx="227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pPr algn="ctr"/>
              <a:t>30 August,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80" y="6137267"/>
            <a:ext cx="2138680" cy="72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3872"/>
            <a:ext cx="9144000" cy="1450848"/>
          </a:xfr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D944504C-7841-4947-9FD7-02BD9E0B9F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215030"/>
            <a:ext cx="3615608" cy="155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99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4ACA80A6-B85D-43E5-969B-8D37EDA32D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878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78218"/>
            <a:ext cx="10515600" cy="2852737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857943"/>
            <a:ext cx="10515600" cy="1500187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31A1302A-02B8-4643-865F-86DCFF720D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298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8178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8178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0CFCBE5C-5E46-4454-8A1A-67B8DFC18A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74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9394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510475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34387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510475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34387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AD5F3E75-629D-4938-8A6A-CF771E1BA3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5944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A71EE7D8-4E85-415D-9846-D46827E9B3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2366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C0D76B54-4C59-4E2F-B15D-E899C6BF93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603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FCB18B1F-E01D-49A9-A84A-9E5F916E44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53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8/30/22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722CA19A-3ED1-476A-9A2D-14DE6B8040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73" y="5994039"/>
            <a:ext cx="1894439" cy="81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947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2147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0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97205"/>
            <a:ext cx="10515600" cy="4330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98243" y="636214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8/30/22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350558" y="6356350"/>
            <a:ext cx="1802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0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2E2D6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4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err="1"/>
              <a:t>LhARA</a:t>
            </a:r>
            <a:r>
              <a:rPr lang="en-US" dirty="0"/>
              <a:t> </a:t>
            </a:r>
            <a:r>
              <a:rPr lang="en-US" dirty="0" err="1"/>
              <a:t>programme</a:t>
            </a:r>
            <a:r>
              <a:rPr lang="en-US" dirty="0"/>
              <a:t>,</a:t>
            </a:r>
            <a:br>
              <a:rPr lang="en-US" dirty="0"/>
            </a:br>
            <a:r>
              <a:rPr lang="en-US" sz="3600" dirty="0"/>
              <a:t>its </a:t>
            </a:r>
            <a:r>
              <a:rPr lang="en-US" sz="3600" dirty="0" err="1"/>
              <a:t>organisation</a:t>
            </a:r>
            <a:r>
              <a:rPr lang="en-US" sz="3600" dirty="0"/>
              <a:t>, and alignment with the ITRF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A03BC-E457-45AC-AF18-B73811939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(ITRF) Governance</a:t>
            </a:r>
            <a:endParaRPr lang="en-GB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F9C3E0F2-AB5C-4BF5-BE25-62A41099C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030" y="1006474"/>
            <a:ext cx="6862796" cy="5486400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F93DFE5-42CD-4620-9846-2ACDBB342A2F}"/>
              </a:ext>
            </a:extLst>
          </p:cNvPr>
          <p:cNvCxnSpPr/>
          <p:nvPr/>
        </p:nvCxnSpPr>
        <p:spPr>
          <a:xfrm flipV="1">
            <a:off x="2138638" y="2471147"/>
            <a:ext cx="1670102" cy="680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7083CD7-79B7-452E-BB4B-03A9C1BFCA4E}"/>
              </a:ext>
            </a:extLst>
          </p:cNvPr>
          <p:cNvCxnSpPr>
            <a:cxnSpLocks/>
          </p:cNvCxnSpPr>
          <p:nvPr/>
        </p:nvCxnSpPr>
        <p:spPr>
          <a:xfrm flipV="1">
            <a:off x="2138638" y="2471147"/>
            <a:ext cx="2969911" cy="680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D7D4F601-04F9-446C-88B7-C09E4F3517BF}"/>
              </a:ext>
            </a:extLst>
          </p:cNvPr>
          <p:cNvSpPr txBox="1"/>
          <p:nvPr/>
        </p:nvSpPr>
        <p:spPr>
          <a:xfrm>
            <a:off x="1118439" y="3151279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For discussion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7919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8F49D-517E-4B91-8A0D-BC6418AE7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WP1 – </a:t>
            </a:r>
            <a:r>
              <a:rPr lang="en-US" dirty="0" err="1"/>
              <a:t>LhARA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5C1BC-52DB-4429-B785-DD1BEC96EE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1253331"/>
            <a:ext cx="5181600" cy="4351338"/>
          </a:xfrm>
        </p:spPr>
        <p:txBody>
          <a:bodyPr>
            <a:normAutofit/>
          </a:bodyPr>
          <a:lstStyle/>
          <a:p>
            <a:r>
              <a:rPr lang="en-US" sz="1600" dirty="0"/>
              <a:t>STFC has a remit to leverage technology developments for future infrastructures</a:t>
            </a:r>
          </a:p>
          <a:p>
            <a:r>
              <a:rPr lang="en-US" sz="1600" dirty="0"/>
              <a:t>IAC recommended novel </a:t>
            </a:r>
            <a:r>
              <a:rPr lang="en-US" sz="1600" dirty="0" err="1"/>
              <a:t>LhARA</a:t>
            </a:r>
            <a:r>
              <a:rPr lang="en-US" sz="1600" dirty="0"/>
              <a:t> technology should be considered and de-risked as part of any preliminary activity – high dose rate</a:t>
            </a:r>
          </a:p>
          <a:p>
            <a:r>
              <a:rPr lang="en-US" sz="1600" dirty="0" err="1"/>
              <a:t>LhARA</a:t>
            </a:r>
            <a:r>
              <a:rPr lang="en-US" sz="1600" dirty="0"/>
              <a:t> collaboration has wider scope than preliminary activity, and has re-scoped its collaboration proposal in its first 2 years to align with the ITRF goals and PA</a:t>
            </a:r>
          </a:p>
          <a:p>
            <a:r>
              <a:rPr lang="en-US" sz="1600" dirty="0"/>
              <a:t>We benefit from considerable background of work in </a:t>
            </a:r>
            <a:r>
              <a:rPr lang="en-US" sz="1600"/>
              <a:t>this collaboration</a:t>
            </a:r>
            <a:endParaRPr lang="en-US" sz="1600" dirty="0"/>
          </a:p>
          <a:p>
            <a:r>
              <a:rPr lang="en-US" sz="1600" dirty="0"/>
              <a:t>Principle goals of WP1 are:</a:t>
            </a:r>
          </a:p>
          <a:p>
            <a:pPr lvl="1"/>
            <a:r>
              <a:rPr lang="en-US" sz="1600" dirty="0"/>
              <a:t>De-risk key technology challenges</a:t>
            </a:r>
          </a:p>
          <a:p>
            <a:pPr lvl="1"/>
            <a:r>
              <a:rPr lang="en-US" sz="1600" dirty="0"/>
              <a:t>Understand the scope and costs of ITRF based on </a:t>
            </a:r>
            <a:r>
              <a:rPr lang="en-US" sz="1600" dirty="0" err="1"/>
              <a:t>LhARA</a:t>
            </a:r>
            <a:r>
              <a:rPr lang="en-US" sz="1600" dirty="0"/>
              <a:t> technology</a:t>
            </a:r>
          </a:p>
          <a:p>
            <a:endParaRPr lang="en-US" sz="1600" dirty="0"/>
          </a:p>
          <a:p>
            <a:endParaRPr lang="en-GB" sz="16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F66FB1-A2EA-4F21-A2AE-60894894B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23660" y="358142"/>
            <a:ext cx="5181600" cy="4351338"/>
          </a:xfrm>
        </p:spPr>
        <p:txBody>
          <a:bodyPr>
            <a:normAutofit/>
          </a:bodyPr>
          <a:lstStyle/>
          <a:p>
            <a:r>
              <a:rPr lang="en-US" sz="1600" dirty="0"/>
              <a:t>WP1 has 6 sub-packages. The substantive goals are:</a:t>
            </a:r>
          </a:p>
          <a:p>
            <a:r>
              <a:rPr lang="en-US" sz="1600" dirty="0"/>
              <a:t>WP1.2: </a:t>
            </a:r>
            <a:r>
              <a:rPr lang="en-US" sz="1600" dirty="0" err="1"/>
              <a:t>Optimising</a:t>
            </a:r>
            <a:r>
              <a:rPr lang="en-US" sz="1600" dirty="0"/>
              <a:t> the plasma source for proton and ion production</a:t>
            </a:r>
          </a:p>
          <a:p>
            <a:r>
              <a:rPr lang="en-US" sz="1600" dirty="0"/>
              <a:t>WP1.3: Plasma lens testbench for Gabor lens capture and transport</a:t>
            </a:r>
          </a:p>
          <a:p>
            <a:r>
              <a:rPr lang="en-US" sz="1600" dirty="0"/>
              <a:t>WP1.4: Understanding ion-acoustic methods to measure ultra-high dose rate</a:t>
            </a:r>
          </a:p>
          <a:p>
            <a:r>
              <a:rPr lang="en-US" sz="1600" dirty="0"/>
              <a:t>WP1.5: Technologies for an ultra-high dose rate delivery and use</a:t>
            </a:r>
          </a:p>
          <a:p>
            <a:r>
              <a:rPr lang="en-US" sz="1600" dirty="0"/>
              <a:t>WP1.6: Stage 2 accelerator (FFAG) costing and scope</a:t>
            </a:r>
          </a:p>
          <a:p>
            <a:endParaRPr lang="en-GB" sz="16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74DD18A-81A1-4008-927B-ECB805F2DDCC}"/>
              </a:ext>
            </a:extLst>
          </p:cNvPr>
          <p:cNvGrpSpPr/>
          <p:nvPr/>
        </p:nvGrpSpPr>
        <p:grpSpPr>
          <a:xfrm>
            <a:off x="7475220" y="4080509"/>
            <a:ext cx="3417570" cy="2419349"/>
            <a:chOff x="6902990" y="2187479"/>
            <a:chExt cx="5364908" cy="464004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821F122-4848-421C-B6E1-9E2CE7C9B0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2830"/>
            <a:stretch/>
          </p:blipFill>
          <p:spPr>
            <a:xfrm>
              <a:off x="6902990" y="2187479"/>
              <a:ext cx="5364908" cy="464004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0E3AD60-6AB4-4638-ABA9-67F9CA717CC3}"/>
                </a:ext>
              </a:extLst>
            </p:cNvPr>
            <p:cNvSpPr txBox="1"/>
            <p:nvPr/>
          </p:nvSpPr>
          <p:spPr>
            <a:xfrm>
              <a:off x="8247017" y="3608921"/>
              <a:ext cx="7200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65 kV</a:t>
              </a:r>
            </a:p>
          </p:txBody>
        </p:sp>
      </p:grp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6A9DB682-6E60-45E4-8D1F-5BA803B1A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245" y="5280525"/>
            <a:ext cx="3625817" cy="121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807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3729E-544E-864D-8DED-8C14DA300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onto ITRF proposal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C698C3-FE32-3F4A-8E1C-A24E6B8E2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93" y="73985"/>
            <a:ext cx="5185024" cy="671003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0501FC-E16E-6E40-872B-F0E8EAE92BE8}"/>
              </a:ext>
            </a:extLst>
          </p:cNvPr>
          <p:cNvSpPr txBox="1"/>
          <p:nvPr/>
        </p:nvSpPr>
        <p:spPr>
          <a:xfrm>
            <a:off x="5424756" y="739740"/>
            <a:ext cx="5384872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002060"/>
                </a:solidFill>
              </a:rPr>
              <a:t>Multidisciplinary collaboration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comes together to create proposal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Lab (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ASTeC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, CLF, PPD, TD), HEIs from across the 4 nations, </a:t>
            </a:r>
            <a:b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accelerator institutes, key international partners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1D3EBA-7F14-1C40-912F-D2778410045B}"/>
              </a:ext>
            </a:extLst>
          </p:cNvPr>
          <p:cNvSpPr txBox="1"/>
          <p:nvPr/>
        </p:nvSpPr>
        <p:spPr>
          <a:xfrm>
            <a:off x="5424756" y="1731573"/>
            <a:ext cx="242303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CDR/TDR development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000B8C-0A0E-684B-B283-7BAFC5E388A1}"/>
              </a:ext>
            </a:extLst>
          </p:cNvPr>
          <p:cNvSpPr txBox="1"/>
          <p:nvPr/>
        </p:nvSpPr>
        <p:spPr>
          <a:xfrm>
            <a:off x="5424756" y="2432886"/>
            <a:ext cx="645894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End-station specification, design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WP5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Exploit/benefit from 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Brm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 ambition to create vertical beamline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	Scientific measurement and prototype test and commission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63B549-9434-694E-B76D-1C073B0F59C4}"/>
              </a:ext>
            </a:extLst>
          </p:cNvPr>
          <p:cNvSpPr txBox="1"/>
          <p:nvPr/>
        </p:nvSpPr>
        <p:spPr>
          <a:xfrm>
            <a:off x="5424756" y="3565086"/>
            <a:ext cx="5600957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2060"/>
                </a:solidFill>
              </a:rPr>
              <a:t>Programme</a:t>
            </a:r>
            <a:r>
              <a:rPr lang="en-US" sz="1400" b="1" dirty="0">
                <a:solidFill>
                  <a:srgbClr val="002060"/>
                </a:solidFill>
              </a:rPr>
              <a:t> to address key technical risks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WP2, WP3, WP4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WP2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 Source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WP3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 Capture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WP4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 Realtime, shot-by-shot, non-destructive dose-mapping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63573FC-956D-C64B-9C81-AABDFEF24DD2}"/>
              </a:ext>
            </a:extLst>
          </p:cNvPr>
          <p:cNvCxnSpPr/>
          <p:nvPr/>
        </p:nvCxnSpPr>
        <p:spPr>
          <a:xfrm>
            <a:off x="452063" y="986319"/>
            <a:ext cx="49726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39A581-46E7-0241-AE27-5D994095D32E}"/>
              </a:ext>
            </a:extLst>
          </p:cNvPr>
          <p:cNvCxnSpPr/>
          <p:nvPr/>
        </p:nvCxnSpPr>
        <p:spPr>
          <a:xfrm>
            <a:off x="452063" y="1498952"/>
            <a:ext cx="42244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92F35EE-6C45-204E-9717-333699F88F95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4676516" y="1504544"/>
            <a:ext cx="748240" cy="3809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414327-AAFA-6847-9FA7-D79EC89BF682}"/>
              </a:ext>
            </a:extLst>
          </p:cNvPr>
          <p:cNvCxnSpPr/>
          <p:nvPr/>
        </p:nvCxnSpPr>
        <p:spPr>
          <a:xfrm>
            <a:off x="452063" y="1815694"/>
            <a:ext cx="15411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EE0D087-D418-6D4C-B66C-AFD991D9F589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1993187" y="1824643"/>
            <a:ext cx="3431569" cy="9775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669427-A363-064C-99E6-DB2C4EACF6CC}"/>
              </a:ext>
            </a:extLst>
          </p:cNvPr>
          <p:cNvCxnSpPr/>
          <p:nvPr/>
        </p:nvCxnSpPr>
        <p:spPr>
          <a:xfrm>
            <a:off x="452063" y="2843314"/>
            <a:ext cx="30411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8092AF2-DC98-1046-9D62-7ADE2FB102FF}"/>
              </a:ext>
            </a:extLst>
          </p:cNvPr>
          <p:cNvCxnSpPr>
            <a:endCxn id="8" idx="1"/>
          </p:cNvCxnSpPr>
          <p:nvPr/>
        </p:nvCxnSpPr>
        <p:spPr>
          <a:xfrm>
            <a:off x="3493213" y="2843314"/>
            <a:ext cx="1931543" cy="11988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AFF213-E81A-32E4-31BF-8EE8B5091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09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7F5D1-EDC3-4708-8C24-D4A7F05A6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710" y="352428"/>
            <a:ext cx="10515600" cy="850726"/>
          </a:xfrm>
        </p:spPr>
        <p:txBody>
          <a:bodyPr/>
          <a:lstStyle/>
          <a:p>
            <a:r>
              <a:rPr lang="en-US" dirty="0"/>
              <a:t>WP2 – Facilities and Costing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8B4DD-39A5-4C67-ABFB-A70F206F17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2910" y="1383825"/>
            <a:ext cx="5181600" cy="4351338"/>
          </a:xfrm>
        </p:spPr>
        <p:txBody>
          <a:bodyPr>
            <a:normAutofit/>
          </a:bodyPr>
          <a:lstStyle/>
          <a:p>
            <a:r>
              <a:rPr lang="en-US" sz="1800" dirty="0"/>
              <a:t>ITRF PA must produce a coherent and robust costing and planning for an infrastructure.</a:t>
            </a:r>
          </a:p>
          <a:p>
            <a:r>
              <a:rPr lang="en-US" sz="1800" dirty="0"/>
              <a:t>STFC have carried out such costings numerous times</a:t>
            </a:r>
          </a:p>
          <a:p>
            <a:r>
              <a:rPr lang="en-GB" sz="1800" dirty="0"/>
              <a:t>WP2 will involve STFC working with partners to iterate building and accelerator concepts and designs, to create the costing and to optimise the layout</a:t>
            </a:r>
          </a:p>
          <a:p>
            <a:r>
              <a:rPr lang="en-GB" sz="1800" dirty="0"/>
              <a:t>CDR will also present the operating model and usage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7A1CBC4-2E11-4D88-9552-B1978EE297B1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096000" y="341632"/>
          <a:ext cx="5920739" cy="31902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8701">
                  <a:extLst>
                    <a:ext uri="{9D8B030D-6E8A-4147-A177-3AD203B41FA5}">
                      <a16:colId xmlns:a16="http://schemas.microsoft.com/office/drawing/2014/main" val="3063874726"/>
                    </a:ext>
                  </a:extLst>
                </a:gridCol>
                <a:gridCol w="1090470">
                  <a:extLst>
                    <a:ext uri="{9D8B030D-6E8A-4147-A177-3AD203B41FA5}">
                      <a16:colId xmlns:a16="http://schemas.microsoft.com/office/drawing/2014/main" val="609573774"/>
                    </a:ext>
                  </a:extLst>
                </a:gridCol>
                <a:gridCol w="468390">
                  <a:extLst>
                    <a:ext uri="{9D8B030D-6E8A-4147-A177-3AD203B41FA5}">
                      <a16:colId xmlns:a16="http://schemas.microsoft.com/office/drawing/2014/main" val="480096986"/>
                    </a:ext>
                  </a:extLst>
                </a:gridCol>
                <a:gridCol w="797726">
                  <a:extLst>
                    <a:ext uri="{9D8B030D-6E8A-4147-A177-3AD203B41FA5}">
                      <a16:colId xmlns:a16="http://schemas.microsoft.com/office/drawing/2014/main" val="2992742141"/>
                    </a:ext>
                  </a:extLst>
                </a:gridCol>
                <a:gridCol w="797726">
                  <a:extLst>
                    <a:ext uri="{9D8B030D-6E8A-4147-A177-3AD203B41FA5}">
                      <a16:colId xmlns:a16="http://schemas.microsoft.com/office/drawing/2014/main" val="1581954046"/>
                    </a:ext>
                  </a:extLst>
                </a:gridCol>
                <a:gridCol w="797726">
                  <a:extLst>
                    <a:ext uri="{9D8B030D-6E8A-4147-A177-3AD203B41FA5}">
                      <a16:colId xmlns:a16="http://schemas.microsoft.com/office/drawing/2014/main" val="243664718"/>
                    </a:ext>
                  </a:extLst>
                </a:gridCol>
              </a:tblGrid>
              <a:tr h="247945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WP2 Facilities &amp; Costing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extLst>
                  <a:ext uri="{0D108BD9-81ED-4DB2-BD59-A6C34878D82A}">
                    <a16:rowId xmlns:a16="http://schemas.microsoft.com/office/drawing/2014/main" val="4254076141"/>
                  </a:ext>
                </a:extLst>
              </a:tr>
              <a:tr h="297536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Work Package Management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N Bliss, PQM, Technology (Temp.)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0.500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0.125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0.250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0.125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extLst>
                  <a:ext uri="{0D108BD9-81ED-4DB2-BD59-A6C34878D82A}">
                    <a16:rowId xmlns:a16="http://schemas.microsoft.com/office/drawing/2014/main" val="740999035"/>
                  </a:ext>
                </a:extLst>
              </a:tr>
              <a:tr h="322330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Mechanical engineering design specification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C Hill, P&amp;ME (DL), Technology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1.200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0.300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0.600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0.300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extLst>
                  <a:ext uri="{0D108BD9-81ED-4DB2-BD59-A6C34878D82A}">
                    <a16:rowId xmlns:a16="http://schemas.microsoft.com/office/drawing/2014/main" val="4284283257"/>
                  </a:ext>
                </a:extLst>
              </a:tr>
              <a:tr h="307041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Electrical engineering design specification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S Griffiths, EE, Technology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0.650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0.100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0.450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0.100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extLst>
                  <a:ext uri="{0D108BD9-81ED-4DB2-BD59-A6C34878D82A}">
                    <a16:rowId xmlns:a16="http://schemas.microsoft.com/office/drawing/2014/main" val="4028564309"/>
                  </a:ext>
                </a:extLst>
              </a:tr>
              <a:tr h="297536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Controls specification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G Cox, CS&amp;SI, Technology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0.350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0.050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0.250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0.050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extLst>
                  <a:ext uri="{0D108BD9-81ED-4DB2-BD59-A6C34878D82A}">
                    <a16:rowId xmlns:a16="http://schemas.microsoft.com/office/drawing/2014/main" val="3675326051"/>
                  </a:ext>
                </a:extLst>
              </a:tr>
              <a:tr h="288444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Technical services specification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R Buckley, BP&amp;F, ASTeC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0.450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0.050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0.350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0.050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extLst>
                  <a:ext uri="{0D108BD9-81ED-4DB2-BD59-A6C34878D82A}">
                    <a16:rowId xmlns:a16="http://schemas.microsoft.com/office/drawing/2014/main" val="2778883762"/>
                  </a:ext>
                </a:extLst>
              </a:tr>
              <a:tr h="313238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Vacuum specification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A Vick, VS, ASTeC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0.250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0.050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0.150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0.050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extLst>
                  <a:ext uri="{0D108BD9-81ED-4DB2-BD59-A6C34878D82A}">
                    <a16:rowId xmlns:a16="http://schemas.microsoft.com/office/drawing/2014/main" val="2592176322"/>
                  </a:ext>
                </a:extLst>
              </a:tr>
              <a:tr h="307041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Radiation protection specfication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A Goulden, BP&amp;F, ASTeC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0.100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0.015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0.070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0.015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extLst>
                  <a:ext uri="{0D108BD9-81ED-4DB2-BD59-A6C34878D82A}">
                    <a16:rowId xmlns:a16="http://schemas.microsoft.com/office/drawing/2014/main" val="4287650153"/>
                  </a:ext>
                </a:extLst>
              </a:tr>
              <a:tr h="313238">
                <a:tc>
                  <a:txBody>
                    <a:bodyPr/>
                    <a:lstStyle/>
                    <a:p>
                      <a:pPr algn="r" fontAlgn="ctr"/>
                      <a:r>
                        <a:rPr lang="en-GB" sz="600" u="none" strike="noStrike">
                          <a:effectLst/>
                        </a:rPr>
                        <a:t>WP2 Staff Total 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3.500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0.690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2.120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0.690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extLst>
                  <a:ext uri="{0D108BD9-81ED-4DB2-BD59-A6C34878D82A}">
                    <a16:rowId xmlns:a16="http://schemas.microsoft.com/office/drawing/2014/main" val="2677914174"/>
                  </a:ext>
                </a:extLst>
              </a:tr>
              <a:tr h="247945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WP3 Conventional Source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extLst>
                  <a:ext uri="{0D108BD9-81ED-4DB2-BD59-A6C34878D82A}">
                    <a16:rowId xmlns:a16="http://schemas.microsoft.com/office/drawing/2014/main" val="518057189"/>
                  </a:ext>
                </a:extLst>
              </a:tr>
              <a:tr h="247945"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Accelerator Physics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u="none" strike="noStrike">
                          <a:effectLst/>
                        </a:rPr>
                        <a:t>M Johnson, AP, ASTeC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0.400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0.100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>
                          <a:effectLst/>
                        </a:rPr>
                        <a:t>0.200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u="none" strike="noStrike" dirty="0">
                          <a:effectLst/>
                        </a:rPr>
                        <a:t>0.100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3" marR="3843" marT="3843" marB="0" anchor="ctr"/>
                </a:tc>
                <a:extLst>
                  <a:ext uri="{0D108BD9-81ED-4DB2-BD59-A6C34878D82A}">
                    <a16:rowId xmlns:a16="http://schemas.microsoft.com/office/drawing/2014/main" val="197840727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B625EEA6-9399-4884-9835-0DCD620DBA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510" y="3555366"/>
            <a:ext cx="6288087" cy="29610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C85E62-A4AF-403B-8611-F64731A31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022" y="4257684"/>
            <a:ext cx="3694768" cy="243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93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5D016-DE38-754A-9D84-C75AAF2F1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340" y="1166518"/>
            <a:ext cx="4964173" cy="4351338"/>
          </a:xfrm>
        </p:spPr>
        <p:txBody>
          <a:bodyPr>
            <a:noAutofit/>
          </a:bodyPr>
          <a:lstStyle/>
          <a:p>
            <a:r>
              <a:rPr lang="en-US" sz="1600" dirty="0"/>
              <a:t>Conventional technology (e.g. synchrotron) is:</a:t>
            </a:r>
          </a:p>
          <a:p>
            <a:pPr lvl="1"/>
            <a:r>
              <a:rPr lang="en-US" sz="1600" dirty="0"/>
              <a:t>Proven</a:t>
            </a:r>
          </a:p>
          <a:p>
            <a:pPr lvl="1"/>
            <a:r>
              <a:rPr lang="en-US" sz="1600" dirty="0"/>
              <a:t>Already available at other facilities</a:t>
            </a:r>
          </a:p>
          <a:p>
            <a:r>
              <a:rPr lang="en-US" sz="1600" dirty="0"/>
              <a:t>For costing and preparation, we need:</a:t>
            </a:r>
          </a:p>
          <a:p>
            <a:pPr lvl="1"/>
            <a:r>
              <a:rPr lang="en-US" sz="1600" dirty="0"/>
              <a:t>Parameters and layout</a:t>
            </a:r>
          </a:p>
          <a:p>
            <a:pPr lvl="1"/>
            <a:r>
              <a:rPr lang="en-US" sz="1600" dirty="0"/>
              <a:t>Understanding of the end station design</a:t>
            </a:r>
          </a:p>
          <a:p>
            <a:r>
              <a:rPr lang="en-US" sz="1600" dirty="0"/>
              <a:t>Will use STFC staff to translate existing CERN designs on PIMMS and NIMMS</a:t>
            </a:r>
          </a:p>
          <a:p>
            <a:r>
              <a:rPr lang="en-US" sz="1600" dirty="0"/>
              <a:t>STFC/CERN Framework Agreement signed; access to design information and collaboration</a:t>
            </a:r>
          </a:p>
          <a:p>
            <a:r>
              <a:rPr lang="en-US" sz="1600" dirty="0"/>
              <a:t>Dedicated PhD student to work on beamline/end station (intending to start in Jan 2023)</a:t>
            </a:r>
          </a:p>
          <a:p>
            <a:r>
              <a:rPr lang="en-US" sz="1600" dirty="0"/>
              <a:t>Will review </a:t>
            </a:r>
            <a:r>
              <a:rPr lang="en-US" sz="1600" dirty="0" err="1"/>
              <a:t>linac</a:t>
            </a:r>
            <a:r>
              <a:rPr lang="en-US" sz="1600" dirty="0"/>
              <a:t> as 3</a:t>
            </a:r>
            <a:r>
              <a:rPr lang="en-US" sz="1600" baseline="30000" dirty="0"/>
              <a:t>rd</a:t>
            </a:r>
            <a:r>
              <a:rPr lang="en-US" sz="1600" dirty="0"/>
              <a:t> option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  <p:pic>
        <p:nvPicPr>
          <p:cNvPr id="4" name="Image1">
            <a:extLst>
              <a:ext uri="{FF2B5EF4-FFF2-40B4-BE49-F238E27FC236}">
                <a16:creationId xmlns:a16="http://schemas.microsoft.com/office/drawing/2014/main" id="{8FFD170F-4DED-EB42-8D6F-016F4CD8F47B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73003" y="278620"/>
            <a:ext cx="5867657" cy="37667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lc="http://schemas.openxmlformats.org/drawingml/2006/lockedCanvas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5CCC90-B056-B848-BB3F-AF0C75D09ED7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861" y="4321097"/>
            <a:ext cx="4980305" cy="23977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3608D6-CEC2-4A48-8E4C-3AE14D5C9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40" y="392286"/>
            <a:ext cx="10515600" cy="850726"/>
          </a:xfrm>
        </p:spPr>
        <p:txBody>
          <a:bodyPr/>
          <a:lstStyle/>
          <a:p>
            <a:r>
              <a:rPr lang="en-US" dirty="0"/>
              <a:t>WP3 – Conventional Technology</a:t>
            </a:r>
          </a:p>
        </p:txBody>
      </p:sp>
      <p:pic>
        <p:nvPicPr>
          <p:cNvPr id="1026" name="Picture 2" descr="Logo: CERN (EIROforum member) | ESO">
            <a:extLst>
              <a:ext uri="{FF2B5EF4-FFF2-40B4-BE49-F238E27FC236}">
                <a16:creationId xmlns:a16="http://schemas.microsoft.com/office/drawing/2014/main" id="{7AF296F5-2C12-49CA-A10F-24164D1BD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6376" y="524905"/>
            <a:ext cx="738054" cy="718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880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B2E85-CED0-5A2F-3A99-2432E60C8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2049D-240E-8107-6ECC-E723D1101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75984"/>
            <a:ext cx="12192000" cy="6058568"/>
          </a:xfrm>
        </p:spPr>
        <p:txBody>
          <a:bodyPr>
            <a:normAutofit/>
          </a:bodyPr>
          <a:lstStyle/>
          <a:p>
            <a:r>
              <a:rPr lang="en-US" sz="2800" dirty="0" err="1"/>
              <a:t>LhARA</a:t>
            </a:r>
            <a:r>
              <a:rPr lang="en-US" sz="2800" dirty="0"/>
              <a:t> initiative initiated 2020: </a:t>
            </a:r>
          </a:p>
          <a:p>
            <a:pPr lvl="1"/>
            <a:r>
              <a:rPr lang="en-US" sz="2400" dirty="0"/>
              <a:t>pre-CDR &amp; publication in Frontiers in Physics (Med. Phys. &amp; </a:t>
            </a:r>
            <a:r>
              <a:rPr lang="en-US" sz="2400" dirty="0" err="1"/>
              <a:t>Imag</a:t>
            </a:r>
            <a:r>
              <a:rPr lang="en-US" sz="2400" dirty="0"/>
              <a:t>.)</a:t>
            </a:r>
          </a:p>
          <a:p>
            <a:pPr lvl="2"/>
            <a:endParaRPr lang="en-US" sz="2000" dirty="0"/>
          </a:p>
          <a:p>
            <a:r>
              <a:rPr lang="en-US" sz="2800" dirty="0" err="1"/>
              <a:t>LhARA</a:t>
            </a:r>
            <a:r>
              <a:rPr lang="en-US" sz="2800" dirty="0"/>
              <a:t> basis of Ion Therapy Research Facility proposal; June 2021</a:t>
            </a:r>
          </a:p>
          <a:p>
            <a:pPr lvl="2"/>
            <a:endParaRPr lang="en-US" sz="2000" dirty="0"/>
          </a:p>
          <a:p>
            <a:r>
              <a:rPr lang="en-US" sz="2800" dirty="0"/>
              <a:t>The </a:t>
            </a:r>
            <a:r>
              <a:rPr lang="en-US" sz="2800" dirty="0" err="1"/>
              <a:t>LhARA</a:t>
            </a:r>
            <a:r>
              <a:rPr lang="en-US" sz="2800" dirty="0"/>
              <a:t> R&amp;D proposal for the </a:t>
            </a:r>
            <a:r>
              <a:rPr lang="en-US" sz="2800" dirty="0" err="1"/>
              <a:t>reliminary</a:t>
            </a:r>
            <a:r>
              <a:rPr lang="en-US" sz="2800" dirty="0"/>
              <a:t>, pre-construction phases; June 2022</a:t>
            </a:r>
          </a:p>
          <a:p>
            <a:pPr lvl="2"/>
            <a:endParaRPr lang="en-US" sz="2000" dirty="0"/>
          </a:p>
          <a:p>
            <a:r>
              <a:rPr lang="en-US" sz="2800" dirty="0"/>
              <a:t>UKRI Infrastructure Fund approval of ITRF Preliminary Activity; July 2022</a:t>
            </a:r>
          </a:p>
          <a:p>
            <a:pPr lvl="2"/>
            <a:endParaRPr lang="en-US" sz="2000" dirty="0"/>
          </a:p>
          <a:p>
            <a:r>
              <a:rPr lang="en-US" sz="2800" dirty="0"/>
              <a:t>ITRF &amp; </a:t>
            </a:r>
            <a:r>
              <a:rPr lang="en-US" sz="2800" dirty="0" err="1"/>
              <a:t>LhARA</a:t>
            </a:r>
            <a:r>
              <a:rPr lang="en-US" sz="2800" dirty="0"/>
              <a:t> Preliminary Activity project start; October 2022</a:t>
            </a:r>
          </a:p>
          <a:p>
            <a:pPr lvl="1"/>
            <a:r>
              <a:rPr lang="en-US" sz="2400" dirty="0"/>
              <a:t>Negotiation of detailed scope of </a:t>
            </a:r>
            <a:r>
              <a:rPr lang="en-US" sz="2400" dirty="0" err="1"/>
              <a:t>LhARA</a:t>
            </a:r>
            <a:r>
              <a:rPr lang="en-US" sz="2400" dirty="0"/>
              <a:t> project in ITRF Preliminary Activity close to completion</a:t>
            </a:r>
          </a:p>
          <a:p>
            <a:pPr lvl="2"/>
            <a:endParaRPr lang="en-US" sz="2000" dirty="0"/>
          </a:p>
          <a:p>
            <a:r>
              <a:rPr lang="en-US" sz="2800" dirty="0"/>
              <a:t>This review critical feedback on planning of </a:t>
            </a:r>
            <a:r>
              <a:rPr lang="en-US" sz="2800" dirty="0" err="1"/>
              <a:t>LhARA</a:t>
            </a:r>
            <a:r>
              <a:rPr lang="en-US" sz="2800" dirty="0"/>
              <a:t> initiative and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E1A93-BFE3-4FF8-5613-D587446B6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47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B2E85-CED0-5A2F-3A99-2432E60C8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Long-term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2049D-240E-8107-6ECC-E723D1101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89272"/>
            <a:ext cx="12192000" cy="6058568"/>
          </a:xfrm>
        </p:spPr>
        <p:txBody>
          <a:bodyPr/>
          <a:lstStyle/>
          <a:p>
            <a:r>
              <a:rPr lang="en-US" dirty="0"/>
              <a:t>To transform the clinical practice of proton- and ion-beam therapy by creating a fully automated, highly flexible system to harness the unique properties of laser-driven ion beams.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Develop </a:t>
            </a:r>
            <a:r>
              <a:rPr lang="en-US" dirty="0" err="1"/>
              <a:t>LhARA</a:t>
            </a:r>
            <a:r>
              <a:rPr lang="en-US" dirty="0"/>
              <a:t> to serve the “Ion Therapy Research Facility” (ITRF) to explore the vast “terra incognita” of the mechanisms by which the biological response to </a:t>
            </a:r>
            <a:r>
              <a:rPr lang="en-US" dirty="0" err="1"/>
              <a:t>ionising</a:t>
            </a:r>
            <a:r>
              <a:rPr lang="en-US" dirty="0"/>
              <a:t> radiation is determined by the physical characteristics of the beam.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E1A93-BFE3-4FF8-5613-D587446B6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668A473-E61C-4EED-CD91-5B31459ECB40}"/>
              </a:ext>
            </a:extLst>
          </p:cNvPr>
          <p:cNvSpPr txBox="1">
            <a:spLocks/>
          </p:cNvSpPr>
          <p:nvPr/>
        </p:nvSpPr>
        <p:spPr>
          <a:xfrm>
            <a:off x="0" y="3429000"/>
            <a:ext cx="12192000" cy="6400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 mission</a:t>
            </a:r>
          </a:p>
        </p:txBody>
      </p:sp>
    </p:spTree>
    <p:extLst>
      <p:ext uri="{BB962C8B-B14F-4D97-AF65-F5344CB8AC3E}">
        <p14:creationId xmlns:p14="http://schemas.microsoft.com/office/powerpoint/2010/main" val="3888127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oy&#10;&#10;Description automatically generated">
            <a:extLst>
              <a:ext uri="{FF2B5EF4-FFF2-40B4-BE49-F238E27FC236}">
                <a16:creationId xmlns:a16="http://schemas.microsoft.com/office/drawing/2014/main" id="{0B5BDE2F-D3AB-DABB-C4FE-1A81165A0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697" y="52828"/>
            <a:ext cx="10529739" cy="675234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6DD4FE90-45A6-AE6B-32BD-6BF17A50C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1595" y="52828"/>
            <a:ext cx="3644841" cy="12287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5094DC-4776-F7A4-C9D8-5D21282E9277}"/>
              </a:ext>
            </a:extLst>
          </p:cNvPr>
          <p:cNvSpPr txBox="1"/>
          <p:nvPr/>
        </p:nvSpPr>
        <p:spPr>
          <a:xfrm rot="16200000">
            <a:off x="9879499" y="3142046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Front. Phys., 29 September 2020;  DOI: 10.3389/fphy.2020.567738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CCDB67-9217-8EEF-0E9D-D86B06C55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985" y="5688400"/>
            <a:ext cx="6997729" cy="109614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BA6BFB-B717-2F41-C839-549A0DCDD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12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0796"/>
            <a:ext cx="12192000" cy="609704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75160"/>
            <a:r>
              <a:rPr lang="en-US" dirty="0"/>
              <a:t>Laser-driven, high-flux proton/ion source</a:t>
            </a:r>
          </a:p>
          <a:p>
            <a:pPr lvl="1" indent="-275160"/>
            <a:r>
              <a:rPr lang="en-US" dirty="0"/>
              <a:t>Evade current instantaneous dose-rate limitation</a:t>
            </a:r>
          </a:p>
          <a:p>
            <a:pPr lvl="2" indent="-275160"/>
            <a:r>
              <a:rPr lang="en-US" dirty="0"/>
              <a:t>Capture at 15 MeV</a:t>
            </a:r>
          </a:p>
          <a:p>
            <a:pPr lvl="1" indent="-275160"/>
            <a:r>
              <a:rPr lang="en-US" dirty="0"/>
              <a:t>Delivers protons or ions in very short pulses</a:t>
            </a:r>
          </a:p>
          <a:p>
            <a:pPr lvl="2" indent="-275160"/>
            <a:r>
              <a:rPr lang="en-US" dirty="0"/>
              <a:t>Bunches as short as 10—40 ns</a:t>
            </a:r>
          </a:p>
          <a:p>
            <a:pPr lvl="1" indent="-275160"/>
            <a:r>
              <a:rPr lang="en-US" dirty="0"/>
              <a:t>Triggerable; arbitrary pulse structure</a:t>
            </a:r>
          </a:p>
          <a:p>
            <a:pPr indent="-275160"/>
            <a:endParaRPr lang="en-US" dirty="0"/>
          </a:p>
          <a:p>
            <a:pPr indent="-275160"/>
            <a:r>
              <a:rPr lang="en-US" dirty="0"/>
              <a:t>Novel “electron-plasma-lens” capture &amp; focusing</a:t>
            </a:r>
          </a:p>
          <a:p>
            <a:pPr lvl="1" indent="-275160"/>
            <a:r>
              <a:rPr lang="en-US" dirty="0"/>
              <a:t>Strong focusing (short focal length) without the use of high-field solenoid</a:t>
            </a:r>
          </a:p>
          <a:p>
            <a:pPr indent="-275160"/>
            <a:endParaRPr lang="en-US" dirty="0"/>
          </a:p>
          <a:p>
            <a:pPr indent="-275160"/>
            <a:r>
              <a:rPr lang="en-US" dirty="0"/>
              <a:t>Fast, flexible, fixed-field post acceleration</a:t>
            </a:r>
          </a:p>
          <a:p>
            <a:pPr lvl="1" indent="-275160"/>
            <a:r>
              <a:rPr lang="en-US" dirty="0"/>
              <a:t>Variable energy</a:t>
            </a:r>
          </a:p>
          <a:p>
            <a:pPr lvl="2" indent="-275160"/>
            <a:r>
              <a:rPr lang="en-US" dirty="0"/>
              <a:t>Protons: 	15—127 MeV</a:t>
            </a:r>
          </a:p>
          <a:p>
            <a:pPr lvl="2" indent="-275160"/>
            <a:r>
              <a:rPr lang="en-US" dirty="0"/>
              <a:t>Ions: 		5—34 MeV/u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50797"/>
          </a:xfrm>
        </p:spPr>
        <p:txBody>
          <a:bodyPr>
            <a:normAutofit/>
          </a:bodyPr>
          <a:lstStyle/>
          <a:p>
            <a:r>
              <a:rPr lang="en-US" sz="3733" dirty="0"/>
              <a:t>Laser-hybrid Accelerator for Radiobiological Applications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9360906" y="3446128"/>
            <a:ext cx="531337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7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</p:spTree>
    <p:extLst>
      <p:ext uri="{BB962C8B-B14F-4D97-AF65-F5344CB8AC3E}">
        <p14:creationId xmlns:p14="http://schemas.microsoft.com/office/powerpoint/2010/main" val="3215287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92890D-6A89-9340-AE42-2480C31EB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9839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BD546E-3286-48A0-1F7C-AF0243F66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33D285-86F6-B8CC-DBD3-40969B103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241" y="264695"/>
            <a:ext cx="9179518" cy="63286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A84AC2-75A5-C127-9253-4C1730BA3591}"/>
              </a:ext>
            </a:extLst>
          </p:cNvPr>
          <p:cNvSpPr txBox="1"/>
          <p:nvPr/>
        </p:nvSpPr>
        <p:spPr>
          <a:xfrm>
            <a:off x="6918702" y="1622596"/>
            <a:ext cx="2976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Co-chairs: T. Greenshaw (Liv)</a:t>
            </a:r>
          </a:p>
          <a:p>
            <a:r>
              <a:rPr lang="en-US" sz="1600" b="1" dirty="0"/>
              <a:t>                   Y. </a:t>
            </a:r>
            <a:r>
              <a:rPr lang="en-US" sz="1600" b="1" dirty="0" err="1"/>
              <a:t>Presado</a:t>
            </a:r>
            <a:r>
              <a:rPr lang="en-US" sz="1600" b="1" dirty="0"/>
              <a:t> (Inst. Curie)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F3B15F-1E6A-7D86-35AC-FBF186648CA6}"/>
              </a:ext>
            </a:extLst>
          </p:cNvPr>
          <p:cNvSpPr txBox="1"/>
          <p:nvPr/>
        </p:nvSpPr>
        <p:spPr>
          <a:xfrm>
            <a:off x="1342616" y="3113950"/>
            <a:ext cx="2604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Co-spokes: A. </a:t>
            </a:r>
            <a:r>
              <a:rPr lang="en-US" sz="1600" b="1" dirty="0" err="1"/>
              <a:t>Giacca</a:t>
            </a:r>
            <a:r>
              <a:rPr lang="en-US" sz="1600" b="1" dirty="0"/>
              <a:t> (OIRO)</a:t>
            </a:r>
          </a:p>
          <a:p>
            <a:r>
              <a:rPr lang="en-US" sz="1600" b="1" dirty="0"/>
              <a:t>                     K. Long (IC/STFC)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1EEA65-9900-338B-9163-3DE8EBB88594}"/>
              </a:ext>
            </a:extLst>
          </p:cNvPr>
          <p:cNvSpPr txBox="1"/>
          <p:nvPr/>
        </p:nvSpPr>
        <p:spPr>
          <a:xfrm>
            <a:off x="8640529" y="3269079"/>
            <a:ext cx="2393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Co-PMs: J. Parsons (Liv)</a:t>
            </a:r>
          </a:p>
          <a:p>
            <a:r>
              <a:rPr lang="en-US" sz="1600" b="1" dirty="0"/>
              <a:t>                C. Whyte (Strath)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FF4D04-9F56-7F28-AC48-8B53CF8B07C9}"/>
              </a:ext>
            </a:extLst>
          </p:cNvPr>
          <p:cNvSpPr txBox="1"/>
          <p:nvPr/>
        </p:nvSpPr>
        <p:spPr>
          <a:xfrm>
            <a:off x="5534528" y="4543125"/>
            <a:ext cx="956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C. Whyte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5FC6BF-4001-05A3-CC81-A13A4CE56BAE}"/>
              </a:ext>
            </a:extLst>
          </p:cNvPr>
          <p:cNvSpPr txBox="1"/>
          <p:nvPr/>
        </p:nvSpPr>
        <p:spPr>
          <a:xfrm>
            <a:off x="7751686" y="4543125"/>
            <a:ext cx="1013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J. Parsons</a:t>
            </a:r>
          </a:p>
        </p:txBody>
      </p:sp>
    </p:spTree>
    <p:extLst>
      <p:ext uri="{BB962C8B-B14F-4D97-AF65-F5344CB8AC3E}">
        <p14:creationId xmlns:p14="http://schemas.microsoft.com/office/powerpoint/2010/main" val="15511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7EF5E-6080-381E-ACC6-C808C32F5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3D05CF-FFBD-780C-54F4-0A29D4853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51" y="79588"/>
            <a:ext cx="10868298" cy="66988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E22BF5-A7C4-7B30-B64B-ADF80A4E6843}"/>
              </a:ext>
            </a:extLst>
          </p:cNvPr>
          <p:cNvSpPr txBox="1"/>
          <p:nvPr/>
        </p:nvSpPr>
        <p:spPr>
          <a:xfrm>
            <a:off x="1168181" y="342900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K. Long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CCA7B9-BF8E-B68B-B7E3-380CF43D8533}"/>
              </a:ext>
            </a:extLst>
          </p:cNvPr>
          <p:cNvSpPr txBox="1"/>
          <p:nvPr/>
        </p:nvSpPr>
        <p:spPr>
          <a:xfrm>
            <a:off x="3796744" y="3427116"/>
            <a:ext cx="867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A. </a:t>
            </a:r>
            <a:r>
              <a:rPr lang="en-US" sz="1400" b="1" dirty="0" err="1">
                <a:solidFill>
                  <a:schemeClr val="bg1"/>
                </a:solidFill>
              </a:rPr>
              <a:t>Giacca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A81FD0-D949-F08A-DA99-285E6A6D14C5}"/>
              </a:ext>
            </a:extLst>
          </p:cNvPr>
          <p:cNvSpPr txBox="1"/>
          <p:nvPr/>
        </p:nvSpPr>
        <p:spPr>
          <a:xfrm>
            <a:off x="6208260" y="3427115"/>
            <a:ext cx="859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C. Whyte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479549-FDB8-1E83-477B-24A1C5E3901E}"/>
              </a:ext>
            </a:extLst>
          </p:cNvPr>
          <p:cNvSpPr txBox="1"/>
          <p:nvPr/>
        </p:nvSpPr>
        <p:spPr>
          <a:xfrm>
            <a:off x="8619776" y="3427115"/>
            <a:ext cx="1118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D. </a:t>
            </a:r>
            <a:r>
              <a:rPr lang="en-US" sz="1400" b="1" dirty="0" err="1">
                <a:solidFill>
                  <a:schemeClr val="bg1"/>
                </a:solidFill>
              </a:rPr>
              <a:t>Kordopati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552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CF8E59-5B63-77C8-81AE-B0D52D1D9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Package managers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89F61-57F4-7D1B-30AE-6963D9B74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55600" indent="-355600">
              <a:buFont typeface="+mj-lt"/>
              <a:buAutoNum type="arabicPeriod"/>
            </a:pPr>
            <a:r>
              <a:rPr lang="en-US" dirty="0"/>
              <a:t>Project Management:</a:t>
            </a:r>
          </a:p>
          <a:p>
            <a:pPr lvl="1"/>
            <a:r>
              <a:rPr lang="en-US" dirty="0"/>
              <a:t>C. Whyte (Strathclyde)</a:t>
            </a:r>
          </a:p>
          <a:p>
            <a:pPr marL="355600" indent="-355600">
              <a:buFont typeface="+mj-lt"/>
              <a:buAutoNum type="arabicPeriod"/>
            </a:pPr>
            <a:r>
              <a:rPr lang="en-US" dirty="0"/>
              <a:t>Laser-driven proton and ion source:</a:t>
            </a:r>
          </a:p>
          <a:p>
            <a:pPr lvl="1"/>
            <a:r>
              <a:rPr lang="en-US" dirty="0"/>
              <a:t>N. Dover (Imperial/JAI)</a:t>
            </a:r>
          </a:p>
          <a:p>
            <a:pPr lvl="1"/>
            <a:r>
              <a:rPr lang="en-US" dirty="0"/>
              <a:t>R. Gray (Strathclyde)</a:t>
            </a:r>
          </a:p>
          <a:p>
            <a:pPr lvl="1"/>
            <a:r>
              <a:rPr lang="en-US" dirty="0"/>
              <a:t>E. </a:t>
            </a:r>
            <a:r>
              <a:rPr lang="en-US" dirty="0" err="1"/>
              <a:t>Boella</a:t>
            </a:r>
            <a:r>
              <a:rPr lang="en-US" dirty="0"/>
              <a:t> (Lancaster/CI)</a:t>
            </a:r>
          </a:p>
          <a:p>
            <a:pPr marL="355600" indent="-355600">
              <a:buFont typeface="+mj-lt"/>
              <a:buAutoNum type="arabicPeriod"/>
            </a:pPr>
            <a:r>
              <a:rPr lang="en-US" dirty="0"/>
              <a:t>Proton and ion capture:</a:t>
            </a:r>
          </a:p>
          <a:p>
            <a:pPr lvl="1"/>
            <a:r>
              <a:rPr lang="en-US" dirty="0"/>
              <a:t>W. </a:t>
            </a:r>
            <a:r>
              <a:rPr lang="en-US" dirty="0" err="1"/>
              <a:t>Bertsche</a:t>
            </a:r>
            <a:r>
              <a:rPr lang="en-US" dirty="0"/>
              <a:t> (Manchester/CI)</a:t>
            </a:r>
          </a:p>
          <a:p>
            <a:pPr lvl="1"/>
            <a:r>
              <a:rPr lang="en-US" dirty="0"/>
              <a:t>C. Baker (Swansea)</a:t>
            </a:r>
          </a:p>
          <a:p>
            <a:pPr marL="355600" indent="-355600">
              <a:buFont typeface="+mj-lt"/>
              <a:buAutoNum type="arabicPeriod"/>
            </a:pPr>
            <a:r>
              <a:rPr lang="en-US" dirty="0"/>
              <a:t>Ion-acoustic dose mapping:</a:t>
            </a:r>
          </a:p>
          <a:p>
            <a:pPr lvl="1"/>
            <a:r>
              <a:rPr lang="en-US" dirty="0"/>
              <a:t>J. Bamber (Institute of Cancer Research)</a:t>
            </a:r>
          </a:p>
          <a:p>
            <a:pPr lvl="1"/>
            <a:r>
              <a:rPr lang="en-US" dirty="0"/>
              <a:t>E. Harris (Institute of Cancer Research)</a:t>
            </a:r>
          </a:p>
          <a:p>
            <a:pPr lvl="1"/>
            <a:r>
              <a:rPr lang="en-US" dirty="0"/>
              <a:t>J. Matheson (Particle Physics Department, STFC RAL)</a:t>
            </a:r>
          </a:p>
          <a:p>
            <a:pPr marL="355600" indent="-355600">
              <a:buFont typeface="+mj-lt"/>
              <a:buAutoNum type="arabicPeriod"/>
            </a:pPr>
            <a:r>
              <a:rPr lang="en-US" dirty="0"/>
              <a:t>Novel end-station development:</a:t>
            </a:r>
          </a:p>
          <a:p>
            <a:pPr lvl="1"/>
            <a:r>
              <a:rPr lang="en-US" dirty="0"/>
              <a:t>R. McLauchlan (Imperial Healthcare NHS Trust)</a:t>
            </a:r>
          </a:p>
          <a:p>
            <a:pPr lvl="1"/>
            <a:r>
              <a:rPr lang="en-US" dirty="0"/>
              <a:t>T. Price (Birmingham)</a:t>
            </a:r>
          </a:p>
          <a:p>
            <a:pPr marL="355600" indent="-355600">
              <a:buFont typeface="+mj-lt"/>
              <a:buAutoNum type="arabicPeriod"/>
            </a:pPr>
            <a:r>
              <a:rPr lang="en-US" dirty="0"/>
              <a:t>Design and integration:</a:t>
            </a:r>
          </a:p>
          <a:p>
            <a:pPr lvl="1"/>
            <a:r>
              <a:rPr lang="en-US" dirty="0"/>
              <a:t>N. Bliss (Technology Department, STFC DL)</a:t>
            </a:r>
          </a:p>
          <a:p>
            <a:pPr lvl="1"/>
            <a:r>
              <a:rPr lang="en-US" dirty="0"/>
              <a:t>J. Pasternak (Imperial/JAI)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834B4E-B548-CF1A-8307-677384110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30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0FE1D-F73A-4546-823B-AE8A16AF7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Ion Therapy Research Facility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3CE40-7960-1C43-9D9E-B683CCB10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0" y="51370"/>
            <a:ext cx="4773608" cy="67552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8D471-E8B8-CEFD-7C84-118A457AE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543863-A4E1-BF4C-0CB6-896845F92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188" y="629020"/>
            <a:ext cx="4773608" cy="617761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9EC732B-BE07-B2FC-19DB-1B6F1DCF6A28}"/>
              </a:ext>
            </a:extLst>
          </p:cNvPr>
          <p:cNvSpPr/>
          <p:nvPr/>
        </p:nvSpPr>
        <p:spPr>
          <a:xfrm>
            <a:off x="5195087" y="4717657"/>
            <a:ext cx="4143122" cy="388417"/>
          </a:xfrm>
          <a:prstGeom prst="rect">
            <a:avLst/>
          </a:prstGeom>
          <a:solidFill>
            <a:srgbClr val="FFFF00">
              <a:alpha val="2627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C6303C-2167-1D4A-AB85-15A1A25330D8}"/>
              </a:ext>
            </a:extLst>
          </p:cNvPr>
          <p:cNvSpPr/>
          <p:nvPr/>
        </p:nvSpPr>
        <p:spPr>
          <a:xfrm>
            <a:off x="5195087" y="5640762"/>
            <a:ext cx="4143122" cy="452541"/>
          </a:xfrm>
          <a:prstGeom prst="rect">
            <a:avLst/>
          </a:prstGeom>
          <a:solidFill>
            <a:srgbClr val="FFFF00">
              <a:alpha val="2627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B28312-1AD2-F4D1-A71F-82B633AECD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454" y="649250"/>
            <a:ext cx="4773608" cy="6177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5A65830-B44E-723C-A6E7-438BD158A752}"/>
              </a:ext>
            </a:extLst>
          </p:cNvPr>
          <p:cNvSpPr/>
          <p:nvPr/>
        </p:nvSpPr>
        <p:spPr>
          <a:xfrm>
            <a:off x="7706697" y="954432"/>
            <a:ext cx="4143122" cy="708905"/>
          </a:xfrm>
          <a:prstGeom prst="rect">
            <a:avLst/>
          </a:prstGeom>
          <a:solidFill>
            <a:srgbClr val="FFFF00">
              <a:alpha val="2627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76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-2021-09-27-LhARA-Full.pptx" id="{F90647B3-F4B8-D344-8349-B09861FD4FA0}" vid="{A9B82164-1E35-9846-8F88-230DD5FDE1A7}"/>
    </a:ext>
  </a:extLst>
</a:theme>
</file>

<file path=ppt/theme/theme2.xml><?xml version="1.0" encoding="utf-8"?>
<a:theme xmlns:a="http://schemas.openxmlformats.org/drawingml/2006/main" name="Font and logo master">
  <a:themeElements>
    <a:clrScheme name="UKRI-STFC">
      <a:dk1>
        <a:srgbClr val="2E2D62"/>
      </a:dk1>
      <a:lt1>
        <a:srgbClr val="FFFFFF"/>
      </a:lt1>
      <a:dk2>
        <a:srgbClr val="C13D33"/>
      </a:dk2>
      <a:lt2>
        <a:srgbClr val="FFFFFF"/>
      </a:lt2>
      <a:accent1>
        <a:srgbClr val="D77900"/>
      </a:accent1>
      <a:accent2>
        <a:srgbClr val="3E863E"/>
      </a:accent2>
      <a:accent3>
        <a:srgbClr val="005E54"/>
      </a:accent3>
      <a:accent4>
        <a:srgbClr val="16978A"/>
      </a:accent4>
      <a:accent5>
        <a:srgbClr val="008AAD"/>
      </a:accent5>
      <a:accent6>
        <a:srgbClr val="003088"/>
      </a:accent6>
      <a:hlink>
        <a:srgbClr val="8A1A9B"/>
      </a:hlink>
      <a:folHlink>
        <a:srgbClr val="923D9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358</TotalTime>
  <Words>1070</Words>
  <Application>Microsoft Macintosh PowerPoint</Application>
  <PresentationFormat>Widescreen</PresentationFormat>
  <Paragraphs>194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Font and logo master</vt:lpstr>
      <vt:lpstr>The LhARA programme, its organisation, and alignment with the ITRF</vt:lpstr>
      <vt:lpstr>Long-term vision</vt:lpstr>
      <vt:lpstr>PowerPoint Presentation</vt:lpstr>
      <vt:lpstr>Laser-hybrid Accelerator for Radiobiological Applications</vt:lpstr>
      <vt:lpstr>PowerPoint Presentation</vt:lpstr>
      <vt:lpstr>PowerPoint Presentation</vt:lpstr>
      <vt:lpstr>PowerPoint Presentation</vt:lpstr>
      <vt:lpstr>Work Package managers</vt:lpstr>
      <vt:lpstr>Ion Therapy Research Facility</vt:lpstr>
      <vt:lpstr>(ITRF) Governance</vt:lpstr>
      <vt:lpstr>WP1 – LhARA</vt:lpstr>
      <vt:lpstr>Mapping onto ITRF proposal</vt:lpstr>
      <vt:lpstr>WP2 – Facilities and Costing</vt:lpstr>
      <vt:lpstr>WP3 – Conventional Technology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Long, Kenneth R</dc:creator>
  <cp:lastModifiedBy>Long, Kenneth R</cp:lastModifiedBy>
  <cp:revision>21</cp:revision>
  <dcterms:created xsi:type="dcterms:W3CDTF">2021-11-22T08:55:12Z</dcterms:created>
  <dcterms:modified xsi:type="dcterms:W3CDTF">2022-08-30T07:20:07Z</dcterms:modified>
</cp:coreProperties>
</file>