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92" r:id="rId4"/>
    <p:sldId id="265" r:id="rId5"/>
    <p:sldId id="294" r:id="rId6"/>
    <p:sldId id="293" r:id="rId7"/>
    <p:sldId id="283" r:id="rId8"/>
    <p:sldId id="291" r:id="rId9"/>
    <p:sldId id="282" r:id="rId10"/>
    <p:sldId id="277" r:id="rId11"/>
    <p:sldId id="297" r:id="rId12"/>
    <p:sldId id="295" r:id="rId13"/>
    <p:sldId id="273" r:id="rId14"/>
    <p:sldId id="298" r:id="rId15"/>
    <p:sldId id="299" r:id="rId16"/>
    <p:sldId id="274" r:id="rId17"/>
    <p:sldId id="270" r:id="rId18"/>
    <p:sldId id="271" r:id="rId19"/>
    <p:sldId id="284" r:id="rId20"/>
    <p:sldId id="289" r:id="rId21"/>
    <p:sldId id="268" r:id="rId22"/>
    <p:sldId id="296" r:id="rId23"/>
    <p:sldId id="269" r:id="rId24"/>
    <p:sldId id="290" r:id="rId25"/>
    <p:sldId id="286" r:id="rId26"/>
    <p:sldId id="288" r:id="rId27"/>
    <p:sldId id="279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AFF"/>
    <a:srgbClr val="783186"/>
    <a:srgbClr val="9963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6227-629B-42F2-9A47-C559C92F88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5BAC84-7954-42BA-95A1-28006889C2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F0693-19BF-4BFE-AE53-FEBDDCDA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022D9-AF70-4BA9-B6C0-0EB27F588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FDDD0-AE69-4AD2-B416-46377E2AE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456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BA9D8-7985-44E8-85E9-0B861EE41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A5E38F-7A5A-4793-A15F-C0A5CEF520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2FE53-CF7C-4720-BDC3-E22C31006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B438F-ECF7-4703-BE2A-2D33210AD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6DC5E-DB90-4493-BB9F-EBB8C8403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147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CB75DC-AF6D-4513-895E-039750BB47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38F902-3773-45FA-B316-FA4827FEF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36A11-992D-4DA1-8CCC-8F021C239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1C72A-8EC3-4001-A2E5-C26834B56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5C99B-9669-4FEE-8534-BDC93DF44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300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23F21-8F42-472B-BAF0-BFD10541A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ADE6C-AFDF-43FC-9CC9-E6933E4A1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E3F7E-F8BF-49A0-9B20-837626160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0C030-E516-4A62-92C9-BB8CCEABF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4B84B-5687-435A-B5B3-658508257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25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3D393-B814-43FE-9BAC-E75BC33E2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1DD854-CE85-456D-984C-025479794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77887-4D99-4E64-9985-7B68C8CE6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ACB22-B5ED-4C9A-A269-82F5772C7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5E4C3-23F0-490F-9A3E-9A3986B8A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105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9A1E3-0AC5-4E98-B78B-9C959EDA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F58AB-A01B-45A5-AB92-7E0C11E599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40B1E-634D-463A-BBC0-BFE0C727CB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F3242E-1683-4940-8CA6-F9DEC95C6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886453-15AA-4E29-8724-67124751B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9ACEC1-AB73-42A4-9344-EBAB51A9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020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97B2-FF61-47B3-A057-0CC993E17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FF68CA-BA68-4C76-B473-366F3B1CD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136D25-0DD8-407F-A1CE-3AE6B02A8C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C2A127-E47A-4C48-9B2D-A452CB9A7E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1B032C-1266-4DD1-B093-49DAB7AD71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CED380-CB78-4B32-BFBB-9B9EA3B43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F1B300-BF21-481F-BFB5-516E935A6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6DDDE0-7D16-4A8E-83DA-F21544F5E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319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5724B-C78B-4C1A-8BBE-FE5CC3695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5B27B6-1221-416B-8774-C59EA2443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8C9186-58A6-416F-9BB7-395EE93C1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FBD46-07A0-45CB-A9A0-7EAA63738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258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8E9B1B-485B-48FF-B919-671651A70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34FD73-27D5-4002-B233-7443277C3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E88DD3-D930-41EC-B412-F62B379A7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89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9C15A-6518-4965-86C6-95E4B7D67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DFA0E-6579-4292-8B14-F418E4848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0EBF28-6A42-4F24-8BB5-A8E2D9D37F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3EB97-A688-46D8-8DFF-6D96D20A9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DF0485-E777-4EC3-A421-1A088C9B6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686708-EB0E-4BA6-97A1-DD8826A48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692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AA2EA-4378-41BD-9EEE-42DA5EAD4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174B2F-1C75-4917-AEB1-AC50BEDF87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7DB154-A9FD-4073-A69A-BECCCC63EB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32AD6A-15E1-49A5-A6CE-3644B049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F7AB5B-C166-4BD7-B3E8-6E8BFA1E9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146ED1-ECDB-4A50-B973-9BE88EAB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836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098520-5241-4193-978C-794F7D889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F28BE-5E5E-47BD-B61D-8BA33C980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A80A11-3EFE-4974-9DF1-B3C90B892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318AA-195C-424C-B92C-3B72E37CD7B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4FAE0-8D01-4E74-88B7-2B56D4D94C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FF80D-C6C1-4BE2-AC2E-903002A9C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6875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D9C35-332D-4E79-A74B-7E6A5B29C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663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3.sv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69C17-0E05-4991-9D8B-20AC09116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85790"/>
            <a:ext cx="9144000" cy="2387600"/>
          </a:xfrm>
        </p:spPr>
        <p:txBody>
          <a:bodyPr>
            <a:normAutofit/>
          </a:bodyPr>
          <a:lstStyle/>
          <a:p>
            <a:r>
              <a:rPr lang="en-GB" sz="3400" dirty="0"/>
              <a:t>Analytical designs for the </a:t>
            </a:r>
            <a:r>
              <a:rPr lang="en-GB" sz="3400" dirty="0" err="1"/>
              <a:t>LhARA</a:t>
            </a:r>
            <a:r>
              <a:rPr lang="en-GB" sz="3400" dirty="0"/>
              <a:t> solenoids</a:t>
            </a:r>
            <a:br>
              <a:rPr lang="en-GB" sz="3400" dirty="0"/>
            </a:br>
            <a:r>
              <a:rPr lang="en-GB" sz="3400" dirty="0"/>
              <a:t>(normal-conducting)</a:t>
            </a:r>
            <a:br>
              <a:rPr lang="en-GB" sz="3400" dirty="0"/>
            </a:br>
            <a:br>
              <a:rPr lang="en-GB" sz="3400" dirty="0"/>
            </a:br>
            <a:r>
              <a:rPr lang="en-GB" sz="2800" dirty="0" err="1"/>
              <a:t>LhARA</a:t>
            </a:r>
            <a:r>
              <a:rPr lang="en-GB" sz="2800" dirty="0"/>
              <a:t> fortnightly meeting</a:t>
            </a:r>
            <a:endParaRPr lang="en-GB" sz="3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FAE26F-9491-4A66-9863-2FD9A060E3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33544"/>
            <a:ext cx="9144000" cy="1655762"/>
          </a:xfrm>
        </p:spPr>
        <p:txBody>
          <a:bodyPr/>
          <a:lstStyle/>
          <a:p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August 2022</a:t>
            </a:r>
          </a:p>
          <a:p>
            <a:r>
              <a:rPr lang="en-GB" dirty="0"/>
              <a:t>Titus Dascalu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C0985D4-0606-4BD1-A337-0C2D193F0084}"/>
              </a:ext>
            </a:extLst>
          </p:cNvPr>
          <p:cNvCxnSpPr>
            <a:cxnSpLocks/>
          </p:cNvCxnSpPr>
          <p:nvPr/>
        </p:nvCxnSpPr>
        <p:spPr>
          <a:xfrm>
            <a:off x="2882832" y="3273825"/>
            <a:ext cx="65596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972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6" y="280221"/>
            <a:ext cx="8197044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Scaling studies: iron cover mass + power consumption </a:t>
            </a:r>
          </a:p>
        </p:txBody>
      </p:sp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6498B333-15CC-4D2F-860F-06485377B4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96" y="1784811"/>
            <a:ext cx="5444352" cy="3599817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48C5490-4620-480E-A116-D1AB7DA3DE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11520" y="1619078"/>
            <a:ext cx="6024880" cy="376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718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6" y="280221"/>
            <a:ext cx="3259284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400 A magnet design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DFE5AEC3-2FBD-4E35-9851-0CE86BF174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6074" b="4593"/>
          <a:stretch/>
        </p:blipFill>
        <p:spPr>
          <a:xfrm>
            <a:off x="3723641" y="136525"/>
            <a:ext cx="8498839" cy="63269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B44298-8A29-4DE5-A55D-EEA7094010DD}"/>
                  </a:ext>
                </a:extLst>
              </p:cNvPr>
              <p:cNvSpPr txBox="1"/>
              <p:nvPr/>
            </p:nvSpPr>
            <p:spPr>
              <a:xfrm>
                <a:off x="225596" y="1290320"/>
                <a:ext cx="3584404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26 total layers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Graded coil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3 types of cable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Each point is a different configuration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</m:d>
                  </m:oMath>
                </a14:m>
                <a:r>
                  <a:rPr lang="en-GB" sz="2000" dirty="0"/>
                  <a:t> with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000" dirty="0"/>
                  <a:t> layers, cable type A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2000" dirty="0"/>
                  <a:t> layers, cable type B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GB" sz="2000" dirty="0"/>
                  <a:t> layers, cable type C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B44298-8A29-4DE5-A55D-EEA7094010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96" y="1290320"/>
                <a:ext cx="3584404" cy="3477875"/>
              </a:xfrm>
              <a:prstGeom prst="rect">
                <a:avLst/>
              </a:prstGeom>
              <a:blipFill>
                <a:blip r:embed="rId4"/>
                <a:stretch>
                  <a:fillRect l="-1531" t="-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9448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4AE81A5-AE19-4B70-8BDC-77A1AEBAAAF8}"/>
              </a:ext>
            </a:extLst>
          </p:cNvPr>
          <p:cNvSpPr/>
          <p:nvPr/>
        </p:nvSpPr>
        <p:spPr>
          <a:xfrm>
            <a:off x="1817600" y="5792852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BC89ECD-B933-4D47-A60A-F114176514C7}"/>
              </a:ext>
            </a:extLst>
          </p:cNvPr>
          <p:cNvSpPr/>
          <p:nvPr/>
        </p:nvSpPr>
        <p:spPr>
          <a:xfrm>
            <a:off x="1817601" y="4856582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1438C5A-6042-45FC-B82E-AC341415ECBF}"/>
              </a:ext>
            </a:extLst>
          </p:cNvPr>
          <p:cNvSpPr/>
          <p:nvPr/>
        </p:nvSpPr>
        <p:spPr>
          <a:xfrm>
            <a:off x="1107439" y="3507303"/>
            <a:ext cx="199239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553980F-63DF-43B9-887E-5C2B32D280C1}"/>
              </a:ext>
            </a:extLst>
          </p:cNvPr>
          <p:cNvSpPr/>
          <p:nvPr/>
        </p:nvSpPr>
        <p:spPr>
          <a:xfrm>
            <a:off x="1645919" y="1678157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6" y="280221"/>
            <a:ext cx="3614884" cy="8925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400 A magnet design–specifications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772C90-8025-4639-8B61-47865BD4B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3764" y="182845"/>
            <a:ext cx="5896076" cy="649230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AE62988-8B78-4EF4-AD7B-C6E49FDF3748}"/>
              </a:ext>
            </a:extLst>
          </p:cNvPr>
          <p:cNvCxnSpPr/>
          <p:nvPr/>
        </p:nvCxnSpPr>
        <p:spPr>
          <a:xfrm flipH="1">
            <a:off x="3129280" y="640080"/>
            <a:ext cx="2519680" cy="12496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C96303-9FCB-43D7-BD4C-A6EBD3E5F8F9}"/>
              </a:ext>
            </a:extLst>
          </p:cNvPr>
          <p:cNvCxnSpPr/>
          <p:nvPr/>
        </p:nvCxnSpPr>
        <p:spPr>
          <a:xfrm flipH="1">
            <a:off x="3129280" y="2448577"/>
            <a:ext cx="2519680" cy="12496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9548F1E-B36A-432D-89E0-BD62B1E791BE}"/>
              </a:ext>
            </a:extLst>
          </p:cNvPr>
          <p:cNvCxnSpPr>
            <a:cxnSpLocks/>
          </p:cNvCxnSpPr>
          <p:nvPr/>
        </p:nvCxnSpPr>
        <p:spPr>
          <a:xfrm flipH="1" flipV="1">
            <a:off x="3271520" y="5151120"/>
            <a:ext cx="2377440" cy="2670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7B3D08D-DB7A-439B-8483-BE7DC31EBE33}"/>
              </a:ext>
            </a:extLst>
          </p:cNvPr>
          <p:cNvCxnSpPr>
            <a:cxnSpLocks/>
          </p:cNvCxnSpPr>
          <p:nvPr/>
        </p:nvCxnSpPr>
        <p:spPr>
          <a:xfrm flipH="1" flipV="1">
            <a:off x="3271520" y="6010910"/>
            <a:ext cx="2377440" cy="2670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3D08E0-9C01-4271-8478-03444F4E7B94}"/>
                  </a:ext>
                </a:extLst>
              </p:cNvPr>
              <p:cNvSpPr txBox="1"/>
              <p:nvPr/>
            </p:nvSpPr>
            <p:spPr>
              <a:xfrm>
                <a:off x="1717040" y="1720483"/>
                <a:ext cx="1286378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=1.26</m:t>
                    </m:r>
                  </m:oMath>
                </a14:m>
                <a:r>
                  <a:rPr lang="en-GB" sz="2200" dirty="0"/>
                  <a:t> T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3D08E0-9C01-4271-8478-03444F4E7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040" y="1720483"/>
                <a:ext cx="1286378" cy="338554"/>
              </a:xfrm>
              <a:prstGeom prst="rect">
                <a:avLst/>
              </a:prstGeom>
              <a:blipFill>
                <a:blip r:embed="rId3"/>
                <a:stretch>
                  <a:fillRect l="-6161" t="-25000" r="-13270" b="-48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266E79C-19CA-4827-B8C5-B038078BB387}"/>
              </a:ext>
            </a:extLst>
          </p:cNvPr>
          <p:cNvSpPr txBox="1"/>
          <p:nvPr/>
        </p:nvSpPr>
        <p:spPr>
          <a:xfrm>
            <a:off x="966238" y="3482813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27 cm thick coil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EAE0CB-8428-4B3F-B3DB-174A43971554}"/>
              </a:ext>
            </a:extLst>
          </p:cNvPr>
          <p:cNvSpPr txBox="1"/>
          <p:nvPr/>
        </p:nvSpPr>
        <p:spPr>
          <a:xfrm>
            <a:off x="992757" y="4853781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1150 kg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BF4D53-CEA8-4A3D-B0F5-89FC5F0E5C48}"/>
              </a:ext>
            </a:extLst>
          </p:cNvPr>
          <p:cNvSpPr txBox="1"/>
          <p:nvPr/>
        </p:nvSpPr>
        <p:spPr>
          <a:xfrm>
            <a:off x="966238" y="5792853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155 kW</a:t>
            </a:r>
          </a:p>
        </p:txBody>
      </p:sp>
    </p:spTree>
    <p:extLst>
      <p:ext uri="{BB962C8B-B14F-4D97-AF65-F5344CB8AC3E}">
        <p14:creationId xmlns:p14="http://schemas.microsoft.com/office/powerpoint/2010/main" val="130524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13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5" y="280221"/>
            <a:ext cx="349804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1000 A magnet design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B44298-8A29-4DE5-A55D-EEA7094010DD}"/>
                  </a:ext>
                </a:extLst>
              </p:cNvPr>
              <p:cNvSpPr txBox="1"/>
              <p:nvPr/>
            </p:nvSpPr>
            <p:spPr>
              <a:xfrm>
                <a:off x="225596" y="1290320"/>
                <a:ext cx="3584404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14 total layers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Graded coil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3 types of cable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Each point is a different configuration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</m:d>
                  </m:oMath>
                </a14:m>
                <a:r>
                  <a:rPr lang="en-GB" sz="2000" dirty="0"/>
                  <a:t> with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000" dirty="0"/>
                  <a:t> layers, cable type A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2000" dirty="0"/>
                  <a:t> layers, cable type B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GB" sz="2000" dirty="0"/>
                  <a:t> layers, cable type C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B44298-8A29-4DE5-A55D-EEA7094010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96" y="1290320"/>
                <a:ext cx="3584404" cy="3477875"/>
              </a:xfrm>
              <a:prstGeom prst="rect">
                <a:avLst/>
              </a:prstGeom>
              <a:blipFill>
                <a:blip r:embed="rId2"/>
                <a:stretch>
                  <a:fillRect l="-1531" t="-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phic 8">
            <a:extLst>
              <a:ext uri="{FF2B5EF4-FFF2-40B4-BE49-F238E27FC236}">
                <a16:creationId xmlns:a16="http://schemas.microsoft.com/office/drawing/2014/main" id="{BE7BABA2-C464-4E15-95E2-B0A4A5ABD3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6666" b="5333"/>
          <a:stretch/>
        </p:blipFill>
        <p:spPr>
          <a:xfrm>
            <a:off x="3723640" y="226860"/>
            <a:ext cx="8544561" cy="626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81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4AE81A5-AE19-4B70-8BDC-77A1AEBAAAF8}"/>
              </a:ext>
            </a:extLst>
          </p:cNvPr>
          <p:cNvSpPr/>
          <p:nvPr/>
        </p:nvSpPr>
        <p:spPr>
          <a:xfrm>
            <a:off x="1817600" y="5792852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BC89ECD-B933-4D47-A60A-F114176514C7}"/>
              </a:ext>
            </a:extLst>
          </p:cNvPr>
          <p:cNvSpPr/>
          <p:nvPr/>
        </p:nvSpPr>
        <p:spPr>
          <a:xfrm>
            <a:off x="1817601" y="4856582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1438C5A-6042-45FC-B82E-AC341415ECBF}"/>
              </a:ext>
            </a:extLst>
          </p:cNvPr>
          <p:cNvSpPr/>
          <p:nvPr/>
        </p:nvSpPr>
        <p:spPr>
          <a:xfrm>
            <a:off x="1107439" y="3507303"/>
            <a:ext cx="199239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553980F-63DF-43B9-887E-5C2B32D280C1}"/>
              </a:ext>
            </a:extLst>
          </p:cNvPr>
          <p:cNvSpPr/>
          <p:nvPr/>
        </p:nvSpPr>
        <p:spPr>
          <a:xfrm>
            <a:off x="1645919" y="1678157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6" y="280221"/>
            <a:ext cx="3614884" cy="8925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1000 A magnet design–specifications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AE62988-8B78-4EF4-AD7B-C6E49FDF3748}"/>
              </a:ext>
            </a:extLst>
          </p:cNvPr>
          <p:cNvCxnSpPr/>
          <p:nvPr/>
        </p:nvCxnSpPr>
        <p:spPr>
          <a:xfrm flipH="1">
            <a:off x="3129280" y="640080"/>
            <a:ext cx="2519680" cy="12496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C96303-9FCB-43D7-BD4C-A6EBD3E5F8F9}"/>
              </a:ext>
            </a:extLst>
          </p:cNvPr>
          <p:cNvCxnSpPr/>
          <p:nvPr/>
        </p:nvCxnSpPr>
        <p:spPr>
          <a:xfrm flipH="1">
            <a:off x="3129280" y="2448577"/>
            <a:ext cx="2519680" cy="12496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9548F1E-B36A-432D-89E0-BD62B1E791BE}"/>
              </a:ext>
            </a:extLst>
          </p:cNvPr>
          <p:cNvCxnSpPr>
            <a:cxnSpLocks/>
          </p:cNvCxnSpPr>
          <p:nvPr/>
        </p:nvCxnSpPr>
        <p:spPr>
          <a:xfrm flipH="1" flipV="1">
            <a:off x="3271520" y="5151120"/>
            <a:ext cx="2377440" cy="2670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7B3D08D-DB7A-439B-8483-BE7DC31EBE33}"/>
              </a:ext>
            </a:extLst>
          </p:cNvPr>
          <p:cNvCxnSpPr>
            <a:cxnSpLocks/>
          </p:cNvCxnSpPr>
          <p:nvPr/>
        </p:nvCxnSpPr>
        <p:spPr>
          <a:xfrm flipH="1" flipV="1">
            <a:off x="3271520" y="6010910"/>
            <a:ext cx="2377440" cy="2670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3D08E0-9C01-4271-8478-03444F4E7B94}"/>
                  </a:ext>
                </a:extLst>
              </p:cNvPr>
              <p:cNvSpPr txBox="1"/>
              <p:nvPr/>
            </p:nvSpPr>
            <p:spPr>
              <a:xfrm>
                <a:off x="1717040" y="1720483"/>
                <a:ext cx="1286378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=1.28</m:t>
                    </m:r>
                  </m:oMath>
                </a14:m>
                <a:r>
                  <a:rPr lang="en-GB" sz="2200" dirty="0"/>
                  <a:t> T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3D08E0-9C01-4271-8478-03444F4E7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040" y="1720483"/>
                <a:ext cx="1286378" cy="338554"/>
              </a:xfrm>
              <a:prstGeom prst="rect">
                <a:avLst/>
              </a:prstGeom>
              <a:blipFill>
                <a:blip r:embed="rId2"/>
                <a:stretch>
                  <a:fillRect l="-6161" t="-25000" r="-13270" b="-48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266E79C-19CA-4827-B8C5-B038078BB387}"/>
              </a:ext>
            </a:extLst>
          </p:cNvPr>
          <p:cNvSpPr txBox="1"/>
          <p:nvPr/>
        </p:nvSpPr>
        <p:spPr>
          <a:xfrm>
            <a:off x="966238" y="3482813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19 cm thick coil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EAE0CB-8428-4B3F-B3DB-174A43971554}"/>
              </a:ext>
            </a:extLst>
          </p:cNvPr>
          <p:cNvSpPr txBox="1"/>
          <p:nvPr/>
        </p:nvSpPr>
        <p:spPr>
          <a:xfrm>
            <a:off x="992757" y="4853781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925 kg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BF4D53-CEA8-4A3D-B0F5-89FC5F0E5C48}"/>
              </a:ext>
            </a:extLst>
          </p:cNvPr>
          <p:cNvSpPr txBox="1"/>
          <p:nvPr/>
        </p:nvSpPr>
        <p:spPr>
          <a:xfrm>
            <a:off x="966238" y="5792853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125 kW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D88417-335E-4B8F-8977-E4005748B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322" y="208799"/>
            <a:ext cx="6158153" cy="644040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A717693-F3C9-49D1-B042-D414F0D02936}"/>
              </a:ext>
            </a:extLst>
          </p:cNvPr>
          <p:cNvCxnSpPr/>
          <p:nvPr/>
        </p:nvCxnSpPr>
        <p:spPr>
          <a:xfrm>
            <a:off x="793518" y="3552130"/>
            <a:ext cx="172720" cy="40639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4E88314-3184-4BC3-BC7D-45B80CEE95DC}"/>
              </a:ext>
            </a:extLst>
          </p:cNvPr>
          <p:cNvCxnSpPr/>
          <p:nvPr/>
        </p:nvCxnSpPr>
        <p:spPr>
          <a:xfrm>
            <a:off x="1544320" y="4879671"/>
            <a:ext cx="172720" cy="40639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A368BD8-7F98-498F-8DB8-F84B3A60CDA5}"/>
              </a:ext>
            </a:extLst>
          </p:cNvPr>
          <p:cNvCxnSpPr/>
          <p:nvPr/>
        </p:nvCxnSpPr>
        <p:spPr>
          <a:xfrm>
            <a:off x="1530358" y="5817343"/>
            <a:ext cx="172720" cy="40639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674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4AE81A5-AE19-4B70-8BDC-77A1AEBAAAF8}"/>
              </a:ext>
            </a:extLst>
          </p:cNvPr>
          <p:cNvSpPr/>
          <p:nvPr/>
        </p:nvSpPr>
        <p:spPr>
          <a:xfrm>
            <a:off x="1817600" y="5792852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BC89ECD-B933-4D47-A60A-F114176514C7}"/>
              </a:ext>
            </a:extLst>
          </p:cNvPr>
          <p:cNvSpPr/>
          <p:nvPr/>
        </p:nvSpPr>
        <p:spPr>
          <a:xfrm>
            <a:off x="1817601" y="4856582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1438C5A-6042-45FC-B82E-AC341415ECBF}"/>
              </a:ext>
            </a:extLst>
          </p:cNvPr>
          <p:cNvSpPr/>
          <p:nvPr/>
        </p:nvSpPr>
        <p:spPr>
          <a:xfrm>
            <a:off x="1107439" y="3507303"/>
            <a:ext cx="199239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553980F-63DF-43B9-887E-5C2B32D280C1}"/>
              </a:ext>
            </a:extLst>
          </p:cNvPr>
          <p:cNvSpPr/>
          <p:nvPr/>
        </p:nvSpPr>
        <p:spPr>
          <a:xfrm>
            <a:off x="1645919" y="1678157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15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6" y="280221"/>
            <a:ext cx="3614884" cy="8925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2000 A magnet design–specifications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AE62988-8B78-4EF4-AD7B-C6E49FDF3748}"/>
              </a:ext>
            </a:extLst>
          </p:cNvPr>
          <p:cNvCxnSpPr/>
          <p:nvPr/>
        </p:nvCxnSpPr>
        <p:spPr>
          <a:xfrm flipH="1">
            <a:off x="3129280" y="640080"/>
            <a:ext cx="2519680" cy="12496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C96303-9FCB-43D7-BD4C-A6EBD3E5F8F9}"/>
              </a:ext>
            </a:extLst>
          </p:cNvPr>
          <p:cNvCxnSpPr/>
          <p:nvPr/>
        </p:nvCxnSpPr>
        <p:spPr>
          <a:xfrm flipH="1">
            <a:off x="3129280" y="2448577"/>
            <a:ext cx="2519680" cy="12496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9548F1E-B36A-432D-89E0-BD62B1E791BE}"/>
              </a:ext>
            </a:extLst>
          </p:cNvPr>
          <p:cNvCxnSpPr>
            <a:cxnSpLocks/>
          </p:cNvCxnSpPr>
          <p:nvPr/>
        </p:nvCxnSpPr>
        <p:spPr>
          <a:xfrm flipH="1" flipV="1">
            <a:off x="3271520" y="5151120"/>
            <a:ext cx="2377440" cy="2670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7B3D08D-DB7A-439B-8483-BE7DC31EBE33}"/>
              </a:ext>
            </a:extLst>
          </p:cNvPr>
          <p:cNvCxnSpPr>
            <a:cxnSpLocks/>
          </p:cNvCxnSpPr>
          <p:nvPr/>
        </p:nvCxnSpPr>
        <p:spPr>
          <a:xfrm flipH="1" flipV="1">
            <a:off x="3271520" y="6010910"/>
            <a:ext cx="2377440" cy="2670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3D08E0-9C01-4271-8478-03444F4E7B94}"/>
                  </a:ext>
                </a:extLst>
              </p:cNvPr>
              <p:cNvSpPr txBox="1"/>
              <p:nvPr/>
            </p:nvSpPr>
            <p:spPr>
              <a:xfrm>
                <a:off x="1717040" y="1720483"/>
                <a:ext cx="1286378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=1.28</m:t>
                    </m:r>
                  </m:oMath>
                </a14:m>
                <a:r>
                  <a:rPr lang="en-GB" sz="2200" dirty="0"/>
                  <a:t> T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3D08E0-9C01-4271-8478-03444F4E7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040" y="1720483"/>
                <a:ext cx="1286378" cy="338554"/>
              </a:xfrm>
              <a:prstGeom prst="rect">
                <a:avLst/>
              </a:prstGeom>
              <a:blipFill>
                <a:blip r:embed="rId2"/>
                <a:stretch>
                  <a:fillRect l="-6161" t="-25000" r="-13270" b="-48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266E79C-19CA-4827-B8C5-B038078BB387}"/>
              </a:ext>
            </a:extLst>
          </p:cNvPr>
          <p:cNvSpPr txBox="1"/>
          <p:nvPr/>
        </p:nvSpPr>
        <p:spPr>
          <a:xfrm>
            <a:off x="863600" y="3482813"/>
            <a:ext cx="22362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20 cm thick coil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EAE0CB-8428-4B3F-B3DB-174A43971554}"/>
              </a:ext>
            </a:extLst>
          </p:cNvPr>
          <p:cNvSpPr txBox="1"/>
          <p:nvPr/>
        </p:nvSpPr>
        <p:spPr>
          <a:xfrm>
            <a:off x="992757" y="4853781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1173 kg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BF4D53-CEA8-4A3D-B0F5-89FC5F0E5C48}"/>
              </a:ext>
            </a:extLst>
          </p:cNvPr>
          <p:cNvSpPr txBox="1"/>
          <p:nvPr/>
        </p:nvSpPr>
        <p:spPr>
          <a:xfrm>
            <a:off x="966238" y="5792853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105 kW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FA5CF6-7BC5-4D1E-B488-4C50536B1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8960" y="164666"/>
            <a:ext cx="6036427" cy="6528667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271935C-A64B-46EE-953C-2E2E2C2CA874}"/>
              </a:ext>
            </a:extLst>
          </p:cNvPr>
          <p:cNvCxnSpPr/>
          <p:nvPr/>
        </p:nvCxnSpPr>
        <p:spPr>
          <a:xfrm>
            <a:off x="1558520" y="5817343"/>
            <a:ext cx="172720" cy="40639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1DB4129-3CCA-4D55-9D5F-8DFDAC2D6228}"/>
              </a:ext>
            </a:extLst>
          </p:cNvPr>
          <p:cNvCxnSpPr>
            <a:cxnSpLocks/>
          </p:cNvCxnSpPr>
          <p:nvPr/>
        </p:nvCxnSpPr>
        <p:spPr>
          <a:xfrm flipV="1">
            <a:off x="1559558" y="4892710"/>
            <a:ext cx="172720" cy="40639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039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16</a:t>
            </a:fld>
            <a:endParaRPr lang="en-GB"/>
          </a:p>
        </p:txBody>
      </p:sp>
      <p:pic>
        <p:nvPicPr>
          <p:cNvPr id="49" name="Picture 48" descr="Background pattern, rectangle&#10;&#10;Description automatically generated with medium confidence">
            <a:extLst>
              <a:ext uri="{FF2B5EF4-FFF2-40B4-BE49-F238E27FC236}">
                <a16:creationId xmlns:a16="http://schemas.microsoft.com/office/drawing/2014/main" id="{8734A8FF-80FB-49DA-BCAD-11D769A32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0" y="1053302"/>
            <a:ext cx="5382000" cy="16866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6" y="280221"/>
            <a:ext cx="2913844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2D FEMM Models</a:t>
            </a:r>
          </a:p>
        </p:txBody>
      </p:sp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BABEB8E0-0F82-4F07-89BA-4605475CB3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0" y="3028715"/>
            <a:ext cx="5383280" cy="1886198"/>
          </a:xfrm>
          <a:prstGeom prst="rect">
            <a:avLst/>
          </a:prstGeom>
        </p:spPr>
      </p:pic>
      <p:pic>
        <p:nvPicPr>
          <p:cNvPr id="18" name="Picture 17" descr="Background pattern&#10;&#10;Description automatically generated">
            <a:extLst>
              <a:ext uri="{FF2B5EF4-FFF2-40B4-BE49-F238E27FC236}">
                <a16:creationId xmlns:a16="http://schemas.microsoft.com/office/drawing/2014/main" id="{7E7B2367-D91B-4B4E-9A4C-67281EA8E0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0" y="4971802"/>
            <a:ext cx="5383280" cy="188619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C889CF8-4A11-4C17-BE3A-9217A98C3DF4}"/>
              </a:ext>
            </a:extLst>
          </p:cNvPr>
          <p:cNvSpPr txBox="1"/>
          <p:nvPr/>
        </p:nvSpPr>
        <p:spPr>
          <a:xfrm>
            <a:off x="280920" y="1017990"/>
            <a:ext cx="821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 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646DA68-D2DB-4431-A2C1-E1EE17BB247D}"/>
              </a:ext>
            </a:extLst>
          </p:cNvPr>
          <p:cNvSpPr txBox="1"/>
          <p:nvPr/>
        </p:nvSpPr>
        <p:spPr>
          <a:xfrm>
            <a:off x="336800" y="3024644"/>
            <a:ext cx="93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1000 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8E5EE4A-24C6-425D-8F0F-42F3E9E85648}"/>
              </a:ext>
            </a:extLst>
          </p:cNvPr>
          <p:cNvSpPr txBox="1"/>
          <p:nvPr/>
        </p:nvSpPr>
        <p:spPr>
          <a:xfrm>
            <a:off x="280920" y="4982498"/>
            <a:ext cx="93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2000 A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AF03442D-C5A7-426B-92E4-0BCF190F9F9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3704" b="5517"/>
          <a:stretch/>
        </p:blipFill>
        <p:spPr>
          <a:xfrm>
            <a:off x="5720080" y="560939"/>
            <a:ext cx="2367280" cy="4319749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CEA1100E-139D-49AE-8EE4-8697890118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60029" y="950118"/>
            <a:ext cx="4331971" cy="2707482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65842B11-4792-4B25-A54F-E9CCD06319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98578" y="3697055"/>
            <a:ext cx="4254872" cy="265929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2285B23-7796-4D5E-86FA-DC1728505511}"/>
              </a:ext>
            </a:extLst>
          </p:cNvPr>
          <p:cNvSpPr txBox="1"/>
          <p:nvPr/>
        </p:nvSpPr>
        <p:spPr>
          <a:xfrm>
            <a:off x="10862560" y="1353119"/>
            <a:ext cx="821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 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EFB62B0-339D-4D1C-8808-33B0D7126F07}"/>
              </a:ext>
            </a:extLst>
          </p:cNvPr>
          <p:cNvSpPr txBox="1"/>
          <p:nvPr/>
        </p:nvSpPr>
        <p:spPr>
          <a:xfrm>
            <a:off x="10730480" y="4115452"/>
            <a:ext cx="93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1000 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CBC90-7177-4566-BF9C-B671D8DC3BE2}"/>
              </a:ext>
            </a:extLst>
          </p:cNvPr>
          <p:cNvSpPr txBox="1"/>
          <p:nvPr/>
        </p:nvSpPr>
        <p:spPr>
          <a:xfrm>
            <a:off x="8610913" y="2320703"/>
            <a:ext cx="618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coil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53DEB3B-C3B6-4A57-823F-AFCF5DAE2AA4}"/>
              </a:ext>
            </a:extLst>
          </p:cNvPr>
          <p:cNvSpPr txBox="1"/>
          <p:nvPr/>
        </p:nvSpPr>
        <p:spPr>
          <a:xfrm>
            <a:off x="9592499" y="2481303"/>
            <a:ext cx="805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cover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4272C05-0E9A-4351-AE72-B7B6F4B6B7AF}"/>
              </a:ext>
            </a:extLst>
          </p:cNvPr>
          <p:cNvCxnSpPr>
            <a:cxnSpLocks/>
          </p:cNvCxnSpPr>
          <p:nvPr/>
        </p:nvCxnSpPr>
        <p:spPr>
          <a:xfrm>
            <a:off x="10370946" y="2720813"/>
            <a:ext cx="359534" cy="4884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2CC2AEB-A4B8-4032-9482-753E46F5D770}"/>
              </a:ext>
            </a:extLst>
          </p:cNvPr>
          <p:cNvCxnSpPr>
            <a:cxnSpLocks/>
          </p:cNvCxnSpPr>
          <p:nvPr/>
        </p:nvCxnSpPr>
        <p:spPr>
          <a:xfrm>
            <a:off x="8974302" y="2681358"/>
            <a:ext cx="359534" cy="4884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B5EB7ED7-CB7D-410A-A43E-5DA7954307DD}"/>
              </a:ext>
            </a:extLst>
          </p:cNvPr>
          <p:cNvSpPr txBox="1"/>
          <p:nvPr/>
        </p:nvSpPr>
        <p:spPr>
          <a:xfrm>
            <a:off x="9266680" y="720731"/>
            <a:ext cx="1930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Field on axis</a:t>
            </a:r>
          </a:p>
        </p:txBody>
      </p:sp>
    </p:spTree>
    <p:extLst>
      <p:ext uri="{BB962C8B-B14F-4D97-AF65-F5344CB8AC3E}">
        <p14:creationId xmlns:p14="http://schemas.microsoft.com/office/powerpoint/2010/main" val="29974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163E4-2E33-44E2-971C-2A8FA98330CB}"/>
              </a:ext>
            </a:extLst>
          </p:cNvPr>
          <p:cNvSpPr txBox="1">
            <a:spLocks/>
          </p:cNvSpPr>
          <p:nvPr/>
        </p:nvSpPr>
        <p:spPr>
          <a:xfrm>
            <a:off x="1524000" y="2235200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/>
              <a:t>Possible issues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B0A6A62-360D-4FC7-9B9F-1DF701BCEAC7}"/>
              </a:ext>
            </a:extLst>
          </p:cNvPr>
          <p:cNvCxnSpPr>
            <a:cxnSpLocks/>
          </p:cNvCxnSpPr>
          <p:nvPr/>
        </p:nvCxnSpPr>
        <p:spPr>
          <a:xfrm>
            <a:off x="2882832" y="3273825"/>
            <a:ext cx="65596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302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E377E4-566C-4453-B775-F6643374F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96435D-CABA-41ED-95FF-2ABAD31BBF30}"/>
              </a:ext>
            </a:extLst>
          </p:cNvPr>
          <p:cNvSpPr txBox="1"/>
          <p:nvPr/>
        </p:nvSpPr>
        <p:spPr>
          <a:xfrm>
            <a:off x="225595" y="280221"/>
            <a:ext cx="764840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Space constraints for the 1</a:t>
            </a:r>
            <a:r>
              <a:rPr lang="en-GB" sz="2600" baseline="300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st</a:t>
            </a:r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solenoid in the beamline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DFB851-B482-4688-95CF-1B795977F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899" y="2118162"/>
            <a:ext cx="5312599" cy="44596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FB5FA1F-BCB8-4DC9-8EC4-71422A17A837}"/>
                  </a:ext>
                </a:extLst>
              </p:cNvPr>
              <p:cNvSpPr txBox="1"/>
              <p:nvPr/>
            </p:nvSpPr>
            <p:spPr>
              <a:xfrm>
                <a:off x="6096000" y="4045550"/>
                <a:ext cx="4958080" cy="1107996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Solenoid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smtClean="0">
                        <a:latin typeface="Cambria Math" panose="02040503050406030204" pitchFamily="18" charset="0"/>
                      </a:rPr>
                      <m:t>O</m:t>
                    </m:r>
                    <m:r>
                      <m:rPr>
                        <m:sty m:val="p"/>
                      </m:rPr>
                      <a:rPr lang="en-GB" sz="2200" b="0" i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&lt;150</m:t>
                    </m:r>
                  </m:oMath>
                </a14:m>
                <a:r>
                  <a:rPr lang="en-GB" sz="2200" dirty="0"/>
                  <a:t> mm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For magnet entrance to be placed 150 mm from target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FB5FA1F-BCB8-4DC9-8EC4-71422A17A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045550"/>
                <a:ext cx="4958080" cy="1107996"/>
              </a:xfrm>
              <a:prstGeom prst="rect">
                <a:avLst/>
              </a:prstGeom>
              <a:blipFill>
                <a:blip r:embed="rId3"/>
                <a:stretch>
                  <a:fillRect l="-1225" t="-3261" b="-9239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266C4363-A6D2-44C6-B301-C45E08C54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080" y="1104394"/>
            <a:ext cx="3727640" cy="10510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EEDFD9-25B5-47B8-9D10-70D87FBE51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7498" y="900316"/>
            <a:ext cx="2979678" cy="30025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EE23D4-E26F-4654-8649-C66997DF03E6}"/>
              </a:ext>
            </a:extLst>
          </p:cNvPr>
          <p:cNvSpPr txBox="1"/>
          <p:nvPr/>
        </p:nvSpPr>
        <p:spPr>
          <a:xfrm>
            <a:off x="6096000" y="5296240"/>
            <a:ext cx="4958080" cy="14465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FF0000"/>
                </a:solidFill>
              </a:rPr>
              <a:t>Different laser incidence angle envisioned for </a:t>
            </a:r>
            <a:r>
              <a:rPr lang="en-GB" sz="2200" dirty="0" err="1">
                <a:solidFill>
                  <a:srgbClr val="FF0000"/>
                </a:solidFill>
              </a:rPr>
              <a:t>LhARA</a:t>
            </a:r>
            <a:endParaRPr lang="en-GB" sz="2200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FF0000"/>
                </a:solidFill>
              </a:rPr>
              <a:t>Design will probably allow for more space downstream of target</a:t>
            </a:r>
          </a:p>
        </p:txBody>
      </p:sp>
    </p:spTree>
    <p:extLst>
      <p:ext uri="{BB962C8B-B14F-4D97-AF65-F5344CB8AC3E}">
        <p14:creationId xmlns:p14="http://schemas.microsoft.com/office/powerpoint/2010/main" val="2531939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3D040F-D64B-493D-B440-D5E55D526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19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E562AB-1879-4691-A393-B3D5FF0E239B}"/>
              </a:ext>
            </a:extLst>
          </p:cNvPr>
          <p:cNvSpPr txBox="1"/>
          <p:nvPr/>
        </p:nvSpPr>
        <p:spPr>
          <a:xfrm>
            <a:off x="225595" y="280221"/>
            <a:ext cx="6427453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Coolant manifold and electricity separation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E8E76E-D978-4A05-80AA-EB7004F96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273" y="1223150"/>
            <a:ext cx="4984487" cy="4590305"/>
          </a:xfrm>
          <a:prstGeom prst="rect">
            <a:avLst/>
          </a:prstGeom>
        </p:spPr>
      </p:pic>
      <p:pic>
        <p:nvPicPr>
          <p:cNvPr id="10" name="Picture 9" descr="A picture containing yellow&#10;&#10;Description automatically generated">
            <a:extLst>
              <a:ext uri="{FF2B5EF4-FFF2-40B4-BE49-F238E27FC236}">
                <a16:creationId xmlns:a16="http://schemas.microsoft.com/office/drawing/2014/main" id="{FDA50708-1279-4025-9619-C4C2E32D05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00270"/>
            <a:ext cx="5329928" cy="34360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403F8A8-7DA5-4CB7-96A6-DCFA91D7C397}"/>
              </a:ext>
            </a:extLst>
          </p:cNvPr>
          <p:cNvSpPr txBox="1"/>
          <p:nvPr/>
        </p:nvSpPr>
        <p:spPr>
          <a:xfrm>
            <a:off x="193042" y="63956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CERN-SHiP-NOTE-2019-004</a:t>
            </a:r>
          </a:p>
        </p:txBody>
      </p:sp>
    </p:spTree>
    <p:extLst>
      <p:ext uri="{BB962C8B-B14F-4D97-AF65-F5344CB8AC3E}">
        <p14:creationId xmlns:p14="http://schemas.microsoft.com/office/powerpoint/2010/main" val="783975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544D0-1E7F-40DE-AE77-423D08D27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2</a:t>
            </a:fld>
            <a:endParaRPr lang="en-GB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1A234F54-9D13-4DDB-9FF9-8E85F504E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50" y="1862796"/>
            <a:ext cx="10439173" cy="429427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414299-7DB6-4FDE-96E5-0D5E2A715763}"/>
              </a:ext>
            </a:extLst>
          </p:cNvPr>
          <p:cNvSpPr txBox="1"/>
          <p:nvPr/>
        </p:nvSpPr>
        <p:spPr>
          <a:xfrm>
            <a:off x="678050" y="1252436"/>
            <a:ext cx="1855306" cy="4308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200" dirty="0" err="1">
                <a:solidFill>
                  <a:srgbClr val="FF0000"/>
                </a:solidFill>
              </a:rPr>
              <a:t>LhARA</a:t>
            </a:r>
            <a:r>
              <a:rPr lang="en-GB" sz="2200" dirty="0">
                <a:solidFill>
                  <a:srgbClr val="FF0000"/>
                </a:solidFill>
              </a:rPr>
              <a:t> Stage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CD26F3-57CF-4403-A256-D9ACD818CD9D}"/>
              </a:ext>
            </a:extLst>
          </p:cNvPr>
          <p:cNvSpPr txBox="1"/>
          <p:nvPr/>
        </p:nvSpPr>
        <p:spPr>
          <a:xfrm>
            <a:off x="4566273" y="942062"/>
            <a:ext cx="67728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Risk mitigation: alternative capture system based on conventional solenoids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2E71A74-56FB-463D-9B8F-3C606FC4305C}"/>
              </a:ext>
            </a:extLst>
          </p:cNvPr>
          <p:cNvCxnSpPr>
            <a:stCxn id="13" idx="1"/>
          </p:cNvCxnSpPr>
          <p:nvPr/>
        </p:nvCxnSpPr>
        <p:spPr>
          <a:xfrm flipH="1">
            <a:off x="2365131" y="1357561"/>
            <a:ext cx="2201142" cy="80534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8311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163E4-2E33-44E2-971C-2A8FA98330CB}"/>
              </a:ext>
            </a:extLst>
          </p:cNvPr>
          <p:cNvSpPr txBox="1">
            <a:spLocks/>
          </p:cNvSpPr>
          <p:nvPr/>
        </p:nvSpPr>
        <p:spPr>
          <a:xfrm>
            <a:off x="1524000" y="2235200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/>
              <a:t>Backup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B0A6A62-360D-4FC7-9B9F-1DF701BCEAC7}"/>
              </a:ext>
            </a:extLst>
          </p:cNvPr>
          <p:cNvCxnSpPr>
            <a:cxnSpLocks/>
          </p:cNvCxnSpPr>
          <p:nvPr/>
        </p:nvCxnSpPr>
        <p:spPr>
          <a:xfrm>
            <a:off x="2882832" y="3273825"/>
            <a:ext cx="65596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516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21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5" y="280221"/>
            <a:ext cx="204008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Table legend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20952B-F01D-4BDF-A484-F4B3E6860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95" y="1605280"/>
            <a:ext cx="10505607" cy="149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884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22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5" y="280221"/>
            <a:ext cx="426512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Estimate of the cost scaling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F4714A-108D-4485-8E4C-09542D284BF7}"/>
                  </a:ext>
                </a:extLst>
              </p:cNvPr>
              <p:cNvSpPr txBox="1"/>
              <p:nvPr/>
            </p:nvSpPr>
            <p:spPr>
              <a:xfrm>
                <a:off x="345440" y="1016000"/>
                <a:ext cx="11176000" cy="550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Cost scaling based on a procedure from: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200" i="1" dirty="0"/>
                  <a:t>G. </a:t>
                </a:r>
                <a:r>
                  <a:rPr lang="en-US" sz="2200" i="1" dirty="0" err="1"/>
                  <a:t>Brianti</a:t>
                </a:r>
                <a:r>
                  <a:rPr lang="en-US" sz="2200" i="1" dirty="0"/>
                  <a:t> and M. Gabriel, Basic expressions for evaluating iron core magnets – A possible procedure to minimize their cost, CERN/SI/Int. DL/70-10 (1970).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200" dirty="0"/>
                  <a:t> a few modifications to account for the increase in the power supply with the current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Assumption: the cost doubles when going from 250A to 1000A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endParaRPr lang="en-US" sz="2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60,000 hours of running (~ 15 years of 12 hours/day)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Iron return yoke/cover included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One power supply per magnet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Equipment cost includes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Cost of power supply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Cost of </a:t>
                </a:r>
                <a:r>
                  <a:rPr lang="en-US" sz="2200" dirty="0" err="1"/>
                  <a:t>d.c.</a:t>
                </a:r>
                <a:r>
                  <a:rPr lang="en-US" sz="2200" dirty="0"/>
                  <a:t> power distribution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Cost of cooling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Absolute cost is not specified (only the approximate relations between various cost components)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2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F4714A-108D-4485-8E4C-09542D284B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440" y="1016000"/>
                <a:ext cx="11176000" cy="5509200"/>
              </a:xfrm>
              <a:prstGeom prst="rect">
                <a:avLst/>
              </a:prstGeom>
              <a:blipFill>
                <a:blip r:embed="rId2"/>
                <a:stretch>
                  <a:fillRect l="-655" t="-7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1062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DA07FB-39E5-47FE-9EF9-DE63CB928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23</a:t>
            </a:fld>
            <a:endParaRPr lang="en-GB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226B6322-5666-4653-8EC9-D242777FBB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715"/>
          <a:stretch/>
        </p:blipFill>
        <p:spPr>
          <a:xfrm>
            <a:off x="7700143" y="3861806"/>
            <a:ext cx="4181338" cy="2996193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68C5DB0B-8475-47F6-B38E-B50DAD35E9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91"/>
          <a:stretch/>
        </p:blipFill>
        <p:spPr>
          <a:xfrm>
            <a:off x="7700143" y="864220"/>
            <a:ext cx="4280210" cy="3057147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F2E6EC48-5D28-4B99-84B6-0CF6F4B3107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08"/>
          <a:stretch/>
        </p:blipFill>
        <p:spPr>
          <a:xfrm>
            <a:off x="3261926" y="3896312"/>
            <a:ext cx="4181338" cy="29616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7F4B45-BE0B-4169-899D-56FDA5B6EB7E}"/>
              </a:ext>
            </a:extLst>
          </p:cNvPr>
          <p:cNvSpPr txBox="1"/>
          <p:nvPr/>
        </p:nvSpPr>
        <p:spPr>
          <a:xfrm>
            <a:off x="225595" y="280221"/>
            <a:ext cx="4265125" cy="8925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Estimate of the cost scaling (per magnet)</a:t>
            </a:r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AEC283A5-D535-4595-B28F-6352ABD5A2C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49" t="26697" b="36833"/>
          <a:stretch/>
        </p:blipFill>
        <p:spPr>
          <a:xfrm>
            <a:off x="243438" y="2972941"/>
            <a:ext cx="2761609" cy="1631347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D7459228-9F35-4E0F-8243-67CE0AB16F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715"/>
          <a:stretch/>
        </p:blipFill>
        <p:spPr>
          <a:xfrm>
            <a:off x="3176860" y="864219"/>
            <a:ext cx="4266404" cy="305714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328822F-A132-4297-8FF5-371307650717}"/>
              </a:ext>
            </a:extLst>
          </p:cNvPr>
          <p:cNvSpPr/>
          <p:nvPr/>
        </p:nvSpPr>
        <p:spPr>
          <a:xfrm>
            <a:off x="10803157" y="746817"/>
            <a:ext cx="792480" cy="4310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0465A30-EA8E-4DF1-A700-D89A2A7192D4}"/>
              </a:ext>
            </a:extLst>
          </p:cNvPr>
          <p:cNvSpPr/>
          <p:nvPr/>
        </p:nvSpPr>
        <p:spPr>
          <a:xfrm>
            <a:off x="10803157" y="3788616"/>
            <a:ext cx="792480" cy="4310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AD8AB7-71F4-4283-9C96-B1DF7CEFCBE4}"/>
              </a:ext>
            </a:extLst>
          </p:cNvPr>
          <p:cNvSpPr/>
          <p:nvPr/>
        </p:nvSpPr>
        <p:spPr>
          <a:xfrm>
            <a:off x="6382984" y="746817"/>
            <a:ext cx="792480" cy="4310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5D0FAC2-CAD3-4B0E-8A98-2BE65B4F95DF}"/>
              </a:ext>
            </a:extLst>
          </p:cNvPr>
          <p:cNvSpPr/>
          <p:nvPr/>
        </p:nvSpPr>
        <p:spPr>
          <a:xfrm>
            <a:off x="6332868" y="3788615"/>
            <a:ext cx="792480" cy="4310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6708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163E4-2E33-44E2-971C-2A8FA98330CB}"/>
              </a:ext>
            </a:extLst>
          </p:cNvPr>
          <p:cNvSpPr txBox="1">
            <a:spLocks/>
          </p:cNvSpPr>
          <p:nvPr/>
        </p:nvSpPr>
        <p:spPr>
          <a:xfrm>
            <a:off x="1524000" y="2235200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/>
              <a:t>Alternatives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B0A6A62-360D-4FC7-9B9F-1DF701BCEAC7}"/>
              </a:ext>
            </a:extLst>
          </p:cNvPr>
          <p:cNvCxnSpPr>
            <a:cxnSpLocks/>
          </p:cNvCxnSpPr>
          <p:nvPr/>
        </p:nvCxnSpPr>
        <p:spPr>
          <a:xfrm>
            <a:off x="2882832" y="3273825"/>
            <a:ext cx="65596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100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3D040F-D64B-493D-B440-D5E55D526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25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E562AB-1879-4691-A393-B3D5FF0E239B}"/>
              </a:ext>
            </a:extLst>
          </p:cNvPr>
          <p:cNvSpPr txBox="1"/>
          <p:nvPr/>
        </p:nvSpPr>
        <p:spPr>
          <a:xfrm>
            <a:off x="225595" y="280221"/>
            <a:ext cx="3208485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/>
              <a:t>Alternative designs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0287F77-AC16-4D3B-BB85-9D53BE6F17DD}"/>
                  </a:ext>
                </a:extLst>
              </p:cNvPr>
              <p:cNvSpPr txBox="1"/>
              <p:nvPr/>
            </p:nvSpPr>
            <p:spPr>
              <a:xfrm>
                <a:off x="225594" y="966117"/>
                <a:ext cx="11204406" cy="2462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rgbClr val="0000FF"/>
                    </a:solidFill>
                  </a:rPr>
                  <a:t>Tape wound aluminium coil (</a:t>
                </a:r>
                <a:r>
                  <a:rPr lang="en-US" sz="2200" dirty="0" err="1">
                    <a:solidFill>
                      <a:srgbClr val="0000FF"/>
                    </a:solidFill>
                  </a:rPr>
                  <a:t>anodised</a:t>
                </a:r>
                <a:r>
                  <a:rPr lang="en-US" sz="2200" dirty="0">
                    <a:solidFill>
                      <a:srgbClr val="0000FF"/>
                    </a:solidFill>
                  </a:rPr>
                  <a:t> surface acts as a complete electrical insulator between the winding layers)</a:t>
                </a:r>
                <a:endParaRPr lang="en-GB" sz="2200" dirty="0">
                  <a:solidFill>
                    <a:srgbClr val="0000FF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rgbClr val="0000FF"/>
                    </a:solidFill>
                  </a:rPr>
                  <a:t>“sandwich” structure with water cooling spacers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rgbClr val="0000FF"/>
                    </a:solidFill>
                  </a:rPr>
                  <a:t>Nitrogen cooling (</a:t>
                </a:r>
                <a14:m>
                  <m:oMath xmlns:m="http://schemas.openxmlformats.org/officeDocument/2006/math">
                    <m:r>
                      <a:rPr lang="en-GB" sz="22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200" dirty="0">
                    <a:solidFill>
                      <a:srgbClr val="0000FF"/>
                    </a:solidFill>
                  </a:rPr>
                  <a:t>100K)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rgbClr val="0000FF"/>
                    </a:solidFill>
                  </a:rPr>
                  <a:t>Aluminium fully in water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rgbClr val="0000FF"/>
                    </a:solidFill>
                  </a:rPr>
                  <a:t>Heat sink outside of magnet (heat transported in the plane of the strip)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0287F77-AC16-4D3B-BB85-9D53BE6F17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94" y="966117"/>
                <a:ext cx="11204406" cy="2462213"/>
              </a:xfrm>
              <a:prstGeom prst="rect">
                <a:avLst/>
              </a:prstGeom>
              <a:blipFill>
                <a:blip r:embed="rId2"/>
                <a:stretch>
                  <a:fillRect l="-598" t="-14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D525FD6-AAE9-4113-A17C-911045DC7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354" y="3356562"/>
            <a:ext cx="4089669" cy="3004009"/>
          </a:xfrm>
          <a:prstGeom prst="rect">
            <a:avLst/>
          </a:prstGeom>
        </p:spPr>
      </p:pic>
      <p:pic>
        <p:nvPicPr>
          <p:cNvPr id="2050" name="Picture 2" descr="Solenoid coils (anodized) - EN | anoxal">
            <a:extLst>
              <a:ext uri="{FF2B5EF4-FFF2-40B4-BE49-F238E27FC236}">
                <a16:creationId xmlns:a16="http://schemas.microsoft.com/office/drawing/2014/main" id="{3515247F-0853-4FA9-BC0C-8180754BD5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3" r="18083"/>
          <a:stretch/>
        </p:blipFill>
        <p:spPr bwMode="auto">
          <a:xfrm>
            <a:off x="5194766" y="3356562"/>
            <a:ext cx="6235234" cy="299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9F5F1B-8FDA-4D8C-9B16-85B3C4E23C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994" y="6024805"/>
            <a:ext cx="1036410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0983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3D040F-D64B-493D-B440-D5E55D526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26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E562AB-1879-4691-A393-B3D5FF0E239B}"/>
              </a:ext>
            </a:extLst>
          </p:cNvPr>
          <p:cNvSpPr txBox="1"/>
          <p:nvPr/>
        </p:nvSpPr>
        <p:spPr>
          <a:xfrm>
            <a:off x="225595" y="280221"/>
            <a:ext cx="3208485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/>
              <a:t>Alternative designs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287F77-AC16-4D3B-BB85-9D53BE6F17DD}"/>
              </a:ext>
            </a:extLst>
          </p:cNvPr>
          <p:cNvSpPr txBox="1"/>
          <p:nvPr/>
        </p:nvSpPr>
        <p:spPr>
          <a:xfrm>
            <a:off x="225594" y="966117"/>
            <a:ext cx="785686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0000FF"/>
                </a:solidFill>
              </a:rPr>
              <a:t>Tape wound aluminium coil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B050"/>
                </a:solidFill>
              </a:rPr>
              <a:t>Pros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B050"/>
                </a:solidFill>
              </a:rPr>
              <a:t>Save space and complexity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B050"/>
                </a:solidFill>
              </a:rPr>
              <a:t>Heat exchanger/cooling circuit is simpler and independent of the electric conductor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B050"/>
                </a:solidFill>
              </a:rPr>
              <a:t>Coil is about 1/3</a:t>
            </a:r>
            <a:r>
              <a:rPr lang="en-GB" sz="2200" baseline="30000" dirty="0">
                <a:solidFill>
                  <a:srgbClr val="00B050"/>
                </a:solidFill>
              </a:rPr>
              <a:t>rd</a:t>
            </a:r>
            <a:r>
              <a:rPr lang="en-GB" sz="2200" dirty="0">
                <a:solidFill>
                  <a:srgbClr val="00B050"/>
                </a:solidFill>
              </a:rPr>
              <a:t> of the weight of copper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B050"/>
                </a:solidFill>
              </a:rPr>
              <a:t>Coils of very large size (4m x 1.5m) have been made, but not necessarily with the external cooling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C00000"/>
                </a:solidFill>
              </a:rPr>
              <a:t>Cons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C00000"/>
                </a:solidFill>
              </a:rPr>
              <a:t>Lower electrical conductivity, so larger coil is needed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C00000"/>
                </a:solidFill>
              </a:rPr>
              <a:t>Strip structure needs to be rigid in the region of contact with the heat sinks to avoid damage to the interface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C00000"/>
                </a:solidFill>
              </a:rPr>
              <a:t>Use of very large Al coils is not as well established as the more conventional copper coils</a:t>
            </a:r>
          </a:p>
        </p:txBody>
      </p:sp>
    </p:spTree>
    <p:extLst>
      <p:ext uri="{BB962C8B-B14F-4D97-AF65-F5344CB8AC3E}">
        <p14:creationId xmlns:p14="http://schemas.microsoft.com/office/powerpoint/2010/main" val="16282431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544D0-1E7F-40DE-AE77-423D08D27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27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FC4D6A-26F3-4A05-96A4-BFB388503BC5}"/>
              </a:ext>
            </a:extLst>
          </p:cNvPr>
          <p:cNvSpPr txBox="1"/>
          <p:nvPr/>
        </p:nvSpPr>
        <p:spPr>
          <a:xfrm>
            <a:off x="225595" y="280221"/>
            <a:ext cx="209850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Manufacturer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2AF3ED-7A92-40A5-9C8F-4B14858E7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95" y="1261085"/>
            <a:ext cx="2171888" cy="5639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06E1CA-E8E3-4040-BB8A-EAF2D75212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595" y="2089610"/>
            <a:ext cx="7026249" cy="40313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7C48AB-0494-4698-8B96-EAE20CB57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2815" y="280221"/>
            <a:ext cx="7963590" cy="830652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21543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544D0-1E7F-40DE-AE77-423D08D27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F9A6D7-20EC-47AB-A1CA-907C664244F6}"/>
              </a:ext>
            </a:extLst>
          </p:cNvPr>
          <p:cNvSpPr txBox="1"/>
          <p:nvPr/>
        </p:nvSpPr>
        <p:spPr>
          <a:xfrm>
            <a:off x="225595" y="280221"/>
            <a:ext cx="3273743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Solenoid requirements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3A6C08-88CD-4C9B-86CB-922E9D26AC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353"/>
          <a:stretch/>
        </p:blipFill>
        <p:spPr>
          <a:xfrm>
            <a:off x="5260589" y="580292"/>
            <a:ext cx="6765156" cy="12769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A68869-43AC-4C90-98A0-929B621788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004"/>
          <a:stretch/>
        </p:blipFill>
        <p:spPr>
          <a:xfrm>
            <a:off x="5260589" y="1815280"/>
            <a:ext cx="6765158" cy="5797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DDFF52A-5380-4FC0-A3EF-C49DCF65D8E2}"/>
              </a:ext>
            </a:extLst>
          </p:cNvPr>
          <p:cNvSpPr/>
          <p:nvPr/>
        </p:nvSpPr>
        <p:spPr>
          <a:xfrm>
            <a:off x="9982200" y="511943"/>
            <a:ext cx="1986356" cy="19004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83CBFF-7721-46CB-A7E5-CE79AC2AFFA4}"/>
              </a:ext>
            </a:extLst>
          </p:cNvPr>
          <p:cNvSpPr txBox="1"/>
          <p:nvPr/>
        </p:nvSpPr>
        <p:spPr>
          <a:xfrm>
            <a:off x="8539479" y="2485223"/>
            <a:ext cx="3350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Equivalent field of a solenoid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C8F95AC-2C34-4D90-80E6-253FB5DF6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589" y="3099581"/>
            <a:ext cx="6700022" cy="3491346"/>
          </a:xfrm>
          <a:prstGeom prst="rect">
            <a:avLst/>
          </a:prstGeom>
          <a:ln>
            <a:solidFill>
              <a:srgbClr val="002060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E8345B4-A08B-42B1-8BBB-A201EAFA3A80}"/>
                  </a:ext>
                </a:extLst>
              </p:cNvPr>
              <p:cNvSpPr txBox="1"/>
              <p:nvPr/>
            </p:nvSpPr>
            <p:spPr>
              <a:xfrm>
                <a:off x="223444" y="1252706"/>
                <a:ext cx="4307916" cy="3573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1</a:t>
                </a:r>
                <a:r>
                  <a:rPr lang="en-GB" sz="2000" baseline="30000" dirty="0"/>
                  <a:t>st</a:t>
                </a:r>
                <a:r>
                  <a:rPr lang="en-GB" sz="2000" dirty="0"/>
                  <a:t> solenoid most demanding</a:t>
                </a:r>
              </a:p>
              <a:p>
                <a:pPr marL="542925" lvl="1" indent="-1809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𝐵𝑑𝑧</m:t>
                        </m:r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=1.233 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nary>
                  </m:oMath>
                </a14:m>
                <a:endParaRPr lang="en-GB" sz="2000" dirty="0">
                  <a:solidFill>
                    <a:schemeClr val="tx1"/>
                  </a:solidFill>
                </a:endParaRPr>
              </a:p>
              <a:p>
                <a:pPr marL="542925" lvl="1" indent="-180975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Choose nominal design with 1 m long coil (Gabor lens flange-to-flange space is 1.157 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Solenoids 2 to 5</a:t>
                </a:r>
              </a:p>
              <a:p>
                <a:pPr marL="542925" lvl="1" indent="-180975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Different design (for lower material cost, power consumption)</a:t>
                </a:r>
              </a:p>
              <a:p>
                <a:pPr marL="542925" lvl="1" indent="-1809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𝐵𝑑𝑧</m:t>
                        </m:r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≤0.8</m:t>
                        </m:r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nary>
                  </m:oMath>
                </a14:m>
                <a:endParaRPr lang="en-GB" sz="20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E8345B4-A08B-42B1-8BBB-A201EAFA3A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44" y="1252706"/>
                <a:ext cx="4307916" cy="3573029"/>
              </a:xfrm>
              <a:prstGeom prst="rect">
                <a:avLst/>
              </a:prstGeom>
              <a:blipFill>
                <a:blip r:embed="rId4"/>
                <a:stretch>
                  <a:fillRect l="-1275" t="-9029" b="-238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8051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12A9BE-88A4-40D3-9630-877F9684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F7FA15-E4CE-400C-A2FF-A49415F0C91D}"/>
              </a:ext>
            </a:extLst>
          </p:cNvPr>
          <p:cNvSpPr txBox="1"/>
          <p:nvPr/>
        </p:nvSpPr>
        <p:spPr>
          <a:xfrm>
            <a:off x="225595" y="280221"/>
            <a:ext cx="280208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Choice of material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3B9FD4-B6B3-4DA1-A3BD-889F0D0F9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458408" y="4155480"/>
            <a:ext cx="441757" cy="2907384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B168962-6BFE-4527-9369-F875286FC2DF}"/>
              </a:ext>
            </a:extLst>
          </p:cNvPr>
          <p:cNvSpPr/>
          <p:nvPr/>
        </p:nvSpPr>
        <p:spPr>
          <a:xfrm>
            <a:off x="225595" y="1095481"/>
            <a:ext cx="5860093" cy="4279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9551C34-6F18-4354-92A6-BA677553F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093" y="1699019"/>
            <a:ext cx="5654530" cy="132599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C83C558-4B4B-4621-B0A2-0191220B39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441" y="3308762"/>
            <a:ext cx="2743200" cy="173254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7BC896C-5927-4276-939B-94BD6DBC2E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5468" y="3072978"/>
            <a:ext cx="2743200" cy="2253673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E7F00E0-0677-46EC-9355-D63666285F18}"/>
              </a:ext>
            </a:extLst>
          </p:cNvPr>
          <p:cNvSpPr txBox="1"/>
          <p:nvPr/>
        </p:nvSpPr>
        <p:spPr>
          <a:xfrm>
            <a:off x="258150" y="1189388"/>
            <a:ext cx="5225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Most frequent choice of coil material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DFB9C2A-2031-4BD4-B7C2-F6B6543639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7510" y="3095763"/>
            <a:ext cx="3276102" cy="369802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313F4F6-7F81-4CD5-8B1A-828C6BCDAF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7660" y="994306"/>
            <a:ext cx="4105648" cy="178479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4CBC40C-01BC-481D-BB93-2F6615237DA0}"/>
              </a:ext>
            </a:extLst>
          </p:cNvPr>
          <p:cNvSpPr/>
          <p:nvPr/>
        </p:nvSpPr>
        <p:spPr>
          <a:xfrm>
            <a:off x="10859387" y="841906"/>
            <a:ext cx="985520" cy="20523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F27F00-505B-43F3-8B57-E9787369259D}"/>
              </a:ext>
            </a:extLst>
          </p:cNvPr>
          <p:cNvCxnSpPr>
            <a:cxnSpLocks/>
          </p:cNvCxnSpPr>
          <p:nvPr/>
        </p:nvCxnSpPr>
        <p:spPr>
          <a:xfrm>
            <a:off x="6451600" y="150755"/>
            <a:ext cx="0" cy="64024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E964B46-909F-4D35-A51A-E03813F88678}"/>
              </a:ext>
            </a:extLst>
          </p:cNvPr>
          <p:cNvSpPr txBox="1"/>
          <p:nvPr/>
        </p:nvSpPr>
        <p:spPr>
          <a:xfrm>
            <a:off x="3844184" y="150755"/>
            <a:ext cx="25464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400" dirty="0">
                <a:solidFill>
                  <a:srgbClr val="FF0000"/>
                </a:solidFill>
              </a:rPr>
              <a:t>Normal conducting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17F2758-7291-4DDC-9A5B-1628443B91D7}"/>
              </a:ext>
            </a:extLst>
          </p:cNvPr>
          <p:cNvSpPr txBox="1"/>
          <p:nvPr/>
        </p:nvSpPr>
        <p:spPr>
          <a:xfrm>
            <a:off x="6512561" y="150755"/>
            <a:ext cx="25464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Superconducting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1297B7A-D5DD-436D-B8D1-66C83DB9E8FA}"/>
              </a:ext>
            </a:extLst>
          </p:cNvPr>
          <p:cNvCxnSpPr>
            <a:cxnSpLocks/>
          </p:cNvCxnSpPr>
          <p:nvPr/>
        </p:nvCxnSpPr>
        <p:spPr>
          <a:xfrm flipV="1">
            <a:off x="3844184" y="612420"/>
            <a:ext cx="5106776" cy="228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478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E0B8E95C-6BEA-4BCF-84CF-88E978E2FAC2}"/>
              </a:ext>
            </a:extLst>
          </p:cNvPr>
          <p:cNvSpPr/>
          <p:nvPr/>
        </p:nvSpPr>
        <p:spPr>
          <a:xfrm>
            <a:off x="225596" y="3962839"/>
            <a:ext cx="5997925" cy="16579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5DCD57D-9960-42EE-8942-1170ADBEBD49}"/>
              </a:ext>
            </a:extLst>
          </p:cNvPr>
          <p:cNvSpPr/>
          <p:nvPr/>
        </p:nvSpPr>
        <p:spPr>
          <a:xfrm>
            <a:off x="225595" y="5919287"/>
            <a:ext cx="9823681" cy="793923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12A9BE-88A4-40D3-9630-877F9684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F7FA15-E4CE-400C-A2FF-A49415F0C91D}"/>
              </a:ext>
            </a:extLst>
          </p:cNvPr>
          <p:cNvSpPr txBox="1"/>
          <p:nvPr/>
        </p:nvSpPr>
        <p:spPr>
          <a:xfrm>
            <a:off x="225595" y="280221"/>
            <a:ext cx="280208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Choice of material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EB47C9-8B8B-4F87-92D3-6EF6250AAD7A}"/>
              </a:ext>
            </a:extLst>
          </p:cNvPr>
          <p:cNvCxnSpPr>
            <a:cxnSpLocks/>
          </p:cNvCxnSpPr>
          <p:nvPr/>
        </p:nvCxnSpPr>
        <p:spPr>
          <a:xfrm>
            <a:off x="6451600" y="150755"/>
            <a:ext cx="0" cy="54830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31F3B98-6875-4E15-AB80-5D16F3919C85}"/>
              </a:ext>
            </a:extLst>
          </p:cNvPr>
          <p:cNvSpPr txBox="1"/>
          <p:nvPr/>
        </p:nvSpPr>
        <p:spPr>
          <a:xfrm>
            <a:off x="3844184" y="150755"/>
            <a:ext cx="25464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400" dirty="0">
                <a:solidFill>
                  <a:srgbClr val="FF0000"/>
                </a:solidFill>
              </a:rPr>
              <a:t>Normal conducting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C672-956E-4B38-81BC-83646B6D71A7}"/>
              </a:ext>
            </a:extLst>
          </p:cNvPr>
          <p:cNvSpPr txBox="1"/>
          <p:nvPr/>
        </p:nvSpPr>
        <p:spPr>
          <a:xfrm>
            <a:off x="6512561" y="150755"/>
            <a:ext cx="25464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Superconducting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25D2D4E-DCBF-4D18-9D53-9E2C7BA16E87}"/>
              </a:ext>
            </a:extLst>
          </p:cNvPr>
          <p:cNvSpPr/>
          <p:nvPr/>
        </p:nvSpPr>
        <p:spPr>
          <a:xfrm>
            <a:off x="6645447" y="4344934"/>
            <a:ext cx="5176007" cy="12758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0D891D-C47F-466F-8D73-3FDCEC8D533D}"/>
              </a:ext>
            </a:extLst>
          </p:cNvPr>
          <p:cNvCxnSpPr>
            <a:cxnSpLocks/>
          </p:cNvCxnSpPr>
          <p:nvPr/>
        </p:nvCxnSpPr>
        <p:spPr>
          <a:xfrm flipV="1">
            <a:off x="3844184" y="612420"/>
            <a:ext cx="5106776" cy="228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04CC8E0-A15F-45A3-A6CE-44DF67B9677E}"/>
              </a:ext>
            </a:extLst>
          </p:cNvPr>
          <p:cNvSpPr txBox="1"/>
          <p:nvPr/>
        </p:nvSpPr>
        <p:spPr>
          <a:xfrm>
            <a:off x="6712525" y="1232568"/>
            <a:ext cx="502816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Very high current density compared to conventional conductors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Negligible power consumption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Complicated structure: rigid coil former + insulating cryostat (large space requirement around the coil)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The cryostat/cooling infrastructure needs careful maintenance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Cost of superconducting coils is significantly  higher than the cost of conventional conductor</a:t>
            </a:r>
            <a:endParaRPr lang="en-GB" sz="2000" dirty="0">
              <a:solidFill>
                <a:srgbClr val="0000F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A96767-63FB-45E0-954B-49A36AAF1AAB}"/>
              </a:ext>
            </a:extLst>
          </p:cNvPr>
          <p:cNvSpPr txBox="1"/>
          <p:nvPr/>
        </p:nvSpPr>
        <p:spPr>
          <a:xfrm>
            <a:off x="3240169" y="695901"/>
            <a:ext cx="3530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i="1" dirty="0"/>
              <a:t>(Hollow copper conductor)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CD1572-9381-45CC-9427-B1AD457627A9}"/>
              </a:ext>
            </a:extLst>
          </p:cNvPr>
          <p:cNvSpPr txBox="1"/>
          <p:nvPr/>
        </p:nvSpPr>
        <p:spPr>
          <a:xfrm>
            <a:off x="280953" y="1237225"/>
            <a:ext cx="59979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Very common design in many accelerator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Efficient 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water in direct contact with the source of heat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Coils potted in resin are typically very robust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Each cable has to be insulated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adds complexity and requires more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Weight of the coils is typically high</a:t>
            </a:r>
            <a:endParaRPr lang="en-GB" sz="2000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Cooling and electric circuits are interwoven, but need separation at the their ends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pressure drop leads to complex cooling circuits for large coils + increased risk of water leakages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F11ACA-0101-4CAF-8AE4-DD3B209E58E6}"/>
              </a:ext>
            </a:extLst>
          </p:cNvPr>
          <p:cNvSpPr txBox="1"/>
          <p:nvPr/>
        </p:nvSpPr>
        <p:spPr>
          <a:xfrm>
            <a:off x="332789" y="5944009"/>
            <a:ext cx="9498562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Aim of this design exercise</a:t>
            </a:r>
            <a:r>
              <a:rPr lang="en-GB" sz="20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: evaluate the requirements and performance of a normal-conducting solenoid that is suitable for </a:t>
            </a:r>
            <a:r>
              <a:rPr lang="en-GB" sz="2000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LhARA</a:t>
            </a:r>
            <a:endParaRPr lang="en-GB" sz="2000" dirty="0"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928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12A9BE-88A4-40D3-9630-877F9684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8599" y="6346190"/>
            <a:ext cx="2743200" cy="365125"/>
          </a:xfrm>
        </p:spPr>
        <p:txBody>
          <a:bodyPr/>
          <a:lstStyle/>
          <a:p>
            <a:fld id="{0F58A46F-A953-4EBB-88B9-4F4B3B070BDA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F7FA15-E4CE-400C-A2FF-A49415F0C91D}"/>
              </a:ext>
            </a:extLst>
          </p:cNvPr>
          <p:cNvSpPr txBox="1"/>
          <p:nvPr/>
        </p:nvSpPr>
        <p:spPr>
          <a:xfrm>
            <a:off x="225596" y="280221"/>
            <a:ext cx="2881024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Design procedure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3B9FD4-B6B3-4DA1-A3BD-889F0D0F9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436386" y="4390979"/>
            <a:ext cx="437752" cy="288102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58724BB-BA63-4950-9E86-D8F332430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51" y="1769153"/>
            <a:ext cx="5397740" cy="384346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E7F00E0-0677-46EC-9355-D63666285F18}"/>
              </a:ext>
            </a:extLst>
          </p:cNvPr>
          <p:cNvSpPr txBox="1"/>
          <p:nvPr/>
        </p:nvSpPr>
        <p:spPr>
          <a:xfrm>
            <a:off x="6128555" y="2520348"/>
            <a:ext cx="5225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Most frequent choice of coil material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514F0D-4A4E-4AD6-BF13-0E28DE9019E6}"/>
              </a:ext>
            </a:extLst>
          </p:cNvPr>
          <p:cNvSpPr/>
          <p:nvPr/>
        </p:nvSpPr>
        <p:spPr>
          <a:xfrm>
            <a:off x="870734" y="3332480"/>
            <a:ext cx="4084320" cy="6633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E3A2F-234F-4EBC-8560-1987EDA414D5}"/>
              </a:ext>
            </a:extLst>
          </p:cNvPr>
          <p:cNvSpPr txBox="1"/>
          <p:nvPr/>
        </p:nvSpPr>
        <p:spPr>
          <a:xfrm>
            <a:off x="5883429" y="449888"/>
            <a:ext cx="25249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2200" dirty="0"/>
              <a:t>Canonical values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0ADF12-5822-4388-BE7D-85F0796A02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3446" y="899539"/>
            <a:ext cx="5397740" cy="1620809"/>
          </a:xfrm>
          <a:prstGeom prst="rect">
            <a:avLst/>
          </a:prstGeom>
        </p:spPr>
      </p:pic>
      <p:sp>
        <p:nvSpPr>
          <p:cNvPr id="17" name="Left Brace 16">
            <a:extLst>
              <a:ext uri="{FF2B5EF4-FFF2-40B4-BE49-F238E27FC236}">
                <a16:creationId xmlns:a16="http://schemas.microsoft.com/office/drawing/2014/main" id="{B76263DD-91AE-4ABC-B195-1FD8D502267C}"/>
              </a:ext>
            </a:extLst>
          </p:cNvPr>
          <p:cNvSpPr/>
          <p:nvPr/>
        </p:nvSpPr>
        <p:spPr>
          <a:xfrm>
            <a:off x="5374640" y="426720"/>
            <a:ext cx="721360" cy="6181922"/>
          </a:xfrm>
          <a:prstGeom prst="leftBrace">
            <a:avLst>
              <a:gd name="adj1" fmla="val 8333"/>
              <a:gd name="adj2" fmla="val 51774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FDAAE1-EA17-4B4F-81D9-107DAE87D0B3}"/>
              </a:ext>
            </a:extLst>
          </p:cNvPr>
          <p:cNvSpPr txBox="1"/>
          <p:nvPr/>
        </p:nvSpPr>
        <p:spPr>
          <a:xfrm>
            <a:off x="5887006" y="2901593"/>
            <a:ext cx="30472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2200" dirty="0"/>
              <a:t>Hydraulics calculations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8983AED-1886-4713-A834-4D3D6D84A7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2448" y="3512110"/>
            <a:ext cx="2356325" cy="81540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AA523D0-6D12-4051-B65F-114C802454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3254" y="4411285"/>
            <a:ext cx="2654268" cy="87338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46F0E99-CFAF-43A7-99D1-7706C8F6B8DC}"/>
              </a:ext>
            </a:extLst>
          </p:cNvPr>
          <p:cNvSpPr txBox="1"/>
          <p:nvPr/>
        </p:nvSpPr>
        <p:spPr>
          <a:xfrm>
            <a:off x="6333254" y="5368440"/>
            <a:ext cx="35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…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A84879A-97E0-4965-9129-A7A3142CB2AD}"/>
              </a:ext>
            </a:extLst>
          </p:cNvPr>
          <p:cNvCxnSpPr>
            <a:cxnSpLocks/>
          </p:cNvCxnSpPr>
          <p:nvPr/>
        </p:nvCxnSpPr>
        <p:spPr>
          <a:xfrm>
            <a:off x="7238016" y="5183069"/>
            <a:ext cx="56486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2871EF9-2A1C-4F69-8DF9-14FF241CB496}"/>
              </a:ext>
            </a:extLst>
          </p:cNvPr>
          <p:cNvCxnSpPr/>
          <p:nvPr/>
        </p:nvCxnSpPr>
        <p:spPr>
          <a:xfrm>
            <a:off x="7518400" y="5191760"/>
            <a:ext cx="619760" cy="63834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D65C3F7-1ECC-4A45-869B-7BD9E969B389}"/>
              </a:ext>
            </a:extLst>
          </p:cNvPr>
          <p:cNvSpPr txBox="1"/>
          <p:nvPr/>
        </p:nvSpPr>
        <p:spPr>
          <a:xfrm>
            <a:off x="8138160" y="5638304"/>
            <a:ext cx="3515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Different layers have different cooling requirements </a:t>
            </a:r>
          </a:p>
        </p:txBody>
      </p:sp>
    </p:spTree>
    <p:extLst>
      <p:ext uri="{BB962C8B-B14F-4D97-AF65-F5344CB8AC3E}">
        <p14:creationId xmlns:p14="http://schemas.microsoft.com/office/powerpoint/2010/main" val="4278379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12A9BE-88A4-40D3-9630-877F9684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7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F7FA15-E4CE-400C-A2FF-A49415F0C91D}"/>
              </a:ext>
            </a:extLst>
          </p:cNvPr>
          <p:cNvSpPr txBox="1"/>
          <p:nvPr/>
        </p:nvSpPr>
        <p:spPr>
          <a:xfrm>
            <a:off x="225595" y="280221"/>
            <a:ext cx="282240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Graded coil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4DD4EB-C2F3-4C68-AE26-D1C2F3BBEC52}"/>
              </a:ext>
            </a:extLst>
          </p:cNvPr>
          <p:cNvSpPr txBox="1"/>
          <p:nvPr/>
        </p:nvSpPr>
        <p:spPr>
          <a:xfrm>
            <a:off x="284480" y="1168400"/>
            <a:ext cx="106070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Use more than one transverse size for the copper 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Increase the diameter of the cooling channel in the layers further away from the bore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by keeping the conducting area constant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301DD5-6080-427A-97F8-E916A6FE3CC8}"/>
              </a:ext>
            </a:extLst>
          </p:cNvPr>
          <p:cNvGrpSpPr>
            <a:grpSpLocks noChangeAspect="1"/>
          </p:cNvGrpSpPr>
          <p:nvPr/>
        </p:nvGrpSpPr>
        <p:grpSpPr>
          <a:xfrm>
            <a:off x="7751149" y="1046480"/>
            <a:ext cx="494353" cy="494353"/>
            <a:chOff x="6281759" y="708199"/>
            <a:chExt cx="5040000" cy="504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1C3887-FFE8-4301-824F-55B62521E920}"/>
                </a:ext>
              </a:extLst>
            </p:cNvPr>
            <p:cNvSpPr/>
            <p:nvPr/>
          </p:nvSpPr>
          <p:spPr>
            <a:xfrm>
              <a:off x="6281759" y="708199"/>
              <a:ext cx="5040000" cy="5040000"/>
            </a:xfrm>
            <a:prstGeom prst="rect">
              <a:avLst/>
            </a:prstGeom>
            <a:solidFill>
              <a:srgbClr val="E3E37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E6A03B1D-4C75-49BA-8C12-D57481DC20B1}"/>
                </a:ext>
              </a:extLst>
            </p:cNvPr>
            <p:cNvSpPr/>
            <p:nvPr/>
          </p:nvSpPr>
          <p:spPr>
            <a:xfrm>
              <a:off x="6461759" y="888199"/>
              <a:ext cx="4680000" cy="4680000"/>
            </a:xfrm>
            <a:prstGeom prst="roundRect">
              <a:avLst>
                <a:gd name="adj" fmla="val 9905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7696175-F90F-44E1-8068-67AEEB0D5334}"/>
                </a:ext>
              </a:extLst>
            </p:cNvPr>
            <p:cNvSpPr/>
            <p:nvPr/>
          </p:nvSpPr>
          <p:spPr>
            <a:xfrm rot="16200000">
              <a:off x="7541759" y="1968199"/>
              <a:ext cx="2520000" cy="252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87A91DF-910F-4466-9106-9562C60E81DB}"/>
              </a:ext>
            </a:extLst>
          </p:cNvPr>
          <p:cNvGrpSpPr>
            <a:grpSpLocks noChangeAspect="1"/>
          </p:cNvGrpSpPr>
          <p:nvPr/>
        </p:nvGrpSpPr>
        <p:grpSpPr>
          <a:xfrm>
            <a:off x="8386172" y="965200"/>
            <a:ext cx="575633" cy="575633"/>
            <a:chOff x="6281759" y="708198"/>
            <a:chExt cx="5039999" cy="5040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317F981-99BD-48A2-BD6F-3BE3F21C2250}"/>
                </a:ext>
              </a:extLst>
            </p:cNvPr>
            <p:cNvSpPr/>
            <p:nvPr/>
          </p:nvSpPr>
          <p:spPr>
            <a:xfrm>
              <a:off x="6281759" y="708198"/>
              <a:ext cx="5039999" cy="5040000"/>
            </a:xfrm>
            <a:prstGeom prst="rect">
              <a:avLst/>
            </a:prstGeom>
            <a:solidFill>
              <a:srgbClr val="E3E37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F2368FF-6EDB-4CD0-BF78-707819088D6B}"/>
                </a:ext>
              </a:extLst>
            </p:cNvPr>
            <p:cNvSpPr/>
            <p:nvPr/>
          </p:nvSpPr>
          <p:spPr>
            <a:xfrm>
              <a:off x="6461759" y="888199"/>
              <a:ext cx="4680000" cy="4680000"/>
            </a:xfrm>
            <a:prstGeom prst="roundRect">
              <a:avLst>
                <a:gd name="adj" fmla="val 9905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633B04A-9F3B-4B20-9E45-F8EF137387F6}"/>
                </a:ext>
              </a:extLst>
            </p:cNvPr>
            <p:cNvSpPr/>
            <p:nvPr/>
          </p:nvSpPr>
          <p:spPr>
            <a:xfrm rot="16200000">
              <a:off x="7140690" y="1536297"/>
              <a:ext cx="3322130" cy="332212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91EB815-1F38-49A9-9029-882E87B6F3DA}"/>
              </a:ext>
            </a:extLst>
          </p:cNvPr>
          <p:cNvGrpSpPr>
            <a:grpSpLocks noChangeAspect="1"/>
          </p:cNvGrpSpPr>
          <p:nvPr/>
        </p:nvGrpSpPr>
        <p:grpSpPr>
          <a:xfrm>
            <a:off x="9102475" y="760391"/>
            <a:ext cx="788308" cy="788308"/>
            <a:chOff x="6281759" y="708198"/>
            <a:chExt cx="5039999" cy="5040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BECDF6D-3E63-4904-BF10-E757A45A8FBE}"/>
                </a:ext>
              </a:extLst>
            </p:cNvPr>
            <p:cNvSpPr/>
            <p:nvPr/>
          </p:nvSpPr>
          <p:spPr>
            <a:xfrm>
              <a:off x="6281759" y="708198"/>
              <a:ext cx="5039999" cy="5040000"/>
            </a:xfrm>
            <a:prstGeom prst="rect">
              <a:avLst/>
            </a:prstGeom>
            <a:solidFill>
              <a:srgbClr val="E3E37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6101795-D2B4-4789-8EF6-858642C512D6}"/>
                </a:ext>
              </a:extLst>
            </p:cNvPr>
            <p:cNvSpPr/>
            <p:nvPr/>
          </p:nvSpPr>
          <p:spPr>
            <a:xfrm>
              <a:off x="6461759" y="888199"/>
              <a:ext cx="4680000" cy="4680000"/>
            </a:xfrm>
            <a:prstGeom prst="roundRect">
              <a:avLst>
                <a:gd name="adj" fmla="val 9905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BC51EF2-9C5F-4A9E-AAAB-43D15913ECEC}"/>
                </a:ext>
              </a:extLst>
            </p:cNvPr>
            <p:cNvSpPr/>
            <p:nvPr/>
          </p:nvSpPr>
          <p:spPr>
            <a:xfrm rot="16200000">
              <a:off x="6960448" y="1475469"/>
              <a:ext cx="3682622" cy="368262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6E7D42E-C00A-48B6-9A26-64C29487D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16" y="2900234"/>
            <a:ext cx="9448013" cy="3362742"/>
          </a:xfrm>
          <a:prstGeom prst="rect">
            <a:avLst/>
          </a:prstGeom>
        </p:spPr>
      </p:pic>
      <p:sp>
        <p:nvSpPr>
          <p:cNvPr id="23" name="Right Brace 22">
            <a:extLst>
              <a:ext uri="{FF2B5EF4-FFF2-40B4-BE49-F238E27FC236}">
                <a16:creationId xmlns:a16="http://schemas.microsoft.com/office/drawing/2014/main" id="{5BF6384D-143D-48B4-9F98-F01FA3ABE1EC}"/>
              </a:ext>
            </a:extLst>
          </p:cNvPr>
          <p:cNvSpPr/>
          <p:nvPr/>
        </p:nvSpPr>
        <p:spPr>
          <a:xfrm>
            <a:off x="7998325" y="4826000"/>
            <a:ext cx="123589" cy="701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2434B53C-CBA1-4BD1-AB1D-8A996F2EFF3B}"/>
              </a:ext>
            </a:extLst>
          </p:cNvPr>
          <p:cNvSpPr/>
          <p:nvPr/>
        </p:nvSpPr>
        <p:spPr>
          <a:xfrm>
            <a:off x="7998324" y="4031586"/>
            <a:ext cx="123589" cy="701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085A8C6B-AF6C-491A-9B6A-51254A234164}"/>
              </a:ext>
            </a:extLst>
          </p:cNvPr>
          <p:cNvSpPr/>
          <p:nvPr/>
        </p:nvSpPr>
        <p:spPr>
          <a:xfrm>
            <a:off x="7998324" y="3230290"/>
            <a:ext cx="123589" cy="701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8FA10D-06B8-48DA-8B84-30D083CFD229}"/>
              </a:ext>
            </a:extLst>
          </p:cNvPr>
          <p:cNvSpPr txBox="1"/>
          <p:nvPr/>
        </p:nvSpPr>
        <p:spPr>
          <a:xfrm>
            <a:off x="8406730" y="3370739"/>
            <a:ext cx="2616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 layers, cable size 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D0266F-229D-486C-8DD7-1FAC4C066559}"/>
              </a:ext>
            </a:extLst>
          </p:cNvPr>
          <p:cNvSpPr txBox="1"/>
          <p:nvPr/>
        </p:nvSpPr>
        <p:spPr>
          <a:xfrm>
            <a:off x="8386172" y="4160585"/>
            <a:ext cx="2616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 layers, cable size 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A031ABC-143C-470B-BFCB-0AED0D8845B7}"/>
              </a:ext>
            </a:extLst>
          </p:cNvPr>
          <p:cNvSpPr txBox="1"/>
          <p:nvPr/>
        </p:nvSpPr>
        <p:spPr>
          <a:xfrm>
            <a:off x="8406730" y="4949841"/>
            <a:ext cx="2616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 layers, cable size 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1264F42-BEF3-4518-AA20-AE6F085AA155}"/>
              </a:ext>
            </a:extLst>
          </p:cNvPr>
          <p:cNvSpPr txBox="1"/>
          <p:nvPr/>
        </p:nvSpPr>
        <p:spPr>
          <a:xfrm>
            <a:off x="7815444" y="606765"/>
            <a:ext cx="193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F3535C-1CDC-4FC7-AC23-45EB31146F2D}"/>
              </a:ext>
            </a:extLst>
          </p:cNvPr>
          <p:cNvSpPr txBox="1"/>
          <p:nvPr/>
        </p:nvSpPr>
        <p:spPr>
          <a:xfrm>
            <a:off x="8514080" y="563810"/>
            <a:ext cx="193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5DE3AD-4784-40D3-9124-4B8E83B8D8DE}"/>
              </a:ext>
            </a:extLst>
          </p:cNvPr>
          <p:cNvSpPr txBox="1"/>
          <p:nvPr/>
        </p:nvSpPr>
        <p:spPr>
          <a:xfrm>
            <a:off x="9303589" y="343581"/>
            <a:ext cx="193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695905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163E4-2E33-44E2-971C-2A8FA98330CB}"/>
              </a:ext>
            </a:extLst>
          </p:cNvPr>
          <p:cNvSpPr txBox="1">
            <a:spLocks/>
          </p:cNvSpPr>
          <p:nvPr/>
        </p:nvSpPr>
        <p:spPr>
          <a:xfrm>
            <a:off x="1524000" y="2235200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/>
              <a:t>The solenoid for </a:t>
            </a:r>
            <a:r>
              <a:rPr lang="en-GB" sz="6000" dirty="0" err="1"/>
              <a:t>LhARA</a:t>
            </a:r>
            <a:endParaRPr lang="en-GB" sz="6000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B0A6A62-360D-4FC7-9B9F-1DF701BCEAC7}"/>
              </a:ext>
            </a:extLst>
          </p:cNvPr>
          <p:cNvCxnSpPr>
            <a:cxnSpLocks/>
          </p:cNvCxnSpPr>
          <p:nvPr/>
        </p:nvCxnSpPr>
        <p:spPr>
          <a:xfrm>
            <a:off x="2882832" y="3273825"/>
            <a:ext cx="65596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560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12A9BE-88A4-40D3-9630-877F9684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F7FA15-E4CE-400C-A2FF-A49415F0C91D}"/>
              </a:ext>
            </a:extLst>
          </p:cNvPr>
          <p:cNvSpPr txBox="1"/>
          <p:nvPr/>
        </p:nvSpPr>
        <p:spPr>
          <a:xfrm>
            <a:off x="225595" y="280221"/>
            <a:ext cx="413304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Scaling studies: magnet size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09F430-C4A8-47A7-B2A1-4DFE8EB8BF5A}"/>
              </a:ext>
            </a:extLst>
          </p:cNvPr>
          <p:cNvSpPr/>
          <p:nvPr/>
        </p:nvSpPr>
        <p:spPr>
          <a:xfrm>
            <a:off x="9235440" y="823426"/>
            <a:ext cx="2551183" cy="326132"/>
          </a:xfrm>
          <a:prstGeom prst="rect">
            <a:avLst/>
          </a:prstGeom>
          <a:pattFill prst="dkDn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33FA7C-EC09-4592-9ECD-266EEF1E6208}"/>
              </a:ext>
            </a:extLst>
          </p:cNvPr>
          <p:cNvSpPr/>
          <p:nvPr/>
        </p:nvSpPr>
        <p:spPr>
          <a:xfrm>
            <a:off x="9235440" y="1696512"/>
            <a:ext cx="2551183" cy="326132"/>
          </a:xfrm>
          <a:prstGeom prst="rect">
            <a:avLst/>
          </a:prstGeom>
          <a:pattFill prst="dkDn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D48CDC0-49E5-45D0-9E49-776BEE291A18}"/>
              </a:ext>
            </a:extLst>
          </p:cNvPr>
          <p:cNvCxnSpPr>
            <a:cxnSpLocks/>
          </p:cNvCxnSpPr>
          <p:nvPr/>
        </p:nvCxnSpPr>
        <p:spPr>
          <a:xfrm>
            <a:off x="8873836" y="1433088"/>
            <a:ext cx="3241964" cy="0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5A89E27-17B8-4407-87AB-058F63C37B7C}"/>
              </a:ext>
            </a:extLst>
          </p:cNvPr>
          <p:cNvCxnSpPr/>
          <p:nvPr/>
        </p:nvCxnSpPr>
        <p:spPr>
          <a:xfrm>
            <a:off x="9466118" y="539896"/>
            <a:ext cx="0" cy="2835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2B4CC3C-20EC-46C7-A9F0-E00B8D9D7017}"/>
              </a:ext>
            </a:extLst>
          </p:cNvPr>
          <p:cNvCxnSpPr>
            <a:cxnSpLocks/>
          </p:cNvCxnSpPr>
          <p:nvPr/>
        </p:nvCxnSpPr>
        <p:spPr>
          <a:xfrm flipV="1">
            <a:off x="9466118" y="1149558"/>
            <a:ext cx="0" cy="2835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1549D26-84BC-4EC9-B101-1F5E300FE06E}"/>
              </a:ext>
            </a:extLst>
          </p:cNvPr>
          <p:cNvSpPr txBox="1"/>
          <p:nvPr/>
        </p:nvSpPr>
        <p:spPr>
          <a:xfrm>
            <a:off x="9561716" y="361414"/>
            <a:ext cx="270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c</a:t>
            </a:r>
            <a:endParaRPr lang="en-GB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E5C8F19-4033-4FCD-81C1-6A3B5ED91ECC}"/>
                  </a:ext>
                </a:extLst>
              </p:cNvPr>
              <p:cNvSpPr txBox="1"/>
              <p:nvPr/>
            </p:nvSpPr>
            <p:spPr>
              <a:xfrm>
                <a:off x="191072" y="1149558"/>
                <a:ext cx="8231545" cy="5890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Filling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en-GB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sub>
                    </m:sSub>
                    <m:r>
                      <a:rPr kumimoji="0" lang="en-GB" sz="2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GB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n-GB" sz="22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net</m:t>
                        </m:r>
                        <m:r>
                          <a:rPr kumimoji="0" lang="en-GB" sz="22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GB" sz="22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conductor</m:t>
                        </m:r>
                        <m:r>
                          <a:rPr kumimoji="0" lang="en-GB" sz="22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GB" sz="22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area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0" lang="en-GB" sz="22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coil</m:t>
                        </m:r>
                        <m:r>
                          <a:rPr kumimoji="0" lang="en-GB" sz="22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GB" sz="22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cross</m:t>
                        </m:r>
                        <m:r>
                          <a:rPr kumimoji="0" lang="en-GB" sz="22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GB" sz="22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section</m:t>
                        </m:r>
                      </m:den>
                    </m:f>
                  </m:oMath>
                </a14:m>
                <a:r>
                  <a:rPr kumimoji="0" lang="en-GB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(typically </a:t>
                </a:r>
                <a14:m>
                  <m:oMath xmlns:m="http://schemas.openxmlformats.org/officeDocument/2006/math">
                    <m:r>
                      <a:rPr kumimoji="0" lang="en-GB" sz="2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0.5</m:t>
                    </m:r>
                    <m:r>
                      <a:rPr kumimoji="0" lang="en-GB" sz="2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≤</m:t>
                    </m:r>
                    <m:sSub>
                      <m:sSubPr>
                        <m:ctrlPr>
                          <a:rPr kumimoji="0" lang="en-GB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en-GB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sub>
                    </m:sSub>
                    <m:r>
                      <a:rPr kumimoji="0" lang="en-GB" sz="2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≤0.8)</m:t>
                    </m:r>
                  </m:oMath>
                </a14:m>
                <a:endPara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E5C8F19-4033-4FCD-81C1-6A3B5ED91E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72" y="1149558"/>
                <a:ext cx="8231545" cy="589072"/>
              </a:xfrm>
              <a:prstGeom prst="rect">
                <a:avLst/>
              </a:prstGeom>
              <a:blipFill>
                <a:blip r:embed="rId2"/>
                <a:stretch>
                  <a:fillRect l="-814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3AAA3887-44CF-468A-98C0-0F70A36F20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853" y="2576085"/>
            <a:ext cx="6110966" cy="3819354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B6A36CB1-20CA-4041-AADE-2B3B557929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18353" y="2576085"/>
            <a:ext cx="6110966" cy="381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02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2165</TotalTime>
  <Words>874</Words>
  <Application>Microsoft Office PowerPoint</Application>
  <PresentationFormat>Widescreen</PresentationFormat>
  <Paragraphs>175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CMU Sans Serif</vt:lpstr>
      <vt:lpstr>Office Theme</vt:lpstr>
      <vt:lpstr>Analytical designs for the LhARA solenoids (normal-conducting)  LhARA fortnightly meeting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analytical model  for the LhARA solenoids </dc:title>
  <dc:creator>Dascalu, Titus-Stefan</dc:creator>
  <cp:lastModifiedBy>Dascalu, Titus-Stefan</cp:lastModifiedBy>
  <cp:revision>202</cp:revision>
  <dcterms:created xsi:type="dcterms:W3CDTF">2022-06-22T09:34:10Z</dcterms:created>
  <dcterms:modified xsi:type="dcterms:W3CDTF">2022-08-16T12:33:03Z</dcterms:modified>
</cp:coreProperties>
</file>