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0" r:id="rId4"/>
    <p:sldId id="258" r:id="rId5"/>
    <p:sldId id="261" r:id="rId6"/>
    <p:sldId id="263" r:id="rId7"/>
    <p:sldId id="259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5266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14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9" d="100"/>
        <a:sy n="17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20974-9B0A-614E-8145-1821C83AAC63}" type="datetimeFigureOut">
              <a:rPr lang="en-US" smtClean="0"/>
              <a:t>5/10/22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40DD6-6686-4D43-992F-F5CEBA969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88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03" y="0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797856" y="16465"/>
            <a:ext cx="28680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A. </a:t>
            </a:r>
            <a:r>
              <a:rPr lang="en-US" sz="1600" b="1" dirty="0" err="1">
                <a:solidFill>
                  <a:schemeClr val="tx1"/>
                </a:solidFill>
              </a:rPr>
              <a:t>Giacca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10 May,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9A5EEBD2-382F-EB4F-AF1A-2B5F9DCC45D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80" y="6137267"/>
            <a:ext cx="2138680" cy="72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and ITRF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A7407-5F5F-7D67-624A-ED3FF6A8B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– </a:t>
            </a:r>
            <a:r>
              <a:rPr lang="en-US" dirty="0" err="1"/>
              <a:t>LhARA</a:t>
            </a:r>
            <a:r>
              <a:rPr lang="en-US" dirty="0"/>
              <a:t> working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B0A29-249E-CF68-16B2-664D88BDE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8904" y="640080"/>
            <a:ext cx="7243096" cy="6207760"/>
          </a:xfrm>
        </p:spPr>
        <p:txBody>
          <a:bodyPr/>
          <a:lstStyle/>
          <a:p>
            <a:pPr marL="0" indent="0">
              <a:buNone/>
            </a:pPr>
            <a:r>
              <a:rPr lang="en-US" i="1" dirty="0">
                <a:solidFill>
                  <a:schemeClr val="accent4">
                    <a:lumMod val="50000"/>
                  </a:schemeClr>
                </a:solidFill>
              </a:rPr>
              <a:t>Contents:</a:t>
            </a:r>
          </a:p>
          <a:p>
            <a:r>
              <a:rPr lang="en-US" dirty="0"/>
              <a:t>Project </a:t>
            </a:r>
            <a:r>
              <a:rPr lang="en-US" dirty="0" err="1"/>
              <a:t>Organisation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0DED71-8152-4577-41AD-E38DA3BAC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44" y="169523"/>
            <a:ext cx="4654016" cy="651895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81B5B3-2C81-7018-004F-DF0E845408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7980" y="1974279"/>
            <a:ext cx="5397500" cy="46355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425002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A7407-5F5F-7D67-624A-ED3FF6A8B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– </a:t>
            </a:r>
            <a:r>
              <a:rPr lang="en-US" dirty="0" err="1"/>
              <a:t>LhARA</a:t>
            </a:r>
            <a:r>
              <a:rPr lang="en-US" dirty="0"/>
              <a:t> working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B0A29-249E-CF68-16B2-664D88BDE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8904" y="640080"/>
            <a:ext cx="7243096" cy="6207760"/>
          </a:xfrm>
        </p:spPr>
        <p:txBody>
          <a:bodyPr/>
          <a:lstStyle/>
          <a:p>
            <a:pPr marL="0" indent="0">
              <a:buNone/>
            </a:pPr>
            <a:r>
              <a:rPr lang="en-US" i="1" dirty="0">
                <a:solidFill>
                  <a:schemeClr val="accent4">
                    <a:lumMod val="50000"/>
                  </a:schemeClr>
                </a:solidFill>
              </a:rPr>
              <a:t>Contents: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Project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Organisation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/>
              <a:t>Objectives and Deliverables:</a:t>
            </a:r>
          </a:p>
          <a:p>
            <a:pPr lvl="1"/>
            <a:r>
              <a:rPr lang="en-US" dirty="0"/>
              <a:t>Research objectives</a:t>
            </a:r>
          </a:p>
          <a:p>
            <a:pPr lvl="1"/>
            <a:r>
              <a:rPr lang="en-US" dirty="0"/>
              <a:t>Delivery approach</a:t>
            </a:r>
          </a:p>
          <a:p>
            <a:pPr lvl="1"/>
            <a:r>
              <a:rPr lang="en-US" dirty="0"/>
              <a:t>Delivery technology</a:t>
            </a:r>
          </a:p>
          <a:p>
            <a:pPr lvl="1"/>
            <a:r>
              <a:rPr lang="en-US" dirty="0"/>
              <a:t>Delivery de-risking dependencies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0DED71-8152-4577-41AD-E38DA3BAC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44" y="169523"/>
            <a:ext cx="4654016" cy="651895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320757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A7407-5F5F-7D67-624A-ED3FF6A8B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– </a:t>
            </a:r>
            <a:r>
              <a:rPr lang="en-US" dirty="0" err="1"/>
              <a:t>LhARA</a:t>
            </a:r>
            <a:r>
              <a:rPr lang="en-US" dirty="0"/>
              <a:t> working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B0A29-249E-CF68-16B2-664D88BDE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8904" y="640080"/>
            <a:ext cx="7243096" cy="6207760"/>
          </a:xfrm>
        </p:spPr>
        <p:txBody>
          <a:bodyPr/>
          <a:lstStyle/>
          <a:p>
            <a:pPr marL="0" indent="0">
              <a:buNone/>
            </a:pPr>
            <a:r>
              <a:rPr lang="en-US" i="1" dirty="0">
                <a:solidFill>
                  <a:schemeClr val="accent4">
                    <a:lumMod val="50000"/>
                  </a:schemeClr>
                </a:solidFill>
              </a:rPr>
              <a:t>Contents:</a:t>
            </a:r>
          </a:p>
          <a:p>
            <a:r>
              <a:rPr lang="en-US" dirty="0"/>
              <a:t>Project </a:t>
            </a:r>
            <a:r>
              <a:rPr lang="en-US" dirty="0" err="1"/>
              <a:t>Organisation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0DED71-8152-4577-41AD-E38DA3BAC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44" y="169523"/>
            <a:ext cx="4654016" cy="651895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F34207-B268-5004-3677-E28AE5B59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0439" y="2377165"/>
            <a:ext cx="5280025" cy="325437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575566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A7407-5F5F-7D67-624A-ED3FF6A8B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– </a:t>
            </a:r>
            <a:r>
              <a:rPr lang="en-US" dirty="0" err="1"/>
              <a:t>LhARA</a:t>
            </a:r>
            <a:r>
              <a:rPr lang="en-US" dirty="0"/>
              <a:t> working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B0A29-249E-CF68-16B2-664D88BDE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8904" y="640080"/>
            <a:ext cx="7243096" cy="6207760"/>
          </a:xfrm>
        </p:spPr>
        <p:txBody>
          <a:bodyPr/>
          <a:lstStyle/>
          <a:p>
            <a:pPr marL="0" indent="0">
              <a:buNone/>
            </a:pPr>
            <a:r>
              <a:rPr lang="en-US" i="1" dirty="0">
                <a:solidFill>
                  <a:schemeClr val="accent4">
                    <a:lumMod val="50000"/>
                  </a:schemeClr>
                </a:solidFill>
              </a:rPr>
              <a:t>Contents: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Project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Organisation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Objectives and Deliverables</a:t>
            </a:r>
          </a:p>
          <a:p>
            <a:r>
              <a:rPr lang="en-US" dirty="0"/>
              <a:t>Finance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0DED71-8152-4577-41AD-E38DA3BAC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44" y="169523"/>
            <a:ext cx="4654016" cy="651895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5B197A7-149F-71F0-DB05-244454D26D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3885" y="3065930"/>
            <a:ext cx="6653134" cy="369794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E23A7F-02A4-12DD-8964-856EAF40BFD5}"/>
              </a:ext>
            </a:extLst>
          </p:cNvPr>
          <p:cNvSpPr txBox="1"/>
          <p:nvPr/>
        </p:nvSpPr>
        <p:spPr>
          <a:xfrm>
            <a:off x="6887290" y="4826287"/>
            <a:ext cx="2074992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ITRF Project Management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CA206AF-AF09-81C9-B2CE-82F90501E1D1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6441897" y="4980176"/>
            <a:ext cx="445393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4A7DEB2-74FD-1EA3-50D0-6C576D6E3CA3}"/>
              </a:ext>
            </a:extLst>
          </p:cNvPr>
          <p:cNvSpPr txBox="1"/>
          <p:nvPr/>
        </p:nvSpPr>
        <p:spPr>
          <a:xfrm>
            <a:off x="7637306" y="5232997"/>
            <a:ext cx="660758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/>
              <a:t>LhARA</a:t>
            </a:r>
            <a:endParaRPr lang="en-US" sz="14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D01F304-085C-08EF-1506-B37601EB64CA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6606285" y="5386886"/>
            <a:ext cx="103102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C5ACBB5-66C7-6E93-34EB-D3BA31C67F77}"/>
              </a:ext>
            </a:extLst>
          </p:cNvPr>
          <p:cNvSpPr txBox="1"/>
          <p:nvPr/>
        </p:nvSpPr>
        <p:spPr>
          <a:xfrm>
            <a:off x="8171564" y="5639707"/>
            <a:ext cx="2061398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ITRF Facilities and Costing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46D4BDC-F40A-F311-BABF-0606CC12452D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6441897" y="5793596"/>
            <a:ext cx="172966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9314575-B413-CCD0-2A41-EE0460E5FCB8}"/>
              </a:ext>
            </a:extLst>
          </p:cNvPr>
          <p:cNvSpPr txBox="1"/>
          <p:nvPr/>
        </p:nvSpPr>
        <p:spPr>
          <a:xfrm>
            <a:off x="9168502" y="6053757"/>
            <a:ext cx="2013821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Conventional Technology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C4BF69A-F680-708B-C31B-592B7E82A4EF}"/>
              </a:ext>
            </a:extLst>
          </p:cNvPr>
          <p:cNvCxnSpPr>
            <a:cxnSpLocks/>
          </p:cNvCxnSpPr>
          <p:nvPr/>
        </p:nvCxnSpPr>
        <p:spPr>
          <a:xfrm flipH="1">
            <a:off x="6359703" y="6207646"/>
            <a:ext cx="2808799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2D7C1A7-BB29-67F8-CDD9-797DFEB00A99}"/>
              </a:ext>
            </a:extLst>
          </p:cNvPr>
          <p:cNvSpPr txBox="1"/>
          <p:nvPr/>
        </p:nvSpPr>
        <p:spPr>
          <a:xfrm>
            <a:off x="10232962" y="5179157"/>
            <a:ext cx="124797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Includes</a:t>
            </a:r>
          </a:p>
          <a:p>
            <a:pPr algn="ctr"/>
            <a:r>
              <a:rPr lang="en-US" sz="1200" dirty="0"/>
              <a:t>DL contributions </a:t>
            </a:r>
            <a:br>
              <a:rPr lang="en-US" sz="1200" dirty="0"/>
            </a:br>
            <a:r>
              <a:rPr lang="en-US" sz="1200" dirty="0"/>
              <a:t>to LHARA WP6</a:t>
            </a:r>
          </a:p>
        </p:txBody>
      </p:sp>
    </p:spTree>
    <p:extLst>
      <p:ext uri="{BB962C8B-B14F-4D97-AF65-F5344CB8AC3E}">
        <p14:creationId xmlns:p14="http://schemas.microsoft.com/office/powerpoint/2010/main" val="2354239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A7407-5F5F-7D67-624A-ED3FF6A8B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– </a:t>
            </a:r>
            <a:r>
              <a:rPr lang="en-US" dirty="0" err="1"/>
              <a:t>LhARA</a:t>
            </a:r>
            <a:r>
              <a:rPr lang="en-US" dirty="0"/>
              <a:t> working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B0A29-249E-CF68-16B2-664D88BDE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8904" y="640080"/>
            <a:ext cx="7243096" cy="6207760"/>
          </a:xfrm>
        </p:spPr>
        <p:txBody>
          <a:bodyPr/>
          <a:lstStyle/>
          <a:p>
            <a:pPr marL="0" indent="0">
              <a:buNone/>
            </a:pPr>
            <a:r>
              <a:rPr lang="en-US" i="1" dirty="0">
                <a:solidFill>
                  <a:schemeClr val="accent4">
                    <a:lumMod val="50000"/>
                  </a:schemeClr>
                </a:solidFill>
              </a:rPr>
              <a:t>Contents: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Project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Organisation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Objectives and Deliverables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Finance</a:t>
            </a:r>
          </a:p>
          <a:p>
            <a:r>
              <a:rPr lang="en-US" dirty="0"/>
              <a:t>Monitoring and reporting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0DED71-8152-4577-41AD-E38DA3BAC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44" y="169523"/>
            <a:ext cx="4654016" cy="651895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54017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A7407-5F5F-7D67-624A-ED3FF6A8B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– </a:t>
            </a:r>
            <a:r>
              <a:rPr lang="en-US" dirty="0" err="1"/>
              <a:t>LhARA</a:t>
            </a:r>
            <a:r>
              <a:rPr lang="en-US" dirty="0"/>
              <a:t> working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B0A29-249E-CF68-16B2-664D88BDE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8904" y="640080"/>
            <a:ext cx="7243096" cy="6207760"/>
          </a:xfrm>
        </p:spPr>
        <p:txBody>
          <a:bodyPr/>
          <a:lstStyle/>
          <a:p>
            <a:pPr marL="0" indent="0">
              <a:buNone/>
            </a:pPr>
            <a:r>
              <a:rPr lang="en-US" i="1" dirty="0">
                <a:solidFill>
                  <a:schemeClr val="accent4">
                    <a:lumMod val="50000"/>
                  </a:schemeClr>
                </a:solidFill>
              </a:rPr>
              <a:t>Contents: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Project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Organisation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Objectives and Deliverables</a:t>
            </a:r>
          </a:p>
          <a:p>
            <a:r>
              <a:rPr lang="en-US" dirty="0"/>
              <a:t>Finance:</a:t>
            </a:r>
          </a:p>
          <a:p>
            <a:pPr lvl="1"/>
            <a:r>
              <a:rPr lang="en-US" dirty="0"/>
              <a:t>Breakdown:</a:t>
            </a:r>
          </a:p>
          <a:p>
            <a:pPr lvl="2"/>
            <a:r>
              <a:rPr lang="en-US" dirty="0"/>
              <a:t>As presented by</a:t>
            </a:r>
            <a:br>
              <a:rPr lang="en-US" dirty="0"/>
            </a:br>
            <a:r>
              <a:rPr lang="en-US" dirty="0"/>
              <a:t>Neil Bliss, Nov21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0DED71-8152-4577-41AD-E38DA3BAC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44" y="169523"/>
            <a:ext cx="4654016" cy="651895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4A302CB-6DD9-F833-4133-3EF6FF9305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9066" y="2434162"/>
            <a:ext cx="2983467" cy="425431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66591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A7407-5F5F-7D67-624A-ED3FF6A8B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– </a:t>
            </a:r>
            <a:r>
              <a:rPr lang="en-US" dirty="0" err="1"/>
              <a:t>LhARA</a:t>
            </a:r>
            <a:r>
              <a:rPr lang="en-US" dirty="0"/>
              <a:t> working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B0A29-249E-CF68-16B2-664D88BDE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8904" y="863028"/>
            <a:ext cx="7243096" cy="598481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i="1" dirty="0">
                <a:solidFill>
                  <a:schemeClr val="accent4">
                    <a:lumMod val="50000"/>
                  </a:schemeClr>
                </a:solidFill>
              </a:rPr>
              <a:t>Contents:</a:t>
            </a:r>
          </a:p>
          <a:p>
            <a:r>
              <a:rPr lang="en-US" dirty="0"/>
              <a:t>Project </a:t>
            </a:r>
            <a:r>
              <a:rPr lang="en-US" dirty="0" err="1"/>
              <a:t>Organisation</a:t>
            </a:r>
            <a:endParaRPr lang="en-US" dirty="0"/>
          </a:p>
          <a:p>
            <a:r>
              <a:rPr lang="en-US" dirty="0"/>
              <a:t>Objectives and Deliverables</a:t>
            </a:r>
          </a:p>
          <a:p>
            <a:r>
              <a:rPr lang="en-US" dirty="0"/>
              <a:t>Finance</a:t>
            </a:r>
          </a:p>
          <a:p>
            <a:r>
              <a:rPr lang="en-US" dirty="0"/>
              <a:t>Monitoring and reporting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i="1" dirty="0">
                <a:solidFill>
                  <a:schemeClr val="accent4">
                    <a:lumMod val="50000"/>
                  </a:schemeClr>
                </a:solidFill>
              </a:rPr>
              <a:t>Contents:</a:t>
            </a:r>
          </a:p>
          <a:p>
            <a:r>
              <a:rPr lang="en-US" dirty="0"/>
              <a:t>Preamble</a:t>
            </a:r>
          </a:p>
          <a:p>
            <a:r>
              <a:rPr lang="en-US" dirty="0"/>
              <a:t>General observations</a:t>
            </a:r>
          </a:p>
          <a:p>
            <a:r>
              <a:rPr lang="en-US" dirty="0"/>
              <a:t>Detailed comments and proposed revisions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0DED71-8152-4577-41AD-E38DA3BAC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44" y="169523"/>
            <a:ext cx="4654016" cy="651895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33B34F0-FDBF-B9A2-12A3-BEA0C6CED9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3278" y="3029277"/>
            <a:ext cx="6574658" cy="137833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86E41DE-5EB8-9BB9-ABF0-C7F276F24054}"/>
              </a:ext>
            </a:extLst>
          </p:cNvPr>
          <p:cNvSpPr txBox="1"/>
          <p:nvPr/>
        </p:nvSpPr>
        <p:spPr>
          <a:xfrm>
            <a:off x="6409163" y="6379189"/>
            <a:ext cx="422288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EB </a:t>
            </a:r>
            <a:r>
              <a:rPr lang="en-US" dirty="0" err="1"/>
              <a:t>finalising</a:t>
            </a:r>
            <a:r>
              <a:rPr lang="en-US" dirty="0"/>
              <a:t> response; will send later today</a:t>
            </a:r>
          </a:p>
        </p:txBody>
      </p:sp>
    </p:spTree>
    <p:extLst>
      <p:ext uri="{BB962C8B-B14F-4D97-AF65-F5344CB8AC3E}">
        <p14:creationId xmlns:p14="http://schemas.microsoft.com/office/powerpoint/2010/main" val="2309977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5AF2B-0EFD-311C-4D4A-47BD8B6A4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Securing the resources to execute our </a:t>
            </a:r>
            <a:r>
              <a:rPr lang="en-US" dirty="0" err="1"/>
              <a:t>programme</a:t>
            </a:r>
            <a:r>
              <a:rPr lang="en-US" dirty="0"/>
              <a:t>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26B23E-8C41-FD83-0133-74F6771A0C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50012"/>
            <a:ext cx="12192000" cy="6097827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UKRI Infrastructure Advisory Committee resources “through ITRF line” will support only part of the </a:t>
            </a:r>
            <a:r>
              <a:rPr lang="en-US" dirty="0" err="1"/>
              <a:t>programme</a:t>
            </a:r>
            <a:r>
              <a:rPr lang="en-US" dirty="0"/>
              <a:t> we need to execute:</a:t>
            </a:r>
          </a:p>
          <a:p>
            <a:pPr lvl="1"/>
            <a:r>
              <a:rPr lang="en-US" dirty="0"/>
              <a:t>Allocation must follow the risk analysis developed for the proposal</a:t>
            </a:r>
          </a:p>
          <a:p>
            <a:pPr lvl="1"/>
            <a:endParaRPr lang="en-US" dirty="0"/>
          </a:p>
          <a:p>
            <a:r>
              <a:rPr lang="en-US" dirty="0"/>
              <a:t>Initiatives started to secure additional resource, early days but threads that are active:</a:t>
            </a:r>
          </a:p>
          <a:p>
            <a:pPr lvl="1"/>
            <a:r>
              <a:rPr lang="en-US" dirty="0"/>
              <a:t>Welcome Foundation:</a:t>
            </a:r>
          </a:p>
          <a:p>
            <a:pPr lvl="2"/>
            <a:r>
              <a:rPr lang="en-US" dirty="0"/>
              <a:t>New strategic objectives to invest in “discovery science”</a:t>
            </a:r>
          </a:p>
          <a:p>
            <a:pPr lvl="2"/>
            <a:r>
              <a:rPr lang="en-US" dirty="0"/>
              <a:t>Built on “Town Hall meeting” at Imperial to ask for a meeting to discuss</a:t>
            </a:r>
          </a:p>
          <a:p>
            <a:pPr lvl="1"/>
            <a:r>
              <a:rPr lang="en-US" dirty="0"/>
              <a:t>STFC:</a:t>
            </a:r>
          </a:p>
          <a:p>
            <a:pPr lvl="2"/>
            <a:r>
              <a:rPr lang="en-US" dirty="0"/>
              <a:t>Exploring with D. Newbold, Director PPD, routes to additional support for parts of </a:t>
            </a:r>
            <a:r>
              <a:rPr lang="en-US" dirty="0" err="1"/>
              <a:t>programme</a:t>
            </a:r>
            <a:endParaRPr lang="en-US" dirty="0"/>
          </a:p>
          <a:p>
            <a:pPr lvl="1"/>
            <a:r>
              <a:rPr lang="en-US" dirty="0"/>
              <a:t>Clear need to be proactive with proposals to:</a:t>
            </a:r>
          </a:p>
          <a:p>
            <a:pPr lvl="2"/>
            <a:r>
              <a:rPr lang="en-US" dirty="0"/>
              <a:t>UKRI IAA, Paul Instrument Fund, …</a:t>
            </a:r>
          </a:p>
          <a:p>
            <a:pPr lvl="1"/>
            <a:endParaRPr lang="en-US" dirty="0"/>
          </a:p>
          <a:p>
            <a:r>
              <a:rPr lang="en-US" dirty="0"/>
              <a:t>Profile raising initiatives:</a:t>
            </a:r>
          </a:p>
          <a:p>
            <a:pPr lvl="1"/>
            <a:r>
              <a:rPr lang="en-US" dirty="0"/>
              <a:t>Seminar tour:</a:t>
            </a:r>
          </a:p>
          <a:p>
            <a:pPr lvl="2"/>
            <a:r>
              <a:rPr lang="en-US" dirty="0"/>
              <a:t>Feelers sent out (Belfast, CLF, Liverpool, Strathclyde, Swansea) …</a:t>
            </a:r>
          </a:p>
          <a:p>
            <a:pPr lvl="1"/>
            <a:r>
              <a:rPr lang="en-US" dirty="0"/>
              <a:t>Conferences:</a:t>
            </a:r>
          </a:p>
          <a:p>
            <a:pPr lvl="2"/>
            <a:r>
              <a:rPr lang="en-US" dirty="0"/>
              <a:t>ICHEP, Bioengineering, …</a:t>
            </a:r>
          </a:p>
          <a:p>
            <a:pPr lvl="1"/>
            <a:r>
              <a:rPr lang="en-US" dirty="0" err="1"/>
              <a:t>HoL</a:t>
            </a:r>
            <a:r>
              <a:rPr lang="en-US" dirty="0"/>
              <a:t> </a:t>
            </a:r>
            <a:r>
              <a:rPr lang="en-US" dirty="0" err="1"/>
              <a:t>Sci&amp;Tech</a:t>
            </a:r>
            <a:r>
              <a:rPr lang="en-US" dirty="0"/>
              <a:t> Committee (</a:t>
            </a:r>
            <a:r>
              <a:rPr lang="en-US" dirty="0" err="1"/>
              <a:t>P.Price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r>
              <a:rPr lang="en-US" dirty="0"/>
              <a:t>Longer term:</a:t>
            </a:r>
          </a:p>
          <a:p>
            <a:pPr lvl="1"/>
            <a:r>
              <a:rPr lang="en-US" dirty="0"/>
              <a:t>European partners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223332-47FC-3436-45A3-616528616FC4}"/>
              </a:ext>
            </a:extLst>
          </p:cNvPr>
          <p:cNvSpPr txBox="1"/>
          <p:nvPr/>
        </p:nvSpPr>
        <p:spPr>
          <a:xfrm rot="20539020">
            <a:off x="7715890" y="2967334"/>
            <a:ext cx="4352089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i="1" u="sng" dirty="0">
                <a:solidFill>
                  <a:srgbClr val="FF0000"/>
                </a:solidFill>
              </a:rPr>
              <a:t>Critical point;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complete full proposal so that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it becomes the reference work that sets bids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for specific contributions to be set in context</a:t>
            </a:r>
          </a:p>
        </p:txBody>
      </p:sp>
    </p:spTree>
    <p:extLst>
      <p:ext uri="{BB962C8B-B14F-4D97-AF65-F5344CB8AC3E}">
        <p14:creationId xmlns:p14="http://schemas.microsoft.com/office/powerpoint/2010/main" val="1754897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1-2021-09-27-LhARA-Full.pptx" id="{F90647B3-F4B8-D344-8349-B09861FD4FA0}" vid="{A9B82164-1E35-9846-8F88-230DD5FDE1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337</Words>
  <Application>Microsoft Macintosh PowerPoint</Application>
  <PresentationFormat>Widescreen</PresentationFormat>
  <Paragraphs>77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LhARA and ITRF</vt:lpstr>
      <vt:lpstr>ITRF – LhARA working methods</vt:lpstr>
      <vt:lpstr>ITRF – LhARA working methods</vt:lpstr>
      <vt:lpstr>ITRF – LhARA working methods</vt:lpstr>
      <vt:lpstr>ITRF – LhARA working methods</vt:lpstr>
      <vt:lpstr>ITRF – LhARA working methods</vt:lpstr>
      <vt:lpstr>ITRF – LhARA working methods</vt:lpstr>
      <vt:lpstr>ITRF – LhARA working methods</vt:lpstr>
      <vt:lpstr>Securing the resources to execute our programme 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LhARA and ITRF</dc:title>
  <dc:creator>Long, Kenneth R</dc:creator>
  <cp:lastModifiedBy>Long, Kenneth R</cp:lastModifiedBy>
  <cp:revision>2</cp:revision>
  <dcterms:created xsi:type="dcterms:W3CDTF">2022-05-10T10:24:40Z</dcterms:created>
  <dcterms:modified xsi:type="dcterms:W3CDTF">2022-05-10T11:17:42Z</dcterms:modified>
</cp:coreProperties>
</file>