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918"/>
    <p:restoredTop sz="94694"/>
  </p:normalViewPr>
  <p:slideViewPr>
    <p:cSldViewPr snapToGrid="0" snapToObjects="1">
      <p:cViewPr varScale="1">
        <p:scale>
          <a:sx n="124" d="100"/>
          <a:sy n="124" d="100"/>
        </p:scale>
        <p:origin x="64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B5725-3BBB-FC4D-83EF-96A6349A2A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r">
              <a:defRPr sz="6000" b="1">
                <a:solidFill>
                  <a:srgbClr val="00206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21587B-48A1-CD40-8B83-E328567942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r">
              <a:buNone/>
              <a:defRPr sz="28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7" name="Picture 6" descr="image001.png">
            <a:extLst>
              <a:ext uri="{FF2B5EF4-FFF2-40B4-BE49-F238E27FC236}">
                <a16:creationId xmlns:a16="http://schemas.microsoft.com/office/drawing/2014/main" id="{7C753095-58DF-1E47-9C0D-3CE3DFE4D7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11DAF38-58B9-814D-B265-B4CEB098D14D}"/>
              </a:ext>
            </a:extLst>
          </p:cNvPr>
          <p:cNvSpPr txBox="1"/>
          <p:nvPr userDrawn="1"/>
        </p:nvSpPr>
        <p:spPr>
          <a:xfrm>
            <a:off x="4797856" y="6519446"/>
            <a:ext cx="25962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b="1" dirty="0">
                <a:solidFill>
                  <a:schemeClr val="tx1"/>
                </a:solidFill>
              </a:rPr>
              <a:t>K. Long, </a:t>
            </a:r>
            <a:fld id="{B19FB069-7A70-CF49-A3CF-C9513262B04A}" type="datetime3">
              <a:rPr lang="en-GB" sz="1600" b="1" smtClean="0">
                <a:solidFill>
                  <a:schemeClr val="tx1"/>
                </a:solidFill>
              </a:rPr>
              <a:t>8 February, 2022</a:t>
            </a:fld>
            <a:endParaRPr lang="en-US" sz="1600" b="1" dirty="0">
              <a:solidFill>
                <a:schemeClr val="tx1"/>
              </a:solidFill>
            </a:endParaRPr>
          </a:p>
        </p:txBody>
      </p:sp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3623A61B-8043-9E43-99F2-D218C14E5C9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555302" y="6072572"/>
            <a:ext cx="1636698" cy="779380"/>
          </a:xfrm>
          <a:prstGeom prst="rect">
            <a:avLst/>
          </a:prstGeom>
        </p:spPr>
      </p:pic>
      <p:pic>
        <p:nvPicPr>
          <p:cNvPr id="5" name="Picture 4" descr="A picture containing icon&#10;&#10;Description automatically generated">
            <a:extLst>
              <a:ext uri="{FF2B5EF4-FFF2-40B4-BE49-F238E27FC236}">
                <a16:creationId xmlns:a16="http://schemas.microsoft.com/office/drawing/2014/main" id="{6D638904-28E6-6D4D-8E2F-98175B8EC10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01032" y="-17363"/>
            <a:ext cx="1466583" cy="377256"/>
          </a:xfrm>
          <a:prstGeom prst="rect">
            <a:avLst/>
          </a:prstGeom>
        </p:spPr>
      </p:pic>
      <p:pic>
        <p:nvPicPr>
          <p:cNvPr id="10" name="Picture 9" descr="Logo&#10;&#10;Description automatically generated with medium confidence">
            <a:extLst>
              <a:ext uri="{FF2B5EF4-FFF2-40B4-BE49-F238E27FC236}">
                <a16:creationId xmlns:a16="http://schemas.microsoft.com/office/drawing/2014/main" id="{7FB27F37-5029-264F-83A9-85FFD872F8F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6167120"/>
            <a:ext cx="2031428" cy="684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943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785B0-BE4E-CD49-A4DA-6AD90DEA5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9483BF-910A-054A-9FAC-0B27251F7C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AE9D18-4E71-7A41-AD75-6101BD6E0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2/8/22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D7E5A4-7C58-7448-B8B0-8B692D3AE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04ED69-253A-2C46-9FF9-2BBC61DF7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344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0D62473-7246-B545-9BC0-42B8540953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EB4A34-12F1-6B49-98C8-A5C712E400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F01029-BF4B-554E-9213-190417BBC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2/8/22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86C1C5-92E2-5D4D-9F4C-12114CF13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973916-8C01-E94A-BD99-D1D422EAA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098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1A76B9-B307-5547-9D41-EE174839CB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40079"/>
          </a:xfrm>
        </p:spPr>
        <p:txBody>
          <a:bodyPr>
            <a:noAutofit/>
          </a:bodyPr>
          <a:lstStyle>
            <a:lvl1pPr algn="r">
              <a:defRPr sz="40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7AF3D8-FCDB-8A48-A784-F89A834E20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40080"/>
            <a:ext cx="12192000" cy="6207760"/>
          </a:xfrm>
        </p:spPr>
        <p:txBody>
          <a:bodyPr/>
          <a:lstStyle>
            <a:lvl1pPr>
              <a:defRPr sz="3600" b="1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3200" b="1">
                <a:solidFill>
                  <a:schemeClr val="accent1"/>
                </a:solidFill>
              </a:defRPr>
            </a:lvl2pPr>
            <a:lvl3pPr>
              <a:defRPr sz="2800" b="1">
                <a:solidFill>
                  <a:schemeClr val="accent2"/>
                </a:solidFill>
              </a:defRPr>
            </a:lvl3pPr>
            <a:lvl4pPr>
              <a:defRPr sz="2400" b="1">
                <a:solidFill>
                  <a:schemeClr val="accent4"/>
                </a:solidFill>
              </a:defRPr>
            </a:lvl4pPr>
            <a:lvl5pPr>
              <a:defRPr sz="2000" b="1">
                <a:solidFill>
                  <a:schemeClr val="accent6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AB9E92-2D1E-6240-8373-27BDDD5B5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56894"/>
            <a:ext cx="2743200" cy="290195"/>
          </a:xfrm>
        </p:spPr>
        <p:txBody>
          <a:bodyPr/>
          <a:lstStyle>
            <a:lvl1pPr>
              <a:defRPr sz="11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7163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9A4A06-1A91-1943-B51A-D89D1D983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4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21FAA7-C043-354A-A358-5CFD35EED8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6376AA-06DB-4046-8C16-EC8D1649F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769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EFC03-EF36-714D-B45D-98DBE52BC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96194F-01C3-0A41-B5EE-CC458FDC04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DEDD8B-68A2-1645-9D26-2235D0A527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C23699-8D32-AE49-BA22-27F3AC082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2/8/22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1AC631-0972-F440-B2B3-215293F28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707CAF-F107-D74E-89ED-FEE245417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043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3C7B1-BBA9-184B-89C6-3DD51557F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F1DABB-21DD-E54F-AAFB-A6898BB7B7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0EBBFD-A6D6-904E-9B92-67C813C2B5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63A777-7C7D-DD40-BE58-DD1490308D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50B208D-AE21-F141-B476-10382A925E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5F8752-2A13-6B46-869B-9E6CB1911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2/8/22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BF5A9EE-2FF3-CD4A-B0C4-D6B104BED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67DB3A0-754C-E348-BAB3-FF4B744EE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136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CF0F02-EC1E-9A4A-9EEF-64B39356E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824AD6-0C3D-0E43-B870-D1CC0828A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2/8/22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B65CC9-FA18-294A-B371-A3F5B095C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C659D4-47A9-3F47-8024-B06237F61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99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8AE2210-2BCB-0041-96A8-224F79F1FA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2/8/22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C67F05-E7E1-8749-9491-A4E9D08BF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6B9F0D-7D99-084F-9553-87B4A1BFD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882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893B9C-67C3-9844-BF1B-476953FE8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FB53CC-7C9D-EF48-B305-3E1E4A1262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78FD12-DDD6-7846-B50B-364E220515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BE2823-FAE6-0943-914F-0E7001E76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2/8/22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E349B2-2E3A-6743-A29D-A95C11456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5BF894-F59E-EA41-AEBE-B41624A80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656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07BA3-2239-984F-B148-89F4A8747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F77758-9BA9-BF44-AEAE-915EE2E6FC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7A5466-F14B-4743-ACAE-3162C62918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FDA245-2A96-8248-B711-7D76E6E20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2/8/22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7A4554-968C-E446-9200-0D3A2C3FD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F2D0DE-ECD4-D348-9EF2-C75CA8541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255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E70A46D-8534-1941-896D-8E002B3D0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76DC3B-1027-5441-84BC-18C39DC3A2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9904AA-4F87-3F41-A276-1F8BB69E87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E5577-9D3A-5740-895E-D28D2517BFB7}" type="datetimeFigureOut">
              <a:rPr lang="en-US" smtClean="0"/>
              <a:t>2/8/22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F5271B-446B-EA4F-822F-CB42D41F16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2C8A42-D138-4942-89C5-84E4216646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276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ABBAA3-F784-1443-B57E-CB2B839CF3E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News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30E161-97AD-4143-99A8-BF40C40EBE8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082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DDBF51-8180-D24C-AF43-DFB5A35C4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Recent past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8FDABB-5AC2-9541-8878-644E72D148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ITRF Advisory Board met 26Jan22 … and … </a:t>
            </a:r>
          </a:p>
          <a:p>
            <a:endParaRPr lang="en-US" dirty="0"/>
          </a:p>
          <a:p>
            <a:r>
              <a:rPr lang="en-US" dirty="0"/>
              <a:t>KL and </a:t>
            </a:r>
            <a:r>
              <a:rPr lang="en-US" dirty="0" err="1"/>
              <a:t>A.Giacca</a:t>
            </a:r>
            <a:r>
              <a:rPr lang="en-US" dirty="0"/>
              <a:t> (</a:t>
            </a:r>
            <a:r>
              <a:rPr lang="en-US" dirty="0" err="1"/>
              <a:t>LhARA</a:t>
            </a:r>
            <a:r>
              <a:rPr lang="en-US" dirty="0"/>
              <a:t>) met with STFC 28Jan22:</a:t>
            </a:r>
          </a:p>
          <a:p>
            <a:pPr lvl="1"/>
            <a:r>
              <a:rPr lang="en-US" dirty="0"/>
              <a:t>Paul Vernon: Exec. Dir. Business and Innovation</a:t>
            </a:r>
          </a:p>
          <a:p>
            <a:pPr lvl="1"/>
            <a:r>
              <a:rPr lang="en-US" dirty="0"/>
              <a:t>Jim Clarke: Director of </a:t>
            </a:r>
            <a:r>
              <a:rPr lang="en-US" dirty="0" err="1"/>
              <a:t>ASTeC</a:t>
            </a:r>
            <a:endParaRPr lang="en-US" dirty="0"/>
          </a:p>
          <a:p>
            <a:pPr lvl="1"/>
            <a:r>
              <a:rPr lang="en-US" dirty="0"/>
              <a:t>Massimo Noro: Director of Business Development and STFC ITRF Project Sponsor</a:t>
            </a:r>
          </a:p>
          <a:p>
            <a:pPr lvl="1"/>
            <a:r>
              <a:rPr lang="en-US" dirty="0"/>
              <a:t>Hywel Owen: Accel. Phys. Group Leader (</a:t>
            </a:r>
            <a:r>
              <a:rPr lang="en-US" dirty="0" err="1"/>
              <a:t>ASTeC</a:t>
            </a:r>
            <a:r>
              <a:rPr lang="en-US" dirty="0"/>
              <a:t>) and STFC ITRF PI</a:t>
            </a:r>
          </a:p>
          <a:p>
            <a:endParaRPr lang="en-US" dirty="0"/>
          </a:p>
          <a:p>
            <a:r>
              <a:rPr lang="en-US" dirty="0"/>
              <a:t>Valuable meetings:</a:t>
            </a:r>
          </a:p>
          <a:p>
            <a:pPr lvl="1"/>
            <a:r>
              <a:rPr lang="en-US" dirty="0"/>
              <a:t>Re-iterated </a:t>
            </a:r>
            <a:r>
              <a:rPr lang="en-US" dirty="0" err="1"/>
              <a:t>LhARA</a:t>
            </a:r>
            <a:r>
              <a:rPr lang="en-US" dirty="0"/>
              <a:t> vision and alignment with ITRF</a:t>
            </a:r>
          </a:p>
          <a:p>
            <a:pPr lvl="1"/>
            <a:r>
              <a:rPr lang="en-US" dirty="0"/>
              <a:t>Discussion of investment and need to manage risk and identify off-ramps:</a:t>
            </a:r>
          </a:p>
          <a:p>
            <a:pPr lvl="2"/>
            <a:r>
              <a:rPr lang="en-US" dirty="0"/>
              <a:t>Of particular importance is Framework Collaboration Agreement with CERN</a:t>
            </a:r>
          </a:p>
          <a:p>
            <a:pPr lvl="1"/>
            <a:r>
              <a:rPr lang="en-US" dirty="0"/>
              <a:t>Received assurances that:</a:t>
            </a:r>
          </a:p>
          <a:p>
            <a:pPr lvl="2"/>
            <a:r>
              <a:rPr lang="en-US" dirty="0"/>
              <a:t>STFC (PV) is committed to development of ITRF</a:t>
            </a:r>
          </a:p>
          <a:p>
            <a:pPr lvl="2"/>
            <a:r>
              <a:rPr lang="en-US" dirty="0"/>
              <a:t>Investment in non-</a:t>
            </a:r>
            <a:r>
              <a:rPr lang="en-US" dirty="0" err="1"/>
              <a:t>LhARA</a:t>
            </a:r>
            <a:r>
              <a:rPr lang="en-US" dirty="0"/>
              <a:t> activities will be kept to a minimum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19224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177EBE-52B6-FC42-94DA-F883C38D7F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0D45BF-F0C1-3747-9F35-7E384EC198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Next </a:t>
            </a:r>
            <a:r>
              <a:rPr lang="en-US" dirty="0" err="1"/>
              <a:t>LhARA</a:t>
            </a:r>
            <a:r>
              <a:rPr lang="en-US" dirty="0"/>
              <a:t> collaboration meeting: 27Apr22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One day workshop on</a:t>
            </a:r>
            <a:br>
              <a:rPr lang="en-US" dirty="0"/>
            </a:br>
            <a:r>
              <a:rPr lang="en-US" i="1" u="sng" dirty="0"/>
              <a:t>Future accelerators for biomedical applications</a:t>
            </a:r>
          </a:p>
          <a:p>
            <a:pPr lvl="1"/>
            <a:r>
              <a:rPr lang="en-US" dirty="0"/>
              <a:t>28Apr22</a:t>
            </a:r>
          </a:p>
          <a:p>
            <a:pPr lvl="1"/>
            <a:r>
              <a:rPr lang="en-US" dirty="0"/>
              <a:t>Rutherford Lecture on </a:t>
            </a:r>
            <a:r>
              <a:rPr lang="en-US" dirty="0" err="1"/>
              <a:t>LhARA</a:t>
            </a:r>
            <a:r>
              <a:rPr lang="en-US" dirty="0"/>
              <a:t> initiative at 14:00: KL and AG</a:t>
            </a:r>
          </a:p>
          <a:p>
            <a:pPr lvl="2"/>
            <a:r>
              <a:rPr lang="en-US" dirty="0"/>
              <a:t>Will repeated one week later at the DL</a:t>
            </a:r>
          </a:p>
        </p:txBody>
      </p:sp>
    </p:spTree>
    <p:extLst>
      <p:ext uri="{BB962C8B-B14F-4D97-AF65-F5344CB8AC3E}">
        <p14:creationId xmlns:p14="http://schemas.microsoft.com/office/powerpoint/2010/main" val="35309045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8EC3852F-5332-BC40-B675-9761C7F1497A}" vid="{83EE5F88-8A1E-8B49-B1F9-687D03D81F6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</TotalTime>
  <Words>160</Words>
  <Application>Microsoft Macintosh PowerPoint</Application>
  <PresentationFormat>Widescreen</PresentationFormat>
  <Paragraphs>26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News</vt:lpstr>
      <vt:lpstr>Recent past</vt:lpstr>
      <vt:lpstr>Future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News</dc:title>
  <dc:creator>Kenneth Long</dc:creator>
  <cp:lastModifiedBy>Kenneth Long</cp:lastModifiedBy>
  <cp:revision>1</cp:revision>
  <dcterms:created xsi:type="dcterms:W3CDTF">2022-02-08T12:34:24Z</dcterms:created>
  <dcterms:modified xsi:type="dcterms:W3CDTF">2022-02-08T12:44:00Z</dcterms:modified>
</cp:coreProperties>
</file>