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kv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9"/>
  </p:notesMasterIdLst>
  <p:sldIdLst>
    <p:sldId id="256" r:id="rId3"/>
    <p:sldId id="257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0" r:id="rId12"/>
    <p:sldId id="269" r:id="rId13"/>
    <p:sldId id="270" r:id="rId14"/>
    <p:sldId id="273" r:id="rId15"/>
    <p:sldId id="271" r:id="rId16"/>
    <p:sldId id="272" r:id="rId17"/>
    <p:sldId id="27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F48FA9-C330-4246-B5DC-C4AE72FD60EB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465D4B-8DD8-4ACA-A67C-EAA541E9DD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9111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5510CCA-BA7E-4FFD-9251-7EAC95CB560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28362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1" fontAlgn="t" latinLnBrk="0" hangingPunct="1"/>
            <a:endParaRPr lang="en-U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468438-2CCC-437A-ABEF-E2599857D3C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2765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58B81-C75C-44FB-9802-0077F709384D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559F-9B06-46B4-BD1A-F7EF95BC9A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5758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58B81-C75C-44FB-9802-0077F709384D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559F-9B06-46B4-BD1A-F7EF95BC9A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941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58B81-C75C-44FB-9802-0077F709384D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559F-9B06-46B4-BD1A-F7EF95BC9A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047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8" descr="title">
            <a:extLst>
              <a:ext uri="{FF2B5EF4-FFF2-40B4-BE49-F238E27FC236}">
                <a16:creationId xmlns:a16="http://schemas.microsoft.com/office/drawing/2014/main" id="{4D86B39E-833B-4283-8994-16A583F82451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0"/>
          <a:stretch/>
        </p:blipFill>
        <p:spPr bwMode="auto">
          <a:xfrm>
            <a:off x="0" y="0"/>
            <a:ext cx="12192000" cy="689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C5D5C33-4398-4EB1-B378-0361ECF0B5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5D4B31-C315-4175-80B6-A858A5BEBF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1537D0-8062-4EDB-BCBB-E840C352C9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285164-F13F-4AA0-A050-BE87A7695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4303" y="6356350"/>
            <a:ext cx="6285053" cy="50164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>
                <a:solidFill>
                  <a:schemeClr val="bg1"/>
                </a:solidFill>
              </a:rPr>
              <a:t>J. Wolfenden (joseph.wolfenden@Cockcroft.ac.uk)  IPAC 21 Virtual Edition, Campinas, Brazil </a:t>
            </a:r>
            <a:endParaRPr lang="en-GB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645624-1313-4576-94F0-135A4D43C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0D957F4-03A3-4092-94D8-B933114429E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28610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8" descr="title">
            <a:extLst>
              <a:ext uri="{FF2B5EF4-FFF2-40B4-BE49-F238E27FC236}">
                <a16:creationId xmlns:a16="http://schemas.microsoft.com/office/drawing/2014/main" id="{96397E8B-DBDD-4DE8-B1AE-58DF6D56AD10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0" b="62471"/>
          <a:stretch/>
        </p:blipFill>
        <p:spPr bwMode="auto">
          <a:xfrm>
            <a:off x="0" y="1"/>
            <a:ext cx="12192000" cy="108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274F0A-EE34-4EDD-8DA6-437CBB235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7680767" cy="1088021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8B39C-71F4-4E3D-B92B-CA35BA0680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44859"/>
            <a:ext cx="10515600" cy="49321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AEEDA4-F83D-4FE0-AFC4-E29D7EDA2557}"/>
              </a:ext>
            </a:extLst>
          </p:cNvPr>
          <p:cNvCxnSpPr/>
          <p:nvPr userDrawn="1"/>
        </p:nvCxnSpPr>
        <p:spPr>
          <a:xfrm>
            <a:off x="0" y="6176362"/>
            <a:ext cx="12192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1663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0FE2FD-00BF-4EEA-A361-290ECA7FA4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DBC2E9-EA97-4C94-9079-308DCA001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4303" y="6356350"/>
            <a:ext cx="6285053" cy="501649"/>
          </a:xfrm>
          <a:prstGeom prst="rect">
            <a:avLst/>
          </a:prstGeom>
        </p:spPr>
        <p:txBody>
          <a:bodyPr/>
          <a:lstStyle/>
          <a:p>
            <a:r>
              <a:rPr lang="es-ES"/>
              <a:t>J. Wolfenden (joseph.wolfenden@Cockcroft.ac.uk)  IPAC 21 Virtual Edition, Campinas, Brazil 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FD1C24-748C-4F6C-8252-CAAE8C966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841460-ED77-4DC1-B34B-27F51A3F2D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EE7CBF-0E10-4054-AB10-C74167B1E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D957F4-03A3-4092-94D8-B933114429E7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18" descr="title">
            <a:extLst>
              <a:ext uri="{FF2B5EF4-FFF2-40B4-BE49-F238E27FC236}">
                <a16:creationId xmlns:a16="http://schemas.microsoft.com/office/drawing/2014/main" id="{6F8860AA-EC05-4CB7-8311-4D444148BFE2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0" b="62471"/>
          <a:stretch/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70732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291EB7-2FDE-4DF7-B6B4-070208D03F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00537"/>
            <a:ext cx="5181600" cy="47764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405068-3C68-40CF-9D73-E579F930FD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400537"/>
            <a:ext cx="5257800" cy="47764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03F8C7-841D-4823-9B2C-E37B0816AB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383337-8236-4E09-AD78-F348C5B00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4303" y="6356350"/>
            <a:ext cx="6285053" cy="501649"/>
          </a:xfrm>
          <a:prstGeom prst="rect">
            <a:avLst/>
          </a:prstGeom>
        </p:spPr>
        <p:txBody>
          <a:bodyPr/>
          <a:lstStyle/>
          <a:p>
            <a:r>
              <a:rPr lang="es-ES"/>
              <a:t>J. Wolfenden (joseph.wolfenden@Cockcroft.ac.uk)  IPAC 21 Virtual Edition, Campinas, Brazil 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EB0C96-E8ED-47C6-8BFE-12BB520D1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D957F4-03A3-4092-94D8-B933114429E7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8B5F9E5-2312-4276-ABBE-42037FFA7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7680767" cy="1088021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58176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A295DD-E83D-45C4-ADF7-C2A3F0C039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1185864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E9081F-BD67-40F7-8D6E-C361B2B5CD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009776"/>
            <a:ext cx="5157787" cy="4179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6F55C2-DEC1-4E49-99B6-7244CB048A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2" y="1185864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6E18FD-8449-4B2D-B05D-D928C8933C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009776"/>
            <a:ext cx="5183188" cy="4179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AAC3F6-5702-41DE-B3A6-C699092B4C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80EC76-56FE-4A18-9D8B-4B703C499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4303" y="6356350"/>
            <a:ext cx="6285053" cy="501649"/>
          </a:xfrm>
          <a:prstGeom prst="rect">
            <a:avLst/>
          </a:prstGeom>
        </p:spPr>
        <p:txBody>
          <a:bodyPr/>
          <a:lstStyle/>
          <a:p>
            <a:r>
              <a:rPr lang="es-ES"/>
              <a:t>J. Wolfenden (joseph.wolfenden@Cockcroft.ac.uk)  IPAC 21 Virtual Edition, Campinas, Brazil 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806A03-9BE5-44A8-B429-AE39FC276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D957F4-03A3-4092-94D8-B933114429E7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FBC9B73-D2D6-4B2E-9D38-D556589FB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7680767" cy="1088021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3756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14148A-D121-4684-ABB3-86A851484D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6C8639-71B6-49C4-84DF-892EADEF5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4303" y="6356350"/>
            <a:ext cx="6285053" cy="501649"/>
          </a:xfrm>
          <a:prstGeom prst="rect">
            <a:avLst/>
          </a:prstGeom>
        </p:spPr>
        <p:txBody>
          <a:bodyPr/>
          <a:lstStyle/>
          <a:p>
            <a:r>
              <a:rPr lang="es-ES"/>
              <a:t>J. Wolfenden (joseph.wolfenden@Cockcroft.ac.uk)  IPAC 21 Virtual Edition, Campinas, Brazil 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70AD40-35D7-464C-93C6-E8483DA4B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D957F4-03A3-4092-94D8-B933114429E7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B22CD9D-D505-48AA-A2E7-20905EE24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7680767" cy="1088021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57342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F0980D-5618-4828-B42B-0136ECE145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797D32-13E2-417D-85EB-F63998B1D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4303" y="6356350"/>
            <a:ext cx="6285053" cy="501649"/>
          </a:xfrm>
          <a:prstGeom prst="rect">
            <a:avLst/>
          </a:prstGeom>
        </p:spPr>
        <p:txBody>
          <a:bodyPr/>
          <a:lstStyle/>
          <a:p>
            <a:r>
              <a:rPr lang="es-ES"/>
              <a:t>J. Wolfenden (joseph.wolfenden@Cockcroft.ac.uk)  IPAC 21 Virtual Edition, Campinas, Brazil 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1AF69C-D609-465E-AC9D-C6C23A8F9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D957F4-03A3-4092-94D8-B933114429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68404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46A29-5FFB-48FA-9438-0C79D529E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59988-AAB6-41D3-8020-AD2135865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BB0BFB-5EFC-4ADF-88B2-0A858915FB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3CEA61-3248-4686-8546-8E69D02C7C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B1AA77-24BE-4674-91BE-BAE59E626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4303" y="6356350"/>
            <a:ext cx="6285053" cy="501649"/>
          </a:xfrm>
          <a:prstGeom prst="rect">
            <a:avLst/>
          </a:prstGeom>
        </p:spPr>
        <p:txBody>
          <a:bodyPr/>
          <a:lstStyle/>
          <a:p>
            <a:r>
              <a:rPr lang="es-ES"/>
              <a:t>J. Wolfenden (joseph.wolfenden@Cockcroft.ac.uk)  IPAC 21 Virtual Edition, Campinas, Brazil 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527B87-63B5-46BD-98C1-F04E39356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D957F4-03A3-4092-94D8-B933114429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5836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58B81-C75C-44FB-9802-0077F709384D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559F-9B06-46B4-BD1A-F7EF95BC9A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4159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E7A58-65CB-4E52-84E6-A20F6D011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64A11F-60F4-4359-B3E6-19B65FBB7C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D38C5E-E67B-4679-99F1-97A853D063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C7FD32-0887-4AC3-AF0F-62DE654B58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7E5EFE-3FF3-4821-9425-4B6C05BE4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4303" y="6356350"/>
            <a:ext cx="6285053" cy="501649"/>
          </a:xfrm>
          <a:prstGeom prst="rect">
            <a:avLst/>
          </a:prstGeom>
        </p:spPr>
        <p:txBody>
          <a:bodyPr/>
          <a:lstStyle/>
          <a:p>
            <a:r>
              <a:rPr lang="es-ES"/>
              <a:t>J. Wolfenden (joseph.wolfenden@Cockcroft.ac.uk)  IPAC 21 Virtual Edition, Campinas, Brazil 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9BB72B-FAC5-467A-A4DB-738DD97EE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D957F4-03A3-4092-94D8-B933114429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49547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8AD24A-3C5D-45CE-A008-0525F8E32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31491B-A2D3-4B36-ACD5-1AF3D6BD40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A02794-742D-4E14-B618-EE38D67540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15E249-4C0E-408D-87FC-D0F72B15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4303" y="6356350"/>
            <a:ext cx="6285053" cy="501649"/>
          </a:xfrm>
          <a:prstGeom prst="rect">
            <a:avLst/>
          </a:prstGeom>
        </p:spPr>
        <p:txBody>
          <a:bodyPr/>
          <a:lstStyle/>
          <a:p>
            <a:r>
              <a:rPr lang="es-ES"/>
              <a:t>J. Wolfenden (joseph.wolfenden@Cockcroft.ac.uk)  IPAC 21 Virtual Edition, Campinas, Brazil 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C48483-353F-4010-A3BC-3FC627F6F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D957F4-03A3-4092-94D8-B933114429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1536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6C55553-2949-458D-B90D-4FC752ABF1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7A1D78-4E92-456E-8F9F-51A7AE72A8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94803B-9C8C-4A87-98D3-29FC3D7AEB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1857D2-D994-458D-9E23-5866C61D0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4303" y="6356350"/>
            <a:ext cx="6285053" cy="501649"/>
          </a:xfrm>
          <a:prstGeom prst="rect">
            <a:avLst/>
          </a:prstGeom>
        </p:spPr>
        <p:txBody>
          <a:bodyPr/>
          <a:lstStyle/>
          <a:p>
            <a:r>
              <a:rPr lang="es-ES"/>
              <a:t>J. Wolfenden (joseph.wolfenden@Cockcroft.ac.uk)  IPAC 21 Virtual Edition, Campinas, Brazil 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057BB2-E647-42A3-8136-88BB32300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D957F4-03A3-4092-94D8-B933114429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4085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27200" y="42730"/>
            <a:ext cx="7620000" cy="533400"/>
          </a:xfrm>
        </p:spPr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812801" y="6172201"/>
            <a:ext cx="7228111" cy="365125"/>
          </a:xfrm>
          <a:prstGeom prst="rect">
            <a:avLst/>
          </a:prstGeom>
        </p:spPr>
        <p:txBody>
          <a:bodyPr/>
          <a:lstStyle/>
          <a:p>
            <a:r>
              <a:rPr lang="es-ES"/>
              <a:t>J. Wolfenden (joseph.wolfenden@Cockcroft.ac.uk)  IPAC 21 Virtual Edition, Campinas, Brazil </a:t>
            </a: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508000" y="914400"/>
            <a:ext cx="11180064" cy="51816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46135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58B81-C75C-44FB-9802-0077F709384D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559F-9B06-46B4-BD1A-F7EF95BC9A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855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58B81-C75C-44FB-9802-0077F709384D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559F-9B06-46B4-BD1A-F7EF95BC9A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5345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58B81-C75C-44FB-9802-0077F709384D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559F-9B06-46B4-BD1A-F7EF95BC9A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5424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58B81-C75C-44FB-9802-0077F709384D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559F-9B06-46B4-BD1A-F7EF95BC9A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3568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58B81-C75C-44FB-9802-0077F709384D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559F-9B06-46B4-BD1A-F7EF95BC9A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3239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58B81-C75C-44FB-9802-0077F709384D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559F-9B06-46B4-BD1A-F7EF95BC9A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368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58B81-C75C-44FB-9802-0077F709384D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559F-9B06-46B4-BD1A-F7EF95BC9A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483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58B81-C75C-44FB-9802-0077F709384D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C559F-9B06-46B4-BD1A-F7EF95BC9A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984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C6DA26-CD46-4C16-AD78-15D58C187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FB79CC-9D09-44A3-B73C-3C3882231D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7" name="Picture 18" descr="title">
            <a:extLst>
              <a:ext uri="{FF2B5EF4-FFF2-40B4-BE49-F238E27FC236}">
                <a16:creationId xmlns:a16="http://schemas.microsoft.com/office/drawing/2014/main" id="{4AA92521-5D1C-4D75-9E46-D38479E1E3EF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0" b="62471"/>
          <a:stretch/>
        </p:blipFill>
        <p:spPr bwMode="auto">
          <a:xfrm>
            <a:off x="0" y="1"/>
            <a:ext cx="12192000" cy="108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C:\Users\jfl85473\Dropbox\Visuals\Logos\CI_logo_smaller.jpg">
            <a:extLst>
              <a:ext uri="{FF2B5EF4-FFF2-40B4-BE49-F238E27FC236}">
                <a16:creationId xmlns:a16="http://schemas.microsoft.com/office/drawing/2014/main" id="{0EF77D62-56E1-4289-94FA-3A9AE6294AD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593" y="6279133"/>
            <a:ext cx="884816" cy="499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C:\Users\jfl85473\Dropbox\Presentations\Logos\UoLiv.jpg">
            <a:extLst>
              <a:ext uri="{FF2B5EF4-FFF2-40B4-BE49-F238E27FC236}">
                <a16:creationId xmlns:a16="http://schemas.microsoft.com/office/drawing/2014/main" id="{9678FDEA-28E7-4455-AE89-551D6298629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855" y="6204213"/>
            <a:ext cx="2099654" cy="574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1571BDA-BB9B-4AA1-B3D1-4A6B2024415C}"/>
              </a:ext>
            </a:extLst>
          </p:cNvPr>
          <p:cNvCxnSpPr/>
          <p:nvPr userDrawn="1"/>
        </p:nvCxnSpPr>
        <p:spPr>
          <a:xfrm>
            <a:off x="0" y="6176362"/>
            <a:ext cx="12192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7001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video" Target="../media/media1.mkv"/><Relationship Id="rId7" Type="http://schemas.openxmlformats.org/officeDocument/2006/relationships/image" Target="../media/image12.png"/><Relationship Id="rId2" Type="http://schemas.microsoft.com/office/2007/relationships/media" Target="../media/media1.mkv"/><Relationship Id="rId1" Type="http://schemas.openxmlformats.org/officeDocument/2006/relationships/tags" Target="../tags/tag1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WP5 Beamline Instrumentation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23/11/2021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637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IRRAD BPM</a:t>
            </a:r>
            <a:endParaRPr lang="en-GB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/>
          <a:srcRect l="56174" t="46155"/>
          <a:stretch/>
        </p:blipFill>
        <p:spPr>
          <a:xfrm>
            <a:off x="5649010" y="3817334"/>
            <a:ext cx="2197555" cy="1994713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 rotWithShape="1">
          <a:blip r:embed="rId3"/>
          <a:srcRect t="19774"/>
          <a:stretch/>
        </p:blipFill>
        <p:spPr>
          <a:xfrm>
            <a:off x="8010526" y="4859363"/>
            <a:ext cx="3800475" cy="18549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163" y="3524089"/>
            <a:ext cx="5209288" cy="26705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8200" y="1519134"/>
            <a:ext cx="652925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Used to monitor intensity and profile of pulses at the IRRAD irradiation facility at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Relies upon secondary electron emission from a metal when proton beam is incident upon 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Readout of each channel via dedicated electronics</a:t>
            </a:r>
            <a:endParaRPr lang="en-GB" dirty="0"/>
          </a:p>
        </p:txBody>
      </p:sp>
      <p:pic>
        <p:nvPicPr>
          <p:cNvPr id="7" name="Content Placeholder 3"/>
          <p:cNvPicPr>
            <a:picLocks/>
          </p:cNvPicPr>
          <p:nvPr/>
        </p:nvPicPr>
        <p:blipFill rotWithShape="1">
          <a:blip r:embed="rId2"/>
          <a:srcRect r="48555" b="2946"/>
          <a:stretch/>
        </p:blipFill>
        <p:spPr>
          <a:xfrm>
            <a:off x="7742736" y="0"/>
            <a:ext cx="3963760" cy="4770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94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Methodology (0-2 Years)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Assess current beam monitoring technology and identify the required R&amp;D for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Lhara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beams</a:t>
            </a:r>
          </a:p>
          <a:p>
            <a:pPr marL="742950" lvl="1" indent="-285750">
              <a:lnSpc>
                <a:spcPct val="107000"/>
              </a:lnSpc>
              <a:spcAft>
                <a:spcPts val="0"/>
              </a:spcAft>
              <a:buFont typeface="+mj-lt"/>
              <a:buAutoNum type="alphaLcPeriod"/>
            </a:pPr>
            <a:r>
              <a:rPr lang="en-GB" strike="sngStrike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SciWire</a:t>
            </a:r>
            <a:r>
              <a:rPr lang="en-GB" strike="sngStrik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1D planes (JM)</a:t>
            </a:r>
          </a:p>
          <a:p>
            <a:pPr marL="742950" lvl="1" indent="-285750">
              <a:lnSpc>
                <a:spcPct val="107000"/>
              </a:lnSpc>
              <a:spcAft>
                <a:spcPts val="0"/>
              </a:spcAft>
              <a:buFont typeface="+mj-lt"/>
              <a:buAutoNum type="alphaLcPeriod"/>
            </a:pPr>
            <a:r>
              <a:rPr lang="en-GB" strike="sngStrik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Gas profiler (CW)</a:t>
            </a:r>
          </a:p>
          <a:p>
            <a:pPr marL="742950" lvl="1" indent="-285750">
              <a:lnSpc>
                <a:spcPct val="107000"/>
              </a:lnSpc>
              <a:spcAft>
                <a:spcPts val="0"/>
              </a:spcAft>
              <a:buFont typeface="+mj-lt"/>
              <a:buAutoNum type="alphaLcPeriod"/>
            </a:pPr>
            <a:r>
              <a:rPr lang="en-GB" strike="sngStrik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IRRAD BPM (</a:t>
            </a:r>
            <a:r>
              <a:rPr lang="en-GB" strike="sngStrike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 et al @ CERN) </a:t>
            </a:r>
          </a:p>
          <a:p>
            <a:pPr marL="742950" lvl="1" indent="-285750">
              <a:lnSpc>
                <a:spcPct val="107000"/>
              </a:lnSpc>
              <a:spcAft>
                <a:spcPts val="0"/>
              </a:spcAft>
              <a:buFont typeface="+mj-lt"/>
              <a:buAutoNum type="alphaLcPeriod"/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Pot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money for emerging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groups (</a:t>
            </a:r>
            <a:r>
              <a:rPr lang="en-GB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UoB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testing)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0"/>
              </a:spcAft>
              <a:buFont typeface="+mj-lt"/>
              <a:buAutoNum type="alphaLcPeriod"/>
            </a:pPr>
            <a:r>
              <a:rPr lang="en-GB" strike="sngStrik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Dosimetry such as alanine, calorimeters etc. (NPL/TP)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Design environmental end stations for cell irradiations and automated handling which allow hypoxia, gas changes, automation, integration with beamline, monitoring with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ionacoustic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imaging (JP)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Engage with Cell Imaging community to specify requirements on in vivo cell imaging via two workshops and a white paper (RFI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800100" lvl="1" indent="-342900">
              <a:lnSpc>
                <a:spcPct val="107000"/>
              </a:lnSpc>
              <a:buFont typeface="+mj-lt"/>
              <a:buAutoNum type="arabicParenR"/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Potential of TP to apply for some funding through </a:t>
            </a:r>
            <a:r>
              <a:rPr lang="en-GB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UoB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work with RFI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arenR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Design and construct vertical beam line and beam delivery system for testing. Will require funding external to this proposal (TP/CW/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TzW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76762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Beamline space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591027" y="3314588"/>
            <a:ext cx="3761922" cy="282144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70061" y="637177"/>
            <a:ext cx="3761379" cy="2821034"/>
          </a:xfrm>
          <a:prstGeom prst="rect">
            <a:avLst/>
          </a:prstGeom>
        </p:spPr>
      </p:pic>
      <p:pic>
        <p:nvPicPr>
          <p:cNvPr id="6" name="Picture 2" descr="C:\Users\cooperc\Desktop\Picture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1" y="1690688"/>
            <a:ext cx="6135917" cy="5355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8230" y="1838986"/>
            <a:ext cx="2356574" cy="176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9164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2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460A-1B1E-418F-A9F2-10B3B9D234DA}" type="slidenum">
              <a:rPr lang="ru-RU" smtClean="0"/>
              <a:pPr/>
              <a:t>13</a:t>
            </a:fld>
            <a:endParaRPr 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8013831" y="825152"/>
            <a:ext cx="3339969" cy="463852"/>
            <a:chOff x="7110596" y="567891"/>
            <a:chExt cx="3339969" cy="463852"/>
          </a:xfrm>
        </p:grpSpPr>
        <p:grpSp>
          <p:nvGrpSpPr>
            <p:cNvPr id="7" name="Группа 6"/>
            <p:cNvGrpSpPr/>
            <p:nvPr/>
          </p:nvGrpSpPr>
          <p:grpSpPr>
            <a:xfrm>
              <a:off x="7110596" y="567891"/>
              <a:ext cx="1915438" cy="411625"/>
              <a:chOff x="7110596" y="567891"/>
              <a:chExt cx="1915438" cy="411625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7315200" y="610184"/>
                <a:ext cx="171083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- Quadrupole</a:t>
                </a:r>
                <a:endParaRPr lang="ru-RU" dirty="0"/>
              </a:p>
            </p:txBody>
          </p:sp>
          <p:sp>
            <p:nvSpPr>
              <p:cNvPr id="20" name="Прямоугольник 19"/>
              <p:cNvSpPr/>
              <p:nvPr/>
            </p:nvSpPr>
            <p:spPr>
              <a:xfrm>
                <a:off x="7110596" y="567891"/>
                <a:ext cx="204604" cy="404261"/>
              </a:xfrm>
              <a:prstGeom prst="rect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8" name="Группа 7"/>
            <p:cNvGrpSpPr/>
            <p:nvPr/>
          </p:nvGrpSpPr>
          <p:grpSpPr>
            <a:xfrm>
              <a:off x="9036704" y="578691"/>
              <a:ext cx="1413861" cy="453052"/>
              <a:chOff x="9036704" y="578691"/>
              <a:chExt cx="1413861" cy="453052"/>
            </a:xfrm>
          </p:grpSpPr>
          <p:grpSp>
            <p:nvGrpSpPr>
              <p:cNvPr id="9" name="Группа 8"/>
              <p:cNvGrpSpPr/>
              <p:nvPr/>
            </p:nvGrpSpPr>
            <p:grpSpPr>
              <a:xfrm rot="21433953">
                <a:off x="9036704" y="578691"/>
                <a:ext cx="458326" cy="453052"/>
                <a:chOff x="9357637" y="567891"/>
                <a:chExt cx="674852" cy="666543"/>
              </a:xfrm>
            </p:grpSpPr>
            <p:grpSp>
              <p:nvGrpSpPr>
                <p:cNvPr id="11" name="Группа 10"/>
                <p:cNvGrpSpPr/>
                <p:nvPr/>
              </p:nvGrpSpPr>
              <p:grpSpPr>
                <a:xfrm>
                  <a:off x="9357637" y="567891"/>
                  <a:ext cx="674852" cy="666543"/>
                  <a:chOff x="9357637" y="567891"/>
                  <a:chExt cx="674852" cy="666543"/>
                </a:xfrm>
              </p:grpSpPr>
              <p:sp>
                <p:nvSpPr>
                  <p:cNvPr id="14" name="Прямоугольник 13"/>
                  <p:cNvSpPr/>
                  <p:nvPr/>
                </p:nvSpPr>
                <p:spPr>
                  <a:xfrm>
                    <a:off x="9384632" y="567891"/>
                    <a:ext cx="298383" cy="308008"/>
                  </a:xfrm>
                  <a:prstGeom prst="rect">
                    <a:avLst/>
                  </a:prstGeom>
                  <a:solidFill>
                    <a:srgbClr val="002060"/>
                  </a:solidFill>
                  <a:ln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5" name="Прямоугольник 14"/>
                  <p:cNvSpPr/>
                  <p:nvPr/>
                </p:nvSpPr>
                <p:spPr>
                  <a:xfrm rot="484512">
                    <a:off x="9640828" y="926426"/>
                    <a:ext cx="391661" cy="308008"/>
                  </a:xfrm>
                  <a:prstGeom prst="rect">
                    <a:avLst/>
                  </a:prstGeom>
                  <a:solidFill>
                    <a:srgbClr val="002060"/>
                  </a:solidFill>
                  <a:ln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6" name="Полилиния 15"/>
                  <p:cNvSpPr/>
                  <p:nvPr/>
                </p:nvSpPr>
                <p:spPr>
                  <a:xfrm>
                    <a:off x="9384632" y="875899"/>
                    <a:ext cx="236504" cy="333373"/>
                  </a:xfrm>
                  <a:custGeom>
                    <a:avLst/>
                    <a:gdLst>
                      <a:gd name="connsiteX0" fmla="*/ 0 w 273050"/>
                      <a:gd name="connsiteY0" fmla="*/ 0 h 365125"/>
                      <a:gd name="connsiteX1" fmla="*/ 273050 w 273050"/>
                      <a:gd name="connsiteY1" fmla="*/ 365125 h 3651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273050" h="365125">
                        <a:moveTo>
                          <a:pt x="0" y="0"/>
                        </a:moveTo>
                        <a:cubicBezTo>
                          <a:pt x="57944" y="156369"/>
                          <a:pt x="115888" y="312738"/>
                          <a:pt x="273050" y="365125"/>
                        </a:cubicBezTo>
                      </a:path>
                    </a:pathLst>
                  </a:custGeom>
                  <a:solidFill>
                    <a:srgbClr val="002060"/>
                  </a:solidFill>
                  <a:ln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7" name="Прямоугольный треугольник 16"/>
                  <p:cNvSpPr/>
                  <p:nvPr/>
                </p:nvSpPr>
                <p:spPr>
                  <a:xfrm rot="11916112">
                    <a:off x="9357637" y="938504"/>
                    <a:ext cx="306458" cy="219147"/>
                  </a:xfrm>
                  <a:prstGeom prst="rtTriangle">
                    <a:avLst/>
                  </a:prstGeom>
                  <a:solidFill>
                    <a:srgbClr val="002060"/>
                  </a:solidFill>
                  <a:ln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8" name="Прямоугольный треугольник 17"/>
                  <p:cNvSpPr/>
                  <p:nvPr/>
                </p:nvSpPr>
                <p:spPr>
                  <a:xfrm rot="10800000">
                    <a:off x="9395201" y="883647"/>
                    <a:ext cx="287813" cy="230834"/>
                  </a:xfrm>
                  <a:prstGeom prst="rtTriangle">
                    <a:avLst/>
                  </a:prstGeom>
                  <a:solidFill>
                    <a:srgbClr val="002060"/>
                  </a:solidFill>
                  <a:ln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12" name="Полилиния 11"/>
                <p:cNvSpPr/>
                <p:nvPr/>
              </p:nvSpPr>
              <p:spPr>
                <a:xfrm>
                  <a:off x="9677401" y="808567"/>
                  <a:ext cx="243524" cy="135508"/>
                </a:xfrm>
                <a:custGeom>
                  <a:avLst/>
                  <a:gdLst>
                    <a:gd name="connsiteX0" fmla="*/ 0 w 499533"/>
                    <a:gd name="connsiteY0" fmla="*/ 0 h 173566"/>
                    <a:gd name="connsiteX1" fmla="*/ 122767 w 499533"/>
                    <a:gd name="connsiteY1" fmla="*/ 139700 h 173566"/>
                    <a:gd name="connsiteX2" fmla="*/ 499533 w 499533"/>
                    <a:gd name="connsiteY2" fmla="*/ 173566 h 173566"/>
                    <a:gd name="connsiteX3" fmla="*/ 499533 w 499533"/>
                    <a:gd name="connsiteY3" fmla="*/ 173566 h 173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9533" h="173566">
                      <a:moveTo>
                        <a:pt x="0" y="0"/>
                      </a:moveTo>
                      <a:cubicBezTo>
                        <a:pt x="19756" y="55386"/>
                        <a:pt x="39512" y="110772"/>
                        <a:pt x="122767" y="139700"/>
                      </a:cubicBezTo>
                      <a:cubicBezTo>
                        <a:pt x="206022" y="168628"/>
                        <a:pt x="499533" y="173566"/>
                        <a:pt x="499533" y="173566"/>
                      </a:cubicBezTo>
                      <a:lnTo>
                        <a:pt x="499533" y="173566"/>
                      </a:lnTo>
                    </a:path>
                  </a:pathLst>
                </a:cu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" name="Прямоугольный треугольник 12"/>
                <p:cNvSpPr/>
                <p:nvPr/>
              </p:nvSpPr>
              <p:spPr>
                <a:xfrm rot="10800000">
                  <a:off x="9413423" y="881539"/>
                  <a:ext cx="287813" cy="230834"/>
                </a:xfrm>
                <a:prstGeom prst="rtTriangle">
                  <a:avLst/>
                </a:prstGeom>
                <a:solidFill>
                  <a:srgbClr val="002060"/>
                </a:solidFill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10" name="TextBox 9"/>
              <p:cNvSpPr txBox="1"/>
              <p:nvPr/>
            </p:nvSpPr>
            <p:spPr>
              <a:xfrm>
                <a:off x="9534930" y="632038"/>
                <a:ext cx="91563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- Dipole</a:t>
                </a:r>
                <a:endParaRPr lang="ru-RU" dirty="0"/>
              </a:p>
            </p:txBody>
          </p:sp>
        </p:grpSp>
      </p:grpSp>
      <p:grpSp>
        <p:nvGrpSpPr>
          <p:cNvPr id="53" name="Группа 52"/>
          <p:cNvGrpSpPr/>
          <p:nvPr/>
        </p:nvGrpSpPr>
        <p:grpSpPr>
          <a:xfrm>
            <a:off x="3185963" y="1416164"/>
            <a:ext cx="5817487" cy="5136083"/>
            <a:chOff x="3185963" y="1416164"/>
            <a:chExt cx="5817487" cy="5136083"/>
          </a:xfrm>
        </p:grpSpPr>
        <p:pic>
          <p:nvPicPr>
            <p:cNvPr id="26" name="Рисунок 2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85963" y="1416164"/>
              <a:ext cx="5817487" cy="5136083"/>
            </a:xfrm>
            <a:prstGeom prst="rect">
              <a:avLst/>
            </a:prstGeom>
          </p:spPr>
        </p:pic>
        <p:cxnSp>
          <p:nvCxnSpPr>
            <p:cNvPr id="21" name="Прямая со стрелкой 20"/>
            <p:cNvCxnSpPr/>
            <p:nvPr/>
          </p:nvCxnSpPr>
          <p:spPr>
            <a:xfrm>
              <a:off x="8610600" y="1656397"/>
              <a:ext cx="2354" cy="2344897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 стрелкой 23"/>
            <p:cNvCxnSpPr/>
            <p:nvPr/>
          </p:nvCxnSpPr>
          <p:spPr>
            <a:xfrm>
              <a:off x="8197553" y="4251007"/>
              <a:ext cx="0" cy="1269695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 стрелкой 28"/>
            <p:cNvCxnSpPr/>
            <p:nvPr/>
          </p:nvCxnSpPr>
          <p:spPr>
            <a:xfrm>
              <a:off x="8610600" y="4251007"/>
              <a:ext cx="0" cy="2207545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 стрелкой 34"/>
            <p:cNvCxnSpPr/>
            <p:nvPr/>
          </p:nvCxnSpPr>
          <p:spPr>
            <a:xfrm flipV="1">
              <a:off x="4109987" y="6502400"/>
              <a:ext cx="4607293" cy="578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 стрелкой 41"/>
            <p:cNvCxnSpPr/>
            <p:nvPr/>
          </p:nvCxnSpPr>
          <p:spPr>
            <a:xfrm>
              <a:off x="5988050" y="3984205"/>
              <a:ext cx="2565400" cy="1665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7140804" y="3654187"/>
              <a:ext cx="5918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3 </a:t>
              </a:r>
              <a:r>
                <a:rPr lang="en-US" dirty="0" smtClean="0"/>
                <a:t>m </a:t>
              </a:r>
              <a:endParaRPr lang="ru-RU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7426306" y="4667577"/>
              <a:ext cx="8835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1.36</a:t>
              </a:r>
              <a:r>
                <a:rPr lang="ru-RU" dirty="0" smtClean="0"/>
                <a:t> </a:t>
              </a:r>
              <a:r>
                <a:rPr lang="en-US" dirty="0" smtClean="0"/>
                <a:t>m </a:t>
              </a:r>
              <a:endParaRPr lang="ru-RU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874346" y="5571415"/>
              <a:ext cx="8835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2.86</a:t>
              </a:r>
              <a:r>
                <a:rPr lang="ru-RU" dirty="0" smtClean="0"/>
                <a:t> </a:t>
              </a:r>
              <a:r>
                <a:rPr lang="en-US" dirty="0" smtClean="0"/>
                <a:t>m </a:t>
              </a:r>
              <a:endParaRPr lang="ru-RU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7965964" y="2652613"/>
              <a:ext cx="7665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2.6</a:t>
              </a:r>
              <a:r>
                <a:rPr lang="ru-RU" dirty="0" smtClean="0"/>
                <a:t> </a:t>
              </a:r>
              <a:r>
                <a:rPr lang="en-US" dirty="0" smtClean="0"/>
                <a:t>m </a:t>
              </a:r>
              <a:endParaRPr lang="ru-RU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262816" y="6169580"/>
              <a:ext cx="5918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5</a:t>
              </a:r>
              <a:r>
                <a:rPr lang="ru-RU" dirty="0" smtClean="0"/>
                <a:t> </a:t>
              </a:r>
              <a:r>
                <a:rPr lang="en-US" dirty="0" smtClean="0"/>
                <a:t>m </a:t>
              </a:r>
              <a:endParaRPr lang="ru-RU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413633" y="2742394"/>
              <a:ext cx="5982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Wall</a:t>
              </a:r>
              <a:endParaRPr lang="ru-RU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413633" y="4678523"/>
              <a:ext cx="5982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Wall</a:t>
              </a:r>
              <a:endParaRPr lang="ru-RU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328896" y="5400323"/>
              <a:ext cx="6671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Floor</a:t>
              </a:r>
              <a:endParaRPr lang="ru-RU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129933" y="180459"/>
            <a:ext cx="4101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Studies by CERN student Rasim Mamutov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27250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Particle tracking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/>
          </p:nvPr>
        </p:nvGraphicFramePr>
        <p:xfrm>
          <a:off x="1088115" y="1403428"/>
          <a:ext cx="10015769" cy="174672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99037">
                  <a:extLst>
                    <a:ext uri="{9D8B030D-6E8A-4147-A177-3AD203B41FA5}">
                      <a16:colId xmlns:a16="http://schemas.microsoft.com/office/drawing/2014/main" val="1195084116"/>
                    </a:ext>
                  </a:extLst>
                </a:gridCol>
                <a:gridCol w="385403">
                  <a:extLst>
                    <a:ext uri="{9D8B030D-6E8A-4147-A177-3AD203B41FA5}">
                      <a16:colId xmlns:a16="http://schemas.microsoft.com/office/drawing/2014/main" val="2719977038"/>
                    </a:ext>
                  </a:extLst>
                </a:gridCol>
                <a:gridCol w="529489">
                  <a:extLst>
                    <a:ext uri="{9D8B030D-6E8A-4147-A177-3AD203B41FA5}">
                      <a16:colId xmlns:a16="http://schemas.microsoft.com/office/drawing/2014/main" val="2963992716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031342040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054854718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2492466496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274574640"/>
                    </a:ext>
                  </a:extLst>
                </a:gridCol>
                <a:gridCol w="881510">
                  <a:extLst>
                    <a:ext uri="{9D8B030D-6E8A-4147-A177-3AD203B41FA5}">
                      <a16:colId xmlns:a16="http://schemas.microsoft.com/office/drawing/2014/main" val="2467041110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1267909071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1064068636"/>
                    </a:ext>
                  </a:extLst>
                </a:gridCol>
                <a:gridCol w="1116000">
                  <a:extLst>
                    <a:ext uri="{9D8B030D-6E8A-4147-A177-3AD203B41FA5}">
                      <a16:colId xmlns:a16="http://schemas.microsoft.com/office/drawing/2014/main" val="3366125861"/>
                    </a:ext>
                  </a:extLst>
                </a:gridCol>
                <a:gridCol w="725141">
                  <a:extLst>
                    <a:ext uri="{9D8B030D-6E8A-4147-A177-3AD203B41FA5}">
                      <a16:colId xmlns:a16="http://schemas.microsoft.com/office/drawing/2014/main" val="4069477057"/>
                    </a:ext>
                  </a:extLst>
                </a:gridCol>
                <a:gridCol w="803189">
                  <a:extLst>
                    <a:ext uri="{9D8B030D-6E8A-4147-A177-3AD203B41FA5}">
                      <a16:colId xmlns:a16="http://schemas.microsoft.com/office/drawing/2014/main" val="815348643"/>
                    </a:ext>
                  </a:extLst>
                </a:gridCol>
              </a:tblGrid>
              <a:tr h="514209"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n-lt"/>
                        </a:rPr>
                        <a:t>E, MeV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mc, </a:t>
                      </a:r>
                      <a:r>
                        <a:rPr lang="en-US" sz="1200" u="none" strike="noStrike" dirty="0" err="1">
                          <a:effectLst/>
                          <a:latin typeface="+mn-lt"/>
                        </a:rPr>
                        <a:t>mev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rigidity, T*m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angle </a:t>
                      </a:r>
                      <a:r>
                        <a:rPr lang="ru-RU" sz="1200" u="none" strike="noStrike" dirty="0" smtClean="0">
                          <a:effectLst/>
                          <a:latin typeface="+mn-lt"/>
                        </a:rPr>
                        <a:t>30</a:t>
                      </a:r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, </a:t>
                      </a:r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rad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field </a:t>
                      </a:r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integral,</a:t>
                      </a:r>
                      <a:br>
                        <a:rPr lang="en-US" sz="1200" u="none" strike="noStrike" dirty="0" smtClean="0">
                          <a:effectLst/>
                          <a:latin typeface="+mn-lt"/>
                        </a:rPr>
                      </a:br>
                      <a:r>
                        <a:rPr lang="ru-RU" sz="1200" u="none" strike="noStrike" dirty="0" smtClean="0">
                          <a:effectLst/>
                          <a:latin typeface="+mn-lt"/>
                        </a:rPr>
                        <a:t>30</a:t>
                      </a:r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n-US" sz="1200" u="none" strike="noStrike" dirty="0" err="1" smtClean="0">
                          <a:effectLst/>
                          <a:latin typeface="+mn-lt"/>
                        </a:rPr>
                        <a:t>deg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dipole length</a:t>
                      </a:r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,</a:t>
                      </a:r>
                      <a:r>
                        <a:rPr lang="ru-RU" sz="1200" u="none" strike="noStrike" dirty="0" smtClean="0">
                          <a:effectLst/>
                          <a:latin typeface="+mn-lt"/>
                        </a:rPr>
                        <a:t/>
                      </a:r>
                      <a:br>
                        <a:rPr lang="ru-RU" sz="1200" u="none" strike="noStrike" dirty="0" smtClean="0">
                          <a:effectLst/>
                          <a:latin typeface="+mn-lt"/>
                        </a:rPr>
                      </a:br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dipole field</a:t>
                      </a:r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,</a:t>
                      </a:r>
                      <a:r>
                        <a:rPr lang="ru-RU" sz="1200" u="none" strike="noStrike" dirty="0" smtClean="0">
                          <a:effectLst/>
                          <a:latin typeface="+mn-lt"/>
                        </a:rPr>
                        <a:t/>
                      </a:r>
                      <a:br>
                        <a:rPr lang="ru-RU" sz="1200" u="none" strike="noStrike" dirty="0" smtClean="0">
                          <a:effectLst/>
                          <a:latin typeface="+mn-lt"/>
                        </a:rPr>
                      </a:br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angle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60, 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field integral </a:t>
                      </a:r>
                      <a:r>
                        <a:rPr lang="ru-RU" sz="1200" u="none" strike="noStrike" dirty="0" smtClean="0">
                          <a:effectLst/>
                          <a:latin typeface="+mn-lt"/>
                        </a:rPr>
                        <a:t/>
                      </a:r>
                      <a:br>
                        <a:rPr lang="ru-RU" sz="1200" u="none" strike="noStrike" dirty="0" smtClean="0">
                          <a:effectLst/>
                          <a:latin typeface="+mn-lt"/>
                        </a:rPr>
                      </a:br>
                      <a:r>
                        <a:rPr lang="ru-RU" sz="1200" u="none" strike="noStrike" dirty="0" smtClean="0">
                          <a:effectLst/>
                          <a:latin typeface="+mn-lt"/>
                        </a:rPr>
                        <a:t>60</a:t>
                      </a:r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n-US" sz="1200" u="none" strike="noStrike" dirty="0" err="1" smtClean="0">
                          <a:effectLst/>
                          <a:latin typeface="+mn-lt"/>
                        </a:rPr>
                        <a:t>deg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beamline length, 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dipole length, 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n-lt"/>
                        </a:rPr>
                        <a:t>dipole field, 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561166177"/>
                  </a:ext>
                </a:extLst>
              </a:tr>
              <a:tr h="3447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n-lt"/>
                        </a:rPr>
                        <a:t>proton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+mn-lt"/>
                        </a:rPr>
                        <a:t>10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+mn-lt"/>
                        </a:rPr>
                        <a:t>938.27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  <a:latin typeface="+mn-lt"/>
                        </a:rPr>
                        <a:t>0.033356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0.52359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0.01746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  <a:latin typeface="+mn-lt"/>
                        </a:rPr>
                        <a:t>0.</a:t>
                      </a:r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0.034930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1.047197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0.034930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dirty="0" smtClean="0">
                          <a:latin typeface="+mn-lt"/>
                        </a:rPr>
                        <a:t>≈</a:t>
                      </a:r>
                      <a:r>
                        <a:rPr lang="ru-RU" sz="1200" u="none" strike="noStrike" dirty="0" smtClean="0">
                          <a:effectLst/>
                          <a:latin typeface="+mn-lt"/>
                        </a:rPr>
                        <a:t>5</a:t>
                      </a:r>
                      <a:r>
                        <a:rPr lang="pt-BR" sz="1200" u="none" strike="noStrike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pt-BR" sz="1200" u="none" strike="noStrike" dirty="0" smtClean="0">
                          <a:effectLst/>
                          <a:latin typeface="+mn-lt"/>
                        </a:rPr>
                        <a:t>horiz </a:t>
                      </a:r>
                      <a:r>
                        <a:rPr lang="pt-BR" sz="1200" u="none" strike="noStrike" dirty="0">
                          <a:effectLst/>
                          <a:latin typeface="+mn-lt"/>
                        </a:rPr>
                        <a:t>+ </a:t>
                      </a:r>
                      <a:r>
                        <a:rPr lang="en-US" sz="1200" dirty="0" smtClean="0">
                          <a:latin typeface="+mn-lt"/>
                        </a:rPr>
                        <a:t>≈</a:t>
                      </a:r>
                      <a:r>
                        <a:rPr lang="ru-RU" sz="1200" u="none" strike="noStrike" dirty="0" smtClean="0">
                          <a:effectLst/>
                          <a:latin typeface="+mn-lt"/>
                        </a:rPr>
                        <a:t>2.6</a:t>
                      </a:r>
                      <a:r>
                        <a:rPr lang="pt-BR" sz="1200" u="none" strike="noStrike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pt-BR" sz="1200" u="none" strike="noStrike" dirty="0">
                          <a:effectLst/>
                          <a:latin typeface="+mn-lt"/>
                        </a:rPr>
                        <a:t>vertical ±0.5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  <a:latin typeface="+mn-lt"/>
                        </a:rPr>
                        <a:t>0.</a:t>
                      </a:r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0.069861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664048509"/>
                  </a:ext>
                </a:extLst>
              </a:tr>
              <a:tr h="67117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n-lt"/>
                        </a:rPr>
                        <a:t>alpha particle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+mn-lt"/>
                        </a:rPr>
                        <a:t>38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+mn-lt"/>
                        </a:rPr>
                        <a:t>3727.38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  <a:latin typeface="+mn-lt"/>
                        </a:rPr>
                        <a:t>0.063377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0.52359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0.03318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  <a:latin typeface="+mn-lt"/>
                        </a:rPr>
                        <a:t>0.</a:t>
                      </a:r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0.066368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1.047197</a:t>
                      </a:r>
                      <a:endParaRPr lang="ru-RU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0.066368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dirty="0" smtClean="0">
                          <a:latin typeface="+mn-lt"/>
                        </a:rPr>
                        <a:t>≈</a:t>
                      </a:r>
                      <a:r>
                        <a:rPr lang="ru-RU" sz="1200" u="none" strike="noStrike" dirty="0" smtClean="0">
                          <a:effectLst/>
                          <a:latin typeface="+mn-lt"/>
                        </a:rPr>
                        <a:t>5</a:t>
                      </a:r>
                      <a:r>
                        <a:rPr lang="pt-BR" sz="1200" u="none" strike="noStrike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pt-BR" sz="1200" u="none" strike="noStrike" dirty="0">
                          <a:effectLst/>
                          <a:latin typeface="+mn-lt"/>
                        </a:rPr>
                        <a:t>horiz + </a:t>
                      </a:r>
                      <a:r>
                        <a:rPr lang="en-US" sz="1200" dirty="0" smtClean="0">
                          <a:latin typeface="+mn-lt"/>
                        </a:rPr>
                        <a:t>≈</a:t>
                      </a:r>
                      <a:r>
                        <a:rPr lang="ru-RU" sz="1200" u="none" strike="noStrike" dirty="0" smtClean="0">
                          <a:effectLst/>
                          <a:latin typeface="+mn-lt"/>
                        </a:rPr>
                        <a:t>2.6</a:t>
                      </a:r>
                      <a:r>
                        <a:rPr lang="pt-BR" sz="1200" u="none" strike="noStrike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pt-BR" sz="1200" u="none" strike="noStrike" dirty="0">
                          <a:effectLst/>
                          <a:latin typeface="+mn-lt"/>
                        </a:rPr>
                        <a:t>vertical ±0.5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  <a:latin typeface="+mn-lt"/>
                        </a:rPr>
                        <a:t>0.</a:t>
                      </a:r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0.132736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962939103"/>
                  </a:ext>
                </a:extLst>
              </a:tr>
              <a:tr h="175325"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082633942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477316" y="5419217"/>
            <a:ext cx="10867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Initially normally distributed with </a:t>
            </a:r>
            <a:r>
              <a:rPr lang="en-US" dirty="0" err="1" smtClean="0"/>
              <a:t>sigma_x</a:t>
            </a:r>
            <a:r>
              <a:rPr lang="en-US" dirty="0" smtClean="0"/>
              <a:t>/y = </a:t>
            </a:r>
            <a:r>
              <a:rPr lang="ru-RU" dirty="0" smtClean="0"/>
              <a:t>5 </a:t>
            </a:r>
            <a:r>
              <a:rPr lang="en-US" dirty="0" smtClean="0"/>
              <a:t>mm, relative </a:t>
            </a:r>
            <a:r>
              <a:rPr lang="en-US" dirty="0" err="1" smtClean="0"/>
              <a:t>px</a:t>
            </a:r>
            <a:r>
              <a:rPr lang="en-US" dirty="0" smtClean="0"/>
              <a:t>/</a:t>
            </a:r>
            <a:r>
              <a:rPr lang="en-US" dirty="0" err="1" smtClean="0"/>
              <a:t>py</a:t>
            </a:r>
            <a:r>
              <a:rPr lang="en-US" dirty="0" smtClean="0"/>
              <a:t> = 2.2e-3</a:t>
            </a:r>
            <a:r>
              <a:rPr lang="en-US" dirty="0"/>
              <a:t> </a:t>
            </a:r>
            <a:r>
              <a:rPr lang="en-US" dirty="0" smtClean="0"/>
              <a:t>and ∆p/p = 4.2e-3.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1058333" y="6356350"/>
            <a:ext cx="10295467" cy="365125"/>
          </a:xfrm>
        </p:spPr>
        <p:txBody>
          <a:bodyPr/>
          <a:lstStyle/>
          <a:p>
            <a:fld id="{72D3460A-1B1E-418F-A9F2-10B3B9D234DA}" type="slidenum">
              <a:rPr lang="ru-RU" smtClean="0"/>
              <a:t>14</a:t>
            </a:fld>
            <a:endParaRPr lang="ru-RU"/>
          </a:p>
        </p:txBody>
      </p:sp>
      <p:grpSp>
        <p:nvGrpSpPr>
          <p:cNvPr id="16" name="Группа 15"/>
          <p:cNvGrpSpPr/>
          <p:nvPr/>
        </p:nvGrpSpPr>
        <p:grpSpPr>
          <a:xfrm>
            <a:off x="1284390" y="3299633"/>
            <a:ext cx="9623219" cy="2016000"/>
            <a:chOff x="1411390" y="2842108"/>
            <a:chExt cx="9623219" cy="2016000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85418" y="2842108"/>
              <a:ext cx="3149191" cy="2016000"/>
            </a:xfrm>
            <a:prstGeom prst="rect">
              <a:avLst/>
            </a:prstGeom>
          </p:spPr>
        </p:pic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11390" y="2842108"/>
              <a:ext cx="2928649" cy="1980000"/>
            </a:xfrm>
            <a:prstGeom prst="rect">
              <a:avLst/>
            </a:prstGeom>
          </p:spPr>
        </p:pic>
        <p:pic>
          <p:nvPicPr>
            <p:cNvPr id="15" name="Рисунок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48404" y="2842108"/>
              <a:ext cx="2928649" cy="1980000"/>
            </a:xfrm>
            <a:prstGeom prst="rect">
              <a:avLst/>
            </a:prstGeom>
          </p:spPr>
        </p:pic>
      </p:grpSp>
      <p:sp>
        <p:nvSpPr>
          <p:cNvPr id="11" name="TextBox 10"/>
          <p:cNvSpPr txBox="1"/>
          <p:nvPr/>
        </p:nvSpPr>
        <p:spPr>
          <a:xfrm>
            <a:off x="1129933" y="180459"/>
            <a:ext cx="4101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Studies by CERN student Rasim Mamutov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261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space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910390" y="5933705"/>
            <a:ext cx="77002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Phase space at different locations. 0/10 location stands for start/end.</a:t>
            </a:r>
            <a:endParaRPr lang="ru-RU" sz="200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460A-1B1E-418F-A9F2-10B3B9D234DA}" type="slidenum">
              <a:rPr lang="ru-RU" smtClean="0"/>
              <a:t>15</a:t>
            </a:fld>
            <a:endParaRPr lang="ru-RU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842" y="1931344"/>
            <a:ext cx="4997333" cy="20160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842" y="3917705"/>
            <a:ext cx="5066808" cy="201600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8681" y="1938540"/>
            <a:ext cx="5026559" cy="20160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57097" y="3954540"/>
            <a:ext cx="5069726" cy="2016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29933" y="180459"/>
            <a:ext cx="4101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Studies by CERN student Rasim Mamutov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982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Particle tracking for the downwards beamline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0" y="4102297"/>
            <a:ext cx="4777154" cy="201600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460A-1B1E-418F-A9F2-10B3B9D234DA}" type="slidenum">
              <a:rPr lang="ru-RU" smtClean="0"/>
              <a:pPr/>
              <a:t>16</a:t>
            </a:fld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4676" y="1798432"/>
            <a:ext cx="3126261" cy="2016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4528" y="1798432"/>
            <a:ext cx="2926609" cy="2016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2965" y="1798432"/>
            <a:ext cx="2949883" cy="2016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5551" y="4102297"/>
            <a:ext cx="4715731" cy="2016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29933" y="180459"/>
            <a:ext cx="4101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Studies by CERN student Rasim Mamutov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1426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00743" y="191468"/>
            <a:ext cx="10524308" cy="64413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0-2 Year Plan</a:t>
            </a:r>
            <a:endParaRPr lang="en-GB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Deliverables</a:t>
            </a:r>
            <a:endParaRPr lang="en-GB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GB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List of R&amp;D requirements to enable development of monitors during years 3-5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GB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Endstations</a:t>
            </a:r>
            <a:r>
              <a:rPr lang="en-GB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designed for integration with beam line, monitoring systems and acoustic imaging with automated stages for cell irradiations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GB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Wishlist</a:t>
            </a:r>
            <a:r>
              <a:rPr lang="en-GB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/requirements from imaging group to study cellular level changes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arenR"/>
            </a:pPr>
            <a:r>
              <a:rPr lang="en-GB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Commisioned</a:t>
            </a:r>
            <a:r>
              <a:rPr lang="en-GB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beamline for phase 2 </a:t>
            </a:r>
            <a:r>
              <a:rPr lang="en-GB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experiments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arenR"/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3-5 Year Plan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Deliverable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Layout of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Lhara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beam delivery system with BPMs, magnets, dosimetry equipment locations identified and technology developed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Proven technology developed and tested which capable of monitoring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Lhara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beams on a pulse-by-pulse basis in real time with a plan for integration into the accelerator feedback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Demonstrate experiments using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end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stations including cells and dose monitoring from WP4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Cell imaging capabilities identified and room designed to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encorporate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these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UoB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beam line development to enable a vertical beam line with chopped/pulsed beams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arenR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Identify Phase III requirements and technical challenges.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arenR"/>
            </a:pPr>
            <a:endParaRPr lang="en-GB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219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Methodology (0-2 Years)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Assess current beam monitoring technology and identify the required R&amp;D for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Lhara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beams</a:t>
            </a:r>
          </a:p>
          <a:p>
            <a:pPr marL="742950" lvl="1" indent="-285750">
              <a:lnSpc>
                <a:spcPct val="107000"/>
              </a:lnSpc>
              <a:spcAft>
                <a:spcPts val="0"/>
              </a:spcAft>
              <a:buFont typeface="+mj-lt"/>
              <a:buAutoNum type="alphaLcPeriod"/>
            </a:pP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SciWire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1D planes (JM)</a:t>
            </a:r>
          </a:p>
          <a:p>
            <a:pPr marL="742950" lvl="1" indent="-285750">
              <a:lnSpc>
                <a:spcPct val="107000"/>
              </a:lnSpc>
              <a:spcAft>
                <a:spcPts val="0"/>
              </a:spcAft>
              <a:buFont typeface="+mj-lt"/>
              <a:buAutoNum type="alphaLcPeriod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Gas profiler (CW)</a:t>
            </a:r>
          </a:p>
          <a:p>
            <a:pPr marL="742950" lvl="1" indent="-285750">
              <a:lnSpc>
                <a:spcPct val="107000"/>
              </a:lnSpc>
              <a:spcAft>
                <a:spcPts val="0"/>
              </a:spcAft>
              <a:buFont typeface="+mj-lt"/>
              <a:buAutoNum type="alphaLcPeriod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IRRAD BPM (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 et al @ CERN) </a:t>
            </a:r>
          </a:p>
          <a:p>
            <a:pPr marL="742950" lvl="1" indent="-285750">
              <a:lnSpc>
                <a:spcPct val="107000"/>
              </a:lnSpc>
              <a:spcAft>
                <a:spcPts val="0"/>
              </a:spcAft>
              <a:buFont typeface="+mj-lt"/>
              <a:buAutoNum type="alphaLcPeriod"/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Pot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money for emerging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groups (</a:t>
            </a:r>
            <a:r>
              <a:rPr lang="en-GB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UoB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testing)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0"/>
              </a:spcAft>
              <a:buFont typeface="+mj-lt"/>
              <a:buAutoNum type="alphaLcPeriod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Dosimetry such as alanine, calorimeters etc. (NPL/TP)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Design environmental end stations for cell irradiations and automated handling which allow hypoxia, gas changes, automation, integration with beamline, monitoring with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ionacoustic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imaging (JP)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Engage with Cell Imaging community to specify requirements on in vivo cell imaging via two workshops and a white paper (RFI)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arenR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Design and construct vertical beam line and beam delivery system for testing. Will require funding external to this proposal (TP/CW/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TzW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3935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roup 69"/>
          <p:cNvGrpSpPr/>
          <p:nvPr/>
        </p:nvGrpSpPr>
        <p:grpSpPr>
          <a:xfrm>
            <a:off x="335533" y="1824378"/>
            <a:ext cx="4924907" cy="3247793"/>
            <a:chOff x="212243" y="1070207"/>
            <a:chExt cx="4924907" cy="3247793"/>
          </a:xfrm>
        </p:grpSpPr>
        <p:pic>
          <p:nvPicPr>
            <p:cNvPr id="71" name="Picture 70"/>
            <p:cNvPicPr>
              <a:picLocks noChangeAspect="1"/>
            </p:cNvPicPr>
            <p:nvPr/>
          </p:nvPicPr>
          <p:blipFill rotWithShape="1">
            <a:blip r:embed="rId3"/>
            <a:srcRect l="4411" r="9763" b="929"/>
            <a:stretch/>
          </p:blipFill>
          <p:spPr>
            <a:xfrm>
              <a:off x="336550" y="1070207"/>
              <a:ext cx="4800600" cy="3247793"/>
            </a:xfrm>
            <a:prstGeom prst="rect">
              <a:avLst/>
            </a:prstGeom>
          </p:spPr>
        </p:pic>
        <p:sp>
          <p:nvSpPr>
            <p:cNvPr id="72" name="Rectangle 71"/>
            <p:cNvSpPr/>
            <p:nvPr/>
          </p:nvSpPr>
          <p:spPr>
            <a:xfrm>
              <a:off x="2920818" y="1223711"/>
              <a:ext cx="710489" cy="4153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75" name="Picture 74"/>
            <p:cNvPicPr/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846" t="76850" r="34618" b="7021"/>
            <a:stretch/>
          </p:blipFill>
          <p:spPr bwMode="auto">
            <a:xfrm rot="10800000">
              <a:off x="1530880" y="2219268"/>
              <a:ext cx="392805" cy="588147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76" name="Straight Connector 75"/>
            <p:cNvCxnSpPr/>
            <p:nvPr/>
          </p:nvCxnSpPr>
          <p:spPr>
            <a:xfrm>
              <a:off x="1537271" y="1837591"/>
              <a:ext cx="474294" cy="129249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97" name="TextBox 96"/>
            <p:cNvSpPr txBox="1"/>
            <p:nvPr/>
          </p:nvSpPr>
          <p:spPr>
            <a:xfrm>
              <a:off x="212243" y="2245166"/>
              <a:ext cx="8584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Nozzle Chamber</a:t>
              </a: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287365" y="1695490"/>
              <a:ext cx="8584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Skimmer Assembly</a:t>
              </a: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825861" y="2166689"/>
              <a:ext cx="8584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Gas Separator</a:t>
              </a: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068883" y="1337200"/>
              <a:ext cx="8584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Skimmer Chamber</a:t>
              </a: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782934" y="1794619"/>
              <a:ext cx="8584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Third Skimmer</a:t>
              </a: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3114798" y="1207680"/>
              <a:ext cx="8584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Imaging System</a:t>
              </a: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2988610" y="2112910"/>
              <a:ext cx="8936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Interaction Chamber</a:t>
              </a: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3801737" y="1550390"/>
              <a:ext cx="89364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Moveable Gauge Chamber</a:t>
              </a: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4327205" y="2365729"/>
              <a:ext cx="8099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Dump Chamber</a:t>
              </a:r>
            </a:p>
          </p:txBody>
        </p:sp>
      </p:grpSp>
      <p:pic>
        <p:nvPicPr>
          <p:cNvPr id="73" name="Content Placeholder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19" t="9201" r="6164" b="22191"/>
          <a:stretch/>
        </p:blipFill>
        <p:spPr>
          <a:xfrm>
            <a:off x="5570909" y="2091371"/>
            <a:ext cx="4308926" cy="301601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2" name="Title 1">
            <a:extLst>
              <a:ext uri="{FF2B5EF4-FFF2-40B4-BE49-F238E27FC236}">
                <a16:creationId xmlns:a16="http://schemas.microsoft.com/office/drawing/2014/main" id="{4087947C-CE53-4244-B0A6-C167D2E36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1088021"/>
          </a:xfrm>
        </p:spPr>
        <p:txBody>
          <a:bodyPr lIns="360000"/>
          <a:lstStyle/>
          <a:p>
            <a:r>
              <a:rPr lang="en-GB" dirty="0">
                <a:solidFill>
                  <a:prstClr val="white"/>
                </a:solidFill>
              </a:rPr>
              <a:t>Baseline monitor for HLLHC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329000" y="5085351"/>
            <a:ext cx="4943977" cy="806982"/>
            <a:chOff x="205710" y="4254980"/>
            <a:chExt cx="4943977" cy="806982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81E05C75-607C-47A8-893D-AB0300C4C46E}"/>
                </a:ext>
              </a:extLst>
            </p:cNvPr>
            <p:cNvSpPr txBox="1"/>
            <p:nvPr/>
          </p:nvSpPr>
          <p:spPr>
            <a:xfrm>
              <a:off x="2021164" y="4254980"/>
              <a:ext cx="1240343" cy="806982"/>
            </a:xfrm>
            <a:prstGeom prst="rect">
              <a:avLst/>
            </a:prstGeom>
          </p:spPr>
          <p:txBody>
            <a:bodyPr vert="horz" lIns="180000" tIns="180000" rIns="180000" bIns="180000" rtlCol="0" anchor="ctr">
              <a:normAutofit/>
            </a:bodyPr>
            <a:lstStyle>
              <a:defPPr>
                <a:defRPr lang="en-US"/>
              </a:defPPr>
              <a:lvl1pPr indent="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800"/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GB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~3 m</a:t>
              </a:r>
            </a:p>
          </p:txBody>
        </p:sp>
        <p:cxnSp>
          <p:nvCxnSpPr>
            <p:cNvPr id="6" name="Straight Arrow Connector 5"/>
            <p:cNvCxnSpPr/>
            <p:nvPr/>
          </p:nvCxnSpPr>
          <p:spPr>
            <a:xfrm>
              <a:off x="205710" y="4317149"/>
              <a:ext cx="4943977" cy="0"/>
            </a:xfrm>
            <a:prstGeom prst="straightConnector1">
              <a:avLst/>
            </a:prstGeom>
            <a:ln w="19050">
              <a:solidFill>
                <a:srgbClr val="0B2265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8" name="Picture 107">
            <a:extLst>
              <a:ext uri="{FF2B5EF4-FFF2-40B4-BE49-F238E27FC236}">
                <a16:creationId xmlns:a16="http://schemas.microsoft.com/office/drawing/2014/main" id="{1EB20EE2-1D11-4B3D-BD22-1A48D9F0FE7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7034" y="4531653"/>
            <a:ext cx="1151808" cy="367910"/>
          </a:xfrm>
          <a:prstGeom prst="rect">
            <a:avLst/>
          </a:prstGeom>
        </p:spPr>
      </p:pic>
      <p:pic>
        <p:nvPicPr>
          <p:cNvPr id="109" name="Picture 10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12739" y="2969468"/>
            <a:ext cx="1228794" cy="504438"/>
          </a:xfrm>
          <a:prstGeom prst="rect">
            <a:avLst/>
          </a:prstGeom>
        </p:spPr>
      </p:pic>
      <p:pic>
        <p:nvPicPr>
          <p:cNvPr id="110" name="Picture 109">
            <a:extLst>
              <a:ext uri="{FF2B5EF4-FFF2-40B4-BE49-F238E27FC236}">
                <a16:creationId xmlns:a16="http://schemas.microsoft.com/office/drawing/2014/main" id="{52016F21-D425-40E8-A478-E1D5AF9D0E7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3625" y="3700018"/>
            <a:ext cx="647021" cy="647021"/>
          </a:xfrm>
          <a:prstGeom prst="rect">
            <a:avLst/>
          </a:prstGeom>
        </p:spPr>
      </p:pic>
      <p:pic>
        <p:nvPicPr>
          <p:cNvPr id="111" name="Picture 1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0304" y="2248706"/>
            <a:ext cx="1871607" cy="48144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0747EE8-B881-4488-AE81-53AA5443FDDE}"/>
              </a:ext>
            </a:extLst>
          </p:cNvPr>
          <p:cNvSpPr txBox="1"/>
          <p:nvPr/>
        </p:nvSpPr>
        <p:spPr>
          <a:xfrm>
            <a:off x="6443647" y="5451590"/>
            <a:ext cx="5425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“Gas jet monitor R&amp;D is world leading”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– CI SAC (2019)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7312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le 1">
            <a:extLst>
              <a:ext uri="{FF2B5EF4-FFF2-40B4-BE49-F238E27FC236}">
                <a16:creationId xmlns:a16="http://schemas.microsoft.com/office/drawing/2014/main" id="{4087947C-CE53-4244-B0A6-C167D2E36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1088021"/>
          </a:xfrm>
        </p:spPr>
        <p:txBody>
          <a:bodyPr lIns="360000"/>
          <a:lstStyle/>
          <a:p>
            <a:r>
              <a:rPr lang="en-GB" sz="3600" b="1" dirty="0">
                <a:solidFill>
                  <a:prstClr val="white"/>
                </a:solidFill>
              </a:rPr>
              <a:t>Functioning principle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" name="Gas jet shaping">
            <a:hlinkClick r:id="" action="ppaction://media"/>
            <a:extLst>
              <a:ext uri="{FF2B5EF4-FFF2-40B4-BE49-F238E27FC236}">
                <a16:creationId xmlns:a16="http://schemas.microsoft.com/office/drawing/2014/main" id="{44FE6761-4766-43E1-830E-AA70D3978DCB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28976" y="2112936"/>
            <a:ext cx="5222274" cy="293752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6411830-7379-4D20-91D7-AF34CEDF90AD}"/>
              </a:ext>
            </a:extLst>
          </p:cNvPr>
          <p:cNvSpPr txBox="1"/>
          <p:nvPr/>
        </p:nvSpPr>
        <p:spPr>
          <a:xfrm>
            <a:off x="628976" y="5111834"/>
            <a:ext cx="5222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Gas jet shaping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5F75584-8B78-4F0F-B9C8-B42D42510C04}"/>
              </a:ext>
            </a:extLst>
          </p:cNvPr>
          <p:cNvGrpSpPr/>
          <p:nvPr/>
        </p:nvGrpSpPr>
        <p:grpSpPr>
          <a:xfrm>
            <a:off x="7110064" y="1509089"/>
            <a:ext cx="4050990" cy="4405344"/>
            <a:chOff x="7110064" y="1509089"/>
            <a:chExt cx="4050990" cy="4405344"/>
          </a:xfrm>
        </p:grpSpPr>
        <p:pic>
          <p:nvPicPr>
            <p:cNvPr id="106" name="Picture 105">
              <a:extLst>
                <a:ext uri="{FF2B5EF4-FFF2-40B4-BE49-F238E27FC236}">
                  <a16:creationId xmlns:a16="http://schemas.microsoft.com/office/drawing/2014/main" id="{8B849B5C-0F47-450C-AE40-BFA08D86DD1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7142809" y="2243001"/>
              <a:ext cx="4018245" cy="367143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7" name="Down Arrow 88">
              <a:extLst>
                <a:ext uri="{FF2B5EF4-FFF2-40B4-BE49-F238E27FC236}">
                  <a16:creationId xmlns:a16="http://schemas.microsoft.com/office/drawing/2014/main" id="{6C2A144E-B7A7-41AF-ABAC-60584796B29E}"/>
                </a:ext>
              </a:extLst>
            </p:cNvPr>
            <p:cNvSpPr/>
            <p:nvPr/>
          </p:nvSpPr>
          <p:spPr>
            <a:xfrm rot="10800000">
              <a:off x="8973134" y="3020506"/>
              <a:ext cx="334620" cy="1499251"/>
            </a:xfrm>
            <a:prstGeom prst="downArrow">
              <a:avLst>
                <a:gd name="adj1" fmla="val 53857"/>
                <a:gd name="adj2" fmla="val 106406"/>
              </a:avLst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09" name="Group 16">
              <a:extLst>
                <a:ext uri="{FF2B5EF4-FFF2-40B4-BE49-F238E27FC236}">
                  <a16:creationId xmlns:a16="http://schemas.microsoft.com/office/drawing/2014/main" id="{60302F45-A1DF-46B7-B508-A767C5406E7C}"/>
                </a:ext>
              </a:extLst>
            </p:cNvPr>
            <p:cNvGrpSpPr>
              <a:grpSpLocks noChangeAspect="1"/>
            </p:cNvGrpSpPr>
            <p:nvPr/>
          </p:nvGrpSpPr>
          <p:grpSpPr>
            <a:xfrm rot="21449118">
              <a:off x="9020162" y="4676169"/>
              <a:ext cx="296952" cy="225401"/>
              <a:chOff x="4898030" y="3284984"/>
              <a:chExt cx="754090" cy="572391"/>
            </a:xfrm>
          </p:grpSpPr>
          <p:grpSp>
            <p:nvGrpSpPr>
              <p:cNvPr id="110" name="Group 17">
                <a:extLst>
                  <a:ext uri="{FF2B5EF4-FFF2-40B4-BE49-F238E27FC236}">
                    <a16:creationId xmlns:a16="http://schemas.microsoft.com/office/drawing/2014/main" id="{B89C611B-7883-4EE2-B857-F69E4152C091}"/>
                  </a:ext>
                </a:extLst>
              </p:cNvPr>
              <p:cNvGrpSpPr/>
              <p:nvPr/>
            </p:nvGrpSpPr>
            <p:grpSpPr>
              <a:xfrm>
                <a:off x="5202830" y="3356992"/>
                <a:ext cx="213921" cy="216024"/>
                <a:chOff x="2341853" y="2120210"/>
                <a:chExt cx="720069" cy="504056"/>
              </a:xfrm>
            </p:grpSpPr>
            <p:sp>
              <p:nvSpPr>
                <p:cNvPr id="192" name="Flowchart: Connector 191">
                  <a:extLst>
                    <a:ext uri="{FF2B5EF4-FFF2-40B4-BE49-F238E27FC236}">
                      <a16:creationId xmlns:a16="http://schemas.microsoft.com/office/drawing/2014/main" id="{6E89BBB3-421D-4D10-8829-80AD8CBB64D3}"/>
                    </a:ext>
                  </a:extLst>
                </p:cNvPr>
                <p:cNvSpPr/>
                <p:nvPr/>
              </p:nvSpPr>
              <p:spPr>
                <a:xfrm>
                  <a:off x="2341853" y="2120210"/>
                  <a:ext cx="720069" cy="504056"/>
                </a:xfrm>
                <a:prstGeom prst="flowChartConnector">
                  <a:avLst/>
                </a:prstGeom>
                <a:solidFill>
                  <a:schemeClr val="bg1"/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grpSp>
              <p:nvGrpSpPr>
                <p:cNvPr id="193" name="Group 40">
                  <a:extLst>
                    <a:ext uri="{FF2B5EF4-FFF2-40B4-BE49-F238E27FC236}">
                      <a16:creationId xmlns:a16="http://schemas.microsoft.com/office/drawing/2014/main" id="{37C484B8-26EC-4F81-BDFD-8AAEFC7F2845}"/>
                    </a:ext>
                  </a:extLst>
                </p:cNvPr>
                <p:cNvGrpSpPr/>
                <p:nvPr/>
              </p:nvGrpSpPr>
              <p:grpSpPr>
                <a:xfrm>
                  <a:off x="2487960" y="2192218"/>
                  <a:ext cx="427856" cy="360040"/>
                  <a:chOff x="2487960" y="2192218"/>
                  <a:chExt cx="423664" cy="360040"/>
                </a:xfrm>
              </p:grpSpPr>
              <p:cxnSp>
                <p:nvCxnSpPr>
                  <p:cNvPr id="194" name="Straight Connector 193">
                    <a:extLst>
                      <a:ext uri="{FF2B5EF4-FFF2-40B4-BE49-F238E27FC236}">
                        <a16:creationId xmlns:a16="http://schemas.microsoft.com/office/drawing/2014/main" id="{9C85C0B7-0F34-4B5B-9D67-02AAA6C29E48}"/>
                      </a:ext>
                    </a:extLst>
                  </p:cNvPr>
                  <p:cNvCxnSpPr/>
                  <p:nvPr/>
                </p:nvCxnSpPr>
                <p:spPr>
                  <a:xfrm>
                    <a:off x="2699792" y="2192218"/>
                    <a:ext cx="0" cy="36004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5" name="Straight Connector 194">
                    <a:extLst>
                      <a:ext uri="{FF2B5EF4-FFF2-40B4-BE49-F238E27FC236}">
                        <a16:creationId xmlns:a16="http://schemas.microsoft.com/office/drawing/2014/main" id="{51A3FEEA-709A-4B59-9D47-327699CF8869}"/>
                      </a:ext>
                    </a:extLst>
                  </p:cNvPr>
                  <p:cNvCxnSpPr/>
                  <p:nvPr/>
                </p:nvCxnSpPr>
                <p:spPr>
                  <a:xfrm>
                    <a:off x="2487960" y="2372238"/>
                    <a:ext cx="423664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71" name="Group 18">
                <a:extLst>
                  <a:ext uri="{FF2B5EF4-FFF2-40B4-BE49-F238E27FC236}">
                    <a16:creationId xmlns:a16="http://schemas.microsoft.com/office/drawing/2014/main" id="{F10D30A3-8B75-4BC1-B32C-2EF72B524AB8}"/>
                  </a:ext>
                </a:extLst>
              </p:cNvPr>
              <p:cNvGrpSpPr/>
              <p:nvPr/>
            </p:nvGrpSpPr>
            <p:grpSpPr>
              <a:xfrm>
                <a:off x="4898030" y="3284984"/>
                <a:ext cx="754090" cy="572391"/>
                <a:chOff x="4898030" y="3284984"/>
                <a:chExt cx="754090" cy="572391"/>
              </a:xfrm>
            </p:grpSpPr>
            <p:grpSp>
              <p:nvGrpSpPr>
                <p:cNvPr id="172" name="Group 19">
                  <a:extLst>
                    <a:ext uri="{FF2B5EF4-FFF2-40B4-BE49-F238E27FC236}">
                      <a16:creationId xmlns:a16="http://schemas.microsoft.com/office/drawing/2014/main" id="{DF9D6278-E043-4D65-830A-B1D8CFFA7C9D}"/>
                    </a:ext>
                  </a:extLst>
                </p:cNvPr>
                <p:cNvGrpSpPr/>
                <p:nvPr/>
              </p:nvGrpSpPr>
              <p:grpSpPr>
                <a:xfrm>
                  <a:off x="4898030" y="3488951"/>
                  <a:ext cx="213921" cy="216024"/>
                  <a:chOff x="2341853" y="2120210"/>
                  <a:chExt cx="720069" cy="504056"/>
                </a:xfrm>
              </p:grpSpPr>
              <p:sp>
                <p:nvSpPr>
                  <p:cNvPr id="188" name="Flowchart: Connector 187">
                    <a:extLst>
                      <a:ext uri="{FF2B5EF4-FFF2-40B4-BE49-F238E27FC236}">
                        <a16:creationId xmlns:a16="http://schemas.microsoft.com/office/drawing/2014/main" id="{52B0E361-950B-4ECE-979F-BE4B75FBDDC7}"/>
                      </a:ext>
                    </a:extLst>
                  </p:cNvPr>
                  <p:cNvSpPr/>
                  <p:nvPr/>
                </p:nvSpPr>
                <p:spPr>
                  <a:xfrm>
                    <a:off x="2341853" y="2120210"/>
                    <a:ext cx="720069" cy="504056"/>
                  </a:xfrm>
                  <a:prstGeom prst="flowChartConnector">
                    <a:avLst/>
                  </a:prstGeom>
                  <a:solidFill>
                    <a:schemeClr val="bg1"/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grpSp>
                <p:nvGrpSpPr>
                  <p:cNvPr id="189" name="Group 36">
                    <a:extLst>
                      <a:ext uri="{FF2B5EF4-FFF2-40B4-BE49-F238E27FC236}">
                        <a16:creationId xmlns:a16="http://schemas.microsoft.com/office/drawing/2014/main" id="{FEF654D5-C0E2-4164-95EC-8018F0A96903}"/>
                      </a:ext>
                    </a:extLst>
                  </p:cNvPr>
                  <p:cNvGrpSpPr/>
                  <p:nvPr/>
                </p:nvGrpSpPr>
                <p:grpSpPr>
                  <a:xfrm>
                    <a:off x="2487960" y="2192218"/>
                    <a:ext cx="427856" cy="360040"/>
                    <a:chOff x="2487960" y="2192218"/>
                    <a:chExt cx="423664" cy="360040"/>
                  </a:xfrm>
                </p:grpSpPr>
                <p:cxnSp>
                  <p:nvCxnSpPr>
                    <p:cNvPr id="190" name="Straight Connector 189">
                      <a:extLst>
                        <a:ext uri="{FF2B5EF4-FFF2-40B4-BE49-F238E27FC236}">
                          <a16:creationId xmlns:a16="http://schemas.microsoft.com/office/drawing/2014/main" id="{C0060FC0-EE04-4923-A00E-84689BA4140F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699792" y="2192218"/>
                      <a:ext cx="0" cy="360040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1" name="Straight Connector 190">
                      <a:extLst>
                        <a:ext uri="{FF2B5EF4-FFF2-40B4-BE49-F238E27FC236}">
                          <a16:creationId xmlns:a16="http://schemas.microsoft.com/office/drawing/2014/main" id="{DB079D41-A590-4B7B-9C2C-5BC70FD40C46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487960" y="2372238"/>
                      <a:ext cx="423664" cy="0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173" name="Group 20">
                  <a:extLst>
                    <a:ext uri="{FF2B5EF4-FFF2-40B4-BE49-F238E27FC236}">
                      <a16:creationId xmlns:a16="http://schemas.microsoft.com/office/drawing/2014/main" id="{E05BC3E1-E069-47E6-B35C-2D7AD54914F7}"/>
                    </a:ext>
                  </a:extLst>
                </p:cNvPr>
                <p:cNvGrpSpPr/>
                <p:nvPr/>
              </p:nvGrpSpPr>
              <p:grpSpPr>
                <a:xfrm>
                  <a:off x="5050430" y="3641351"/>
                  <a:ext cx="213921" cy="216024"/>
                  <a:chOff x="2341853" y="2120210"/>
                  <a:chExt cx="720069" cy="504056"/>
                </a:xfrm>
              </p:grpSpPr>
              <p:sp>
                <p:nvSpPr>
                  <p:cNvPr id="184" name="Flowchart: Connector 183">
                    <a:extLst>
                      <a:ext uri="{FF2B5EF4-FFF2-40B4-BE49-F238E27FC236}">
                        <a16:creationId xmlns:a16="http://schemas.microsoft.com/office/drawing/2014/main" id="{D616A0EB-6844-4D69-A5FA-8266FAA73FE9}"/>
                      </a:ext>
                    </a:extLst>
                  </p:cNvPr>
                  <p:cNvSpPr/>
                  <p:nvPr/>
                </p:nvSpPr>
                <p:spPr>
                  <a:xfrm>
                    <a:off x="2341853" y="2120210"/>
                    <a:ext cx="720069" cy="504056"/>
                  </a:xfrm>
                  <a:prstGeom prst="flowChartConnector">
                    <a:avLst/>
                  </a:prstGeom>
                  <a:solidFill>
                    <a:schemeClr val="bg1"/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grpSp>
                <p:nvGrpSpPr>
                  <p:cNvPr id="185" name="Group 32">
                    <a:extLst>
                      <a:ext uri="{FF2B5EF4-FFF2-40B4-BE49-F238E27FC236}">
                        <a16:creationId xmlns:a16="http://schemas.microsoft.com/office/drawing/2014/main" id="{7E1628D1-8BF9-489A-90F8-D562D9305410}"/>
                      </a:ext>
                    </a:extLst>
                  </p:cNvPr>
                  <p:cNvGrpSpPr/>
                  <p:nvPr/>
                </p:nvGrpSpPr>
                <p:grpSpPr>
                  <a:xfrm>
                    <a:off x="2487960" y="2192218"/>
                    <a:ext cx="427856" cy="360040"/>
                    <a:chOff x="2487960" y="2192218"/>
                    <a:chExt cx="423664" cy="360040"/>
                  </a:xfrm>
                </p:grpSpPr>
                <p:cxnSp>
                  <p:nvCxnSpPr>
                    <p:cNvPr id="186" name="Straight Connector 185">
                      <a:extLst>
                        <a:ext uri="{FF2B5EF4-FFF2-40B4-BE49-F238E27FC236}">
                          <a16:creationId xmlns:a16="http://schemas.microsoft.com/office/drawing/2014/main" id="{F2279696-0D81-4C53-8CC5-3B4A3CD50B5A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699792" y="2192218"/>
                      <a:ext cx="0" cy="360040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7" name="Straight Connector 186">
                      <a:extLst>
                        <a:ext uri="{FF2B5EF4-FFF2-40B4-BE49-F238E27FC236}">
                          <a16:creationId xmlns:a16="http://schemas.microsoft.com/office/drawing/2014/main" id="{ABAE86B1-00C2-49FC-A7D7-F380FE7EC3A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487960" y="2372238"/>
                      <a:ext cx="423664" cy="0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174" name="Group 21">
                  <a:extLst>
                    <a:ext uri="{FF2B5EF4-FFF2-40B4-BE49-F238E27FC236}">
                      <a16:creationId xmlns:a16="http://schemas.microsoft.com/office/drawing/2014/main" id="{8DB0B73D-2D97-47F4-A8B1-3E904453817B}"/>
                    </a:ext>
                  </a:extLst>
                </p:cNvPr>
                <p:cNvGrpSpPr/>
                <p:nvPr/>
              </p:nvGrpSpPr>
              <p:grpSpPr>
                <a:xfrm>
                  <a:off x="5438199" y="3284984"/>
                  <a:ext cx="213921" cy="216024"/>
                  <a:chOff x="2341853" y="2120210"/>
                  <a:chExt cx="720069" cy="504056"/>
                </a:xfrm>
              </p:grpSpPr>
              <p:sp>
                <p:nvSpPr>
                  <p:cNvPr id="180" name="Flowchart: Connector 179">
                    <a:extLst>
                      <a:ext uri="{FF2B5EF4-FFF2-40B4-BE49-F238E27FC236}">
                        <a16:creationId xmlns:a16="http://schemas.microsoft.com/office/drawing/2014/main" id="{B4CDC53A-DB92-4A92-94D5-C2263D036AA0}"/>
                      </a:ext>
                    </a:extLst>
                  </p:cNvPr>
                  <p:cNvSpPr/>
                  <p:nvPr/>
                </p:nvSpPr>
                <p:spPr>
                  <a:xfrm>
                    <a:off x="2341853" y="2120210"/>
                    <a:ext cx="720069" cy="504056"/>
                  </a:xfrm>
                  <a:prstGeom prst="flowChartConnector">
                    <a:avLst/>
                  </a:prstGeom>
                  <a:solidFill>
                    <a:schemeClr val="bg1"/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grpSp>
                <p:nvGrpSpPr>
                  <p:cNvPr id="181" name="Group 28">
                    <a:extLst>
                      <a:ext uri="{FF2B5EF4-FFF2-40B4-BE49-F238E27FC236}">
                        <a16:creationId xmlns:a16="http://schemas.microsoft.com/office/drawing/2014/main" id="{89F77AA9-033A-4939-A78F-D749E30FF5F4}"/>
                      </a:ext>
                    </a:extLst>
                  </p:cNvPr>
                  <p:cNvGrpSpPr/>
                  <p:nvPr/>
                </p:nvGrpSpPr>
                <p:grpSpPr>
                  <a:xfrm>
                    <a:off x="2487960" y="2192218"/>
                    <a:ext cx="427856" cy="360040"/>
                    <a:chOff x="2487960" y="2192218"/>
                    <a:chExt cx="423664" cy="360040"/>
                  </a:xfrm>
                </p:grpSpPr>
                <p:cxnSp>
                  <p:nvCxnSpPr>
                    <p:cNvPr id="182" name="Straight Connector 181">
                      <a:extLst>
                        <a:ext uri="{FF2B5EF4-FFF2-40B4-BE49-F238E27FC236}">
                          <a16:creationId xmlns:a16="http://schemas.microsoft.com/office/drawing/2014/main" id="{123BD28A-0FAE-4691-8998-D0E1C27B24B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699792" y="2192218"/>
                      <a:ext cx="0" cy="360040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3" name="Straight Connector 182">
                      <a:extLst>
                        <a:ext uri="{FF2B5EF4-FFF2-40B4-BE49-F238E27FC236}">
                          <a16:creationId xmlns:a16="http://schemas.microsoft.com/office/drawing/2014/main" id="{C6CD5645-8812-4CFB-8FF6-DEECFD916E3C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487960" y="2372238"/>
                      <a:ext cx="423664" cy="0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175" name="Group 22">
                  <a:extLst>
                    <a:ext uri="{FF2B5EF4-FFF2-40B4-BE49-F238E27FC236}">
                      <a16:creationId xmlns:a16="http://schemas.microsoft.com/office/drawing/2014/main" id="{6799C399-28F8-4AE1-9FDF-78D27C089736}"/>
                    </a:ext>
                  </a:extLst>
                </p:cNvPr>
                <p:cNvGrpSpPr/>
                <p:nvPr/>
              </p:nvGrpSpPr>
              <p:grpSpPr>
                <a:xfrm>
                  <a:off x="5258807" y="3549757"/>
                  <a:ext cx="213921" cy="216024"/>
                  <a:chOff x="1980395" y="1897919"/>
                  <a:chExt cx="720070" cy="504056"/>
                </a:xfrm>
              </p:grpSpPr>
              <p:sp>
                <p:nvSpPr>
                  <p:cNvPr id="176" name="Flowchart: Connector 175">
                    <a:extLst>
                      <a:ext uri="{FF2B5EF4-FFF2-40B4-BE49-F238E27FC236}">
                        <a16:creationId xmlns:a16="http://schemas.microsoft.com/office/drawing/2014/main" id="{3ABBA001-B27F-4321-9F30-2D3B49E630E2}"/>
                      </a:ext>
                    </a:extLst>
                  </p:cNvPr>
                  <p:cNvSpPr/>
                  <p:nvPr/>
                </p:nvSpPr>
                <p:spPr>
                  <a:xfrm>
                    <a:off x="1980395" y="1897919"/>
                    <a:ext cx="720070" cy="504056"/>
                  </a:xfrm>
                  <a:prstGeom prst="flowChartConnector">
                    <a:avLst/>
                  </a:prstGeom>
                  <a:solidFill>
                    <a:schemeClr val="bg1"/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grpSp>
                <p:nvGrpSpPr>
                  <p:cNvPr id="177" name="Group 24">
                    <a:extLst>
                      <a:ext uri="{FF2B5EF4-FFF2-40B4-BE49-F238E27FC236}">
                        <a16:creationId xmlns:a16="http://schemas.microsoft.com/office/drawing/2014/main" id="{226423BD-B5DC-4428-ABB7-219DA2CD1122}"/>
                      </a:ext>
                    </a:extLst>
                  </p:cNvPr>
                  <p:cNvGrpSpPr/>
                  <p:nvPr/>
                </p:nvGrpSpPr>
                <p:grpSpPr>
                  <a:xfrm>
                    <a:off x="2126500" y="1995255"/>
                    <a:ext cx="427856" cy="360040"/>
                    <a:chOff x="2130042" y="1995255"/>
                    <a:chExt cx="423664" cy="360040"/>
                  </a:xfrm>
                </p:grpSpPr>
                <p:cxnSp>
                  <p:nvCxnSpPr>
                    <p:cNvPr id="178" name="Straight Connector 177">
                      <a:extLst>
                        <a:ext uri="{FF2B5EF4-FFF2-40B4-BE49-F238E27FC236}">
                          <a16:creationId xmlns:a16="http://schemas.microsoft.com/office/drawing/2014/main" id="{0E24C27E-5C7C-471F-95D8-B0FC4B4E8031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340284" y="1995255"/>
                      <a:ext cx="0" cy="360040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9" name="Straight Connector 178">
                      <a:extLst>
                        <a:ext uri="{FF2B5EF4-FFF2-40B4-BE49-F238E27FC236}">
                          <a16:creationId xmlns:a16="http://schemas.microsoft.com/office/drawing/2014/main" id="{41B36EF5-ADF0-4545-B842-48066F63ECF0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130042" y="2149949"/>
                      <a:ext cx="423664" cy="0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</p:grpSp>
        <p:grpSp>
          <p:nvGrpSpPr>
            <p:cNvPr id="196" name="Group 43">
              <a:extLst>
                <a:ext uri="{FF2B5EF4-FFF2-40B4-BE49-F238E27FC236}">
                  <a16:creationId xmlns:a16="http://schemas.microsoft.com/office/drawing/2014/main" id="{0D883805-1DAA-4BBD-AE28-402B6B6701A1}"/>
                </a:ext>
              </a:extLst>
            </p:cNvPr>
            <p:cNvGrpSpPr/>
            <p:nvPr/>
          </p:nvGrpSpPr>
          <p:grpSpPr>
            <a:xfrm>
              <a:off x="8489058" y="2707116"/>
              <a:ext cx="1295400" cy="323165"/>
              <a:chOff x="4564852" y="2370843"/>
              <a:chExt cx="1610445" cy="393498"/>
            </a:xfrm>
          </p:grpSpPr>
          <p:sp>
            <p:nvSpPr>
              <p:cNvPr id="197" name="Can 128">
                <a:extLst>
                  <a:ext uri="{FF2B5EF4-FFF2-40B4-BE49-F238E27FC236}">
                    <a16:creationId xmlns:a16="http://schemas.microsoft.com/office/drawing/2014/main" id="{3BAE347A-0B09-4094-B5BF-A9E40453631F}"/>
                  </a:ext>
                </a:extLst>
              </p:cNvPr>
              <p:cNvSpPr/>
              <p:nvPr/>
            </p:nvSpPr>
            <p:spPr>
              <a:xfrm>
                <a:off x="4564852" y="2392398"/>
                <a:ext cx="1610445" cy="360039"/>
              </a:xfrm>
              <a:prstGeom prst="can">
                <a:avLst>
                  <a:gd name="adj" fmla="val 50000"/>
                </a:avLst>
              </a:prstGeom>
              <a:solidFill>
                <a:schemeClr val="accent3">
                  <a:lumMod val="75000"/>
                </a:schemeClr>
              </a:soli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8" name="TextBox 197">
                <a:extLst>
                  <a:ext uri="{FF2B5EF4-FFF2-40B4-BE49-F238E27FC236}">
                    <a16:creationId xmlns:a16="http://schemas.microsoft.com/office/drawing/2014/main" id="{2802868C-173E-4C8B-9787-53D6171C721A}"/>
                  </a:ext>
                </a:extLst>
              </p:cNvPr>
              <p:cNvSpPr txBox="1"/>
              <p:nvPr/>
            </p:nvSpPr>
            <p:spPr>
              <a:xfrm>
                <a:off x="5039266" y="2370843"/>
                <a:ext cx="693914" cy="393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5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MCP</a:t>
                </a:r>
              </a:p>
            </p:txBody>
          </p:sp>
        </p:grpSp>
        <p:grpSp>
          <p:nvGrpSpPr>
            <p:cNvPr id="199" name="Group 46">
              <a:extLst>
                <a:ext uri="{FF2B5EF4-FFF2-40B4-BE49-F238E27FC236}">
                  <a16:creationId xmlns:a16="http://schemas.microsoft.com/office/drawing/2014/main" id="{629797E5-36E5-4BC2-A559-B39D3BEEFEDB}"/>
                </a:ext>
              </a:extLst>
            </p:cNvPr>
            <p:cNvGrpSpPr/>
            <p:nvPr/>
          </p:nvGrpSpPr>
          <p:grpSpPr>
            <a:xfrm>
              <a:off x="8856716" y="2723922"/>
              <a:ext cx="540074" cy="266700"/>
              <a:chOff x="1438123" y="1676400"/>
              <a:chExt cx="540074" cy="266700"/>
            </a:xfrm>
          </p:grpSpPr>
          <p:grpSp>
            <p:nvGrpSpPr>
              <p:cNvPr id="200" name="Group 47">
                <a:extLst>
                  <a:ext uri="{FF2B5EF4-FFF2-40B4-BE49-F238E27FC236}">
                    <a16:creationId xmlns:a16="http://schemas.microsoft.com/office/drawing/2014/main" id="{E94EE2DC-51FB-4174-A37A-5D7B7550CAC7}"/>
                  </a:ext>
                </a:extLst>
              </p:cNvPr>
              <p:cNvGrpSpPr/>
              <p:nvPr/>
            </p:nvGrpSpPr>
            <p:grpSpPr>
              <a:xfrm>
                <a:off x="1547664" y="1676400"/>
                <a:ext cx="125733" cy="114300"/>
                <a:chOff x="1547664" y="1676400"/>
                <a:chExt cx="251467" cy="228600"/>
              </a:xfrm>
            </p:grpSpPr>
            <p:sp>
              <p:nvSpPr>
                <p:cNvPr id="226" name="Oval 225">
                  <a:extLst>
                    <a:ext uri="{FF2B5EF4-FFF2-40B4-BE49-F238E27FC236}">
                      <a16:creationId xmlns:a16="http://schemas.microsoft.com/office/drawing/2014/main" id="{60569C11-7AAB-452F-ACE9-0FA11878BDA3}"/>
                    </a:ext>
                  </a:extLst>
                </p:cNvPr>
                <p:cNvSpPr/>
                <p:nvPr/>
              </p:nvSpPr>
              <p:spPr>
                <a:xfrm>
                  <a:off x="1547664" y="1676400"/>
                  <a:ext cx="251467" cy="22860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227" name="Straight Connector 226">
                  <a:extLst>
                    <a:ext uri="{FF2B5EF4-FFF2-40B4-BE49-F238E27FC236}">
                      <a16:creationId xmlns:a16="http://schemas.microsoft.com/office/drawing/2014/main" id="{546C41F5-DEE0-40C2-9740-99C06B669F4A}"/>
                    </a:ext>
                  </a:extLst>
                </p:cNvPr>
                <p:cNvCxnSpPr/>
                <p:nvPr/>
              </p:nvCxnSpPr>
              <p:spPr>
                <a:xfrm>
                  <a:off x="1547664" y="1790700"/>
                  <a:ext cx="251467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1" name="Group 48">
                <a:extLst>
                  <a:ext uri="{FF2B5EF4-FFF2-40B4-BE49-F238E27FC236}">
                    <a16:creationId xmlns:a16="http://schemas.microsoft.com/office/drawing/2014/main" id="{16240FDC-0CEE-4E47-A9B0-3FBF4B67B2AB}"/>
                  </a:ext>
                </a:extLst>
              </p:cNvPr>
              <p:cNvGrpSpPr/>
              <p:nvPr/>
            </p:nvGrpSpPr>
            <p:grpSpPr>
              <a:xfrm>
                <a:off x="1752600" y="1676400"/>
                <a:ext cx="125733" cy="114300"/>
                <a:chOff x="1547664" y="1676400"/>
                <a:chExt cx="251467" cy="228600"/>
              </a:xfrm>
            </p:grpSpPr>
            <p:sp>
              <p:nvSpPr>
                <p:cNvPr id="224" name="Oval 223">
                  <a:extLst>
                    <a:ext uri="{FF2B5EF4-FFF2-40B4-BE49-F238E27FC236}">
                      <a16:creationId xmlns:a16="http://schemas.microsoft.com/office/drawing/2014/main" id="{7B521A33-8995-4FDE-BDDD-AE4C94B4533F}"/>
                    </a:ext>
                  </a:extLst>
                </p:cNvPr>
                <p:cNvSpPr/>
                <p:nvPr/>
              </p:nvSpPr>
              <p:spPr>
                <a:xfrm>
                  <a:off x="1547664" y="1676400"/>
                  <a:ext cx="251467" cy="22860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225" name="Straight Connector 224">
                  <a:extLst>
                    <a:ext uri="{FF2B5EF4-FFF2-40B4-BE49-F238E27FC236}">
                      <a16:creationId xmlns:a16="http://schemas.microsoft.com/office/drawing/2014/main" id="{22833F57-7049-4A40-A0E5-911908717F17}"/>
                    </a:ext>
                  </a:extLst>
                </p:cNvPr>
                <p:cNvCxnSpPr/>
                <p:nvPr/>
              </p:nvCxnSpPr>
              <p:spPr>
                <a:xfrm>
                  <a:off x="1547664" y="1790700"/>
                  <a:ext cx="251467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2" name="Group 49">
                <a:extLst>
                  <a:ext uri="{FF2B5EF4-FFF2-40B4-BE49-F238E27FC236}">
                    <a16:creationId xmlns:a16="http://schemas.microsoft.com/office/drawing/2014/main" id="{010C9D22-44BC-4F40-83C9-064A02BD86B5}"/>
                  </a:ext>
                </a:extLst>
              </p:cNvPr>
              <p:cNvGrpSpPr/>
              <p:nvPr/>
            </p:nvGrpSpPr>
            <p:grpSpPr>
              <a:xfrm>
                <a:off x="1852464" y="1714500"/>
                <a:ext cx="125733" cy="114300"/>
                <a:chOff x="1547664" y="1676400"/>
                <a:chExt cx="251467" cy="228600"/>
              </a:xfrm>
            </p:grpSpPr>
            <p:sp>
              <p:nvSpPr>
                <p:cNvPr id="222" name="Oval 221">
                  <a:extLst>
                    <a:ext uri="{FF2B5EF4-FFF2-40B4-BE49-F238E27FC236}">
                      <a16:creationId xmlns:a16="http://schemas.microsoft.com/office/drawing/2014/main" id="{70D74CCC-6CA9-44E4-AADB-1193B67DBB29}"/>
                    </a:ext>
                  </a:extLst>
                </p:cNvPr>
                <p:cNvSpPr/>
                <p:nvPr/>
              </p:nvSpPr>
              <p:spPr>
                <a:xfrm>
                  <a:off x="1547664" y="1676400"/>
                  <a:ext cx="251467" cy="22860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223" name="Straight Connector 222">
                  <a:extLst>
                    <a:ext uri="{FF2B5EF4-FFF2-40B4-BE49-F238E27FC236}">
                      <a16:creationId xmlns:a16="http://schemas.microsoft.com/office/drawing/2014/main" id="{15DBA0E7-D795-4647-9CAA-EAF9EE5ABD2A}"/>
                    </a:ext>
                  </a:extLst>
                </p:cNvPr>
                <p:cNvCxnSpPr/>
                <p:nvPr/>
              </p:nvCxnSpPr>
              <p:spPr>
                <a:xfrm>
                  <a:off x="1547664" y="1790700"/>
                  <a:ext cx="251467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3" name="Group 50">
                <a:extLst>
                  <a:ext uri="{FF2B5EF4-FFF2-40B4-BE49-F238E27FC236}">
                    <a16:creationId xmlns:a16="http://schemas.microsoft.com/office/drawing/2014/main" id="{E4219CB4-8EA8-4E22-9308-66161C65AF79}"/>
                  </a:ext>
                </a:extLst>
              </p:cNvPr>
              <p:cNvGrpSpPr/>
              <p:nvPr/>
            </p:nvGrpSpPr>
            <p:grpSpPr>
              <a:xfrm>
                <a:off x="1438123" y="1752600"/>
                <a:ext cx="516410" cy="190500"/>
                <a:chOff x="1438123" y="1752600"/>
                <a:chExt cx="516410" cy="190500"/>
              </a:xfrm>
            </p:grpSpPr>
            <p:grpSp>
              <p:nvGrpSpPr>
                <p:cNvPr id="204" name="Group 51">
                  <a:extLst>
                    <a:ext uri="{FF2B5EF4-FFF2-40B4-BE49-F238E27FC236}">
                      <a16:creationId xmlns:a16="http://schemas.microsoft.com/office/drawing/2014/main" id="{6C9F668A-F126-45B1-93D4-8E27A177D9A9}"/>
                    </a:ext>
                  </a:extLst>
                </p:cNvPr>
                <p:cNvGrpSpPr/>
                <p:nvPr/>
              </p:nvGrpSpPr>
              <p:grpSpPr>
                <a:xfrm>
                  <a:off x="1700064" y="1752600"/>
                  <a:ext cx="125733" cy="114300"/>
                  <a:chOff x="1547664" y="1676400"/>
                  <a:chExt cx="251467" cy="228600"/>
                </a:xfrm>
              </p:grpSpPr>
              <p:sp>
                <p:nvSpPr>
                  <p:cNvPr id="220" name="Oval 219">
                    <a:extLst>
                      <a:ext uri="{FF2B5EF4-FFF2-40B4-BE49-F238E27FC236}">
                        <a16:creationId xmlns:a16="http://schemas.microsoft.com/office/drawing/2014/main" id="{5F1BE8F8-B013-4710-A056-54A3416EC24C}"/>
                      </a:ext>
                    </a:extLst>
                  </p:cNvPr>
                  <p:cNvSpPr/>
                  <p:nvPr/>
                </p:nvSpPr>
                <p:spPr>
                  <a:xfrm>
                    <a:off x="1547664" y="1676400"/>
                    <a:ext cx="251467" cy="228600"/>
                  </a:xfrm>
                  <a:prstGeom prst="ellipse">
                    <a:avLst/>
                  </a:prstGeom>
                  <a:solidFill>
                    <a:schemeClr val="bg2">
                      <a:lumMod val="9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cxnSp>
                <p:nvCxnSpPr>
                  <p:cNvPr id="221" name="Straight Connector 220">
                    <a:extLst>
                      <a:ext uri="{FF2B5EF4-FFF2-40B4-BE49-F238E27FC236}">
                        <a16:creationId xmlns:a16="http://schemas.microsoft.com/office/drawing/2014/main" id="{FD71FC9F-D3CE-4558-919F-351D9C29CA4E}"/>
                      </a:ext>
                    </a:extLst>
                  </p:cNvPr>
                  <p:cNvCxnSpPr/>
                  <p:nvPr/>
                </p:nvCxnSpPr>
                <p:spPr>
                  <a:xfrm>
                    <a:off x="1547664" y="1790700"/>
                    <a:ext cx="251467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5" name="Group 52">
                  <a:extLst>
                    <a:ext uri="{FF2B5EF4-FFF2-40B4-BE49-F238E27FC236}">
                      <a16:creationId xmlns:a16="http://schemas.microsoft.com/office/drawing/2014/main" id="{22CA4239-B27A-4BAD-B7E5-259A84C3EE4F}"/>
                    </a:ext>
                  </a:extLst>
                </p:cNvPr>
                <p:cNvGrpSpPr/>
                <p:nvPr/>
              </p:nvGrpSpPr>
              <p:grpSpPr>
                <a:xfrm>
                  <a:off x="1600200" y="1790700"/>
                  <a:ext cx="125733" cy="114300"/>
                  <a:chOff x="1547664" y="1676400"/>
                  <a:chExt cx="251467" cy="228600"/>
                </a:xfrm>
              </p:grpSpPr>
              <p:sp>
                <p:nvSpPr>
                  <p:cNvPr id="218" name="Oval 217">
                    <a:extLst>
                      <a:ext uri="{FF2B5EF4-FFF2-40B4-BE49-F238E27FC236}">
                        <a16:creationId xmlns:a16="http://schemas.microsoft.com/office/drawing/2014/main" id="{035FD742-0629-42AA-8A0B-026901F30347}"/>
                      </a:ext>
                    </a:extLst>
                  </p:cNvPr>
                  <p:cNvSpPr/>
                  <p:nvPr/>
                </p:nvSpPr>
                <p:spPr>
                  <a:xfrm>
                    <a:off x="1547664" y="1676400"/>
                    <a:ext cx="251467" cy="228600"/>
                  </a:xfrm>
                  <a:prstGeom prst="ellipse">
                    <a:avLst/>
                  </a:prstGeom>
                  <a:solidFill>
                    <a:schemeClr val="bg2">
                      <a:lumMod val="9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cxnSp>
                <p:nvCxnSpPr>
                  <p:cNvPr id="219" name="Straight Connector 218">
                    <a:extLst>
                      <a:ext uri="{FF2B5EF4-FFF2-40B4-BE49-F238E27FC236}">
                        <a16:creationId xmlns:a16="http://schemas.microsoft.com/office/drawing/2014/main" id="{0AC95F87-6886-4D5C-8AFD-E9744B3E2F16}"/>
                      </a:ext>
                    </a:extLst>
                  </p:cNvPr>
                  <p:cNvCxnSpPr/>
                  <p:nvPr/>
                </p:nvCxnSpPr>
                <p:spPr>
                  <a:xfrm>
                    <a:off x="1547664" y="1790700"/>
                    <a:ext cx="251467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6" name="Group 53">
                  <a:extLst>
                    <a:ext uri="{FF2B5EF4-FFF2-40B4-BE49-F238E27FC236}">
                      <a16:creationId xmlns:a16="http://schemas.microsoft.com/office/drawing/2014/main" id="{54DEA023-2DAB-416E-87CF-2E35CC7142FF}"/>
                    </a:ext>
                  </a:extLst>
                </p:cNvPr>
                <p:cNvGrpSpPr/>
                <p:nvPr/>
              </p:nvGrpSpPr>
              <p:grpSpPr>
                <a:xfrm>
                  <a:off x="1828800" y="1828800"/>
                  <a:ext cx="125733" cy="114300"/>
                  <a:chOff x="1547664" y="1676400"/>
                  <a:chExt cx="251467" cy="228600"/>
                </a:xfrm>
              </p:grpSpPr>
              <p:sp>
                <p:nvSpPr>
                  <p:cNvPr id="216" name="Oval 215">
                    <a:extLst>
                      <a:ext uri="{FF2B5EF4-FFF2-40B4-BE49-F238E27FC236}">
                        <a16:creationId xmlns:a16="http://schemas.microsoft.com/office/drawing/2014/main" id="{6ACC9079-16CA-4898-87E6-77B1BFEBD804}"/>
                      </a:ext>
                    </a:extLst>
                  </p:cNvPr>
                  <p:cNvSpPr/>
                  <p:nvPr/>
                </p:nvSpPr>
                <p:spPr>
                  <a:xfrm>
                    <a:off x="1547664" y="1676400"/>
                    <a:ext cx="251467" cy="228600"/>
                  </a:xfrm>
                  <a:prstGeom prst="ellipse">
                    <a:avLst/>
                  </a:prstGeom>
                  <a:solidFill>
                    <a:schemeClr val="bg2">
                      <a:lumMod val="9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cxnSp>
                <p:nvCxnSpPr>
                  <p:cNvPr id="217" name="Straight Connector 216">
                    <a:extLst>
                      <a:ext uri="{FF2B5EF4-FFF2-40B4-BE49-F238E27FC236}">
                        <a16:creationId xmlns:a16="http://schemas.microsoft.com/office/drawing/2014/main" id="{A3A6707E-BA87-42BA-AFC7-1CA5AE9A866A}"/>
                      </a:ext>
                    </a:extLst>
                  </p:cNvPr>
                  <p:cNvCxnSpPr/>
                  <p:nvPr/>
                </p:nvCxnSpPr>
                <p:spPr>
                  <a:xfrm>
                    <a:off x="1547664" y="1790700"/>
                    <a:ext cx="251467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7" name="Group 54">
                  <a:extLst>
                    <a:ext uri="{FF2B5EF4-FFF2-40B4-BE49-F238E27FC236}">
                      <a16:creationId xmlns:a16="http://schemas.microsoft.com/office/drawing/2014/main" id="{45613A9A-F528-4E31-A4F7-CFCCCA9B5B43}"/>
                    </a:ext>
                  </a:extLst>
                </p:cNvPr>
                <p:cNvGrpSpPr/>
                <p:nvPr/>
              </p:nvGrpSpPr>
              <p:grpSpPr>
                <a:xfrm>
                  <a:off x="1438123" y="1765788"/>
                  <a:ext cx="125733" cy="114300"/>
                  <a:chOff x="1547664" y="1676400"/>
                  <a:chExt cx="251467" cy="228600"/>
                </a:xfrm>
              </p:grpSpPr>
              <p:sp>
                <p:nvSpPr>
                  <p:cNvPr id="214" name="Oval 213">
                    <a:extLst>
                      <a:ext uri="{FF2B5EF4-FFF2-40B4-BE49-F238E27FC236}">
                        <a16:creationId xmlns:a16="http://schemas.microsoft.com/office/drawing/2014/main" id="{CB5C9A21-A26A-443E-B755-8F64805FFCBC}"/>
                      </a:ext>
                    </a:extLst>
                  </p:cNvPr>
                  <p:cNvSpPr/>
                  <p:nvPr/>
                </p:nvSpPr>
                <p:spPr>
                  <a:xfrm>
                    <a:off x="1547664" y="1676400"/>
                    <a:ext cx="251467" cy="228600"/>
                  </a:xfrm>
                  <a:prstGeom prst="ellipse">
                    <a:avLst/>
                  </a:prstGeom>
                  <a:solidFill>
                    <a:schemeClr val="bg2">
                      <a:lumMod val="9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cxnSp>
                <p:nvCxnSpPr>
                  <p:cNvPr id="215" name="Straight Connector 214">
                    <a:extLst>
                      <a:ext uri="{FF2B5EF4-FFF2-40B4-BE49-F238E27FC236}">
                        <a16:creationId xmlns:a16="http://schemas.microsoft.com/office/drawing/2014/main" id="{5247886D-9EA2-4700-B106-965933CA871E}"/>
                      </a:ext>
                    </a:extLst>
                  </p:cNvPr>
                  <p:cNvCxnSpPr/>
                  <p:nvPr/>
                </p:nvCxnSpPr>
                <p:spPr>
                  <a:xfrm>
                    <a:off x="1547664" y="1790700"/>
                    <a:ext cx="251467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8" name="Group 55">
                  <a:extLst>
                    <a:ext uri="{FF2B5EF4-FFF2-40B4-BE49-F238E27FC236}">
                      <a16:creationId xmlns:a16="http://schemas.microsoft.com/office/drawing/2014/main" id="{6A969B97-213F-428B-A4DE-62C035F712EE}"/>
                    </a:ext>
                  </a:extLst>
                </p:cNvPr>
                <p:cNvGrpSpPr/>
                <p:nvPr/>
              </p:nvGrpSpPr>
              <p:grpSpPr>
                <a:xfrm>
                  <a:off x="1700064" y="1828800"/>
                  <a:ext cx="125733" cy="114300"/>
                  <a:chOff x="1547664" y="1676400"/>
                  <a:chExt cx="251467" cy="228600"/>
                </a:xfrm>
              </p:grpSpPr>
              <p:sp>
                <p:nvSpPr>
                  <p:cNvPr id="212" name="Oval 211">
                    <a:extLst>
                      <a:ext uri="{FF2B5EF4-FFF2-40B4-BE49-F238E27FC236}">
                        <a16:creationId xmlns:a16="http://schemas.microsoft.com/office/drawing/2014/main" id="{A864890D-9553-4E20-92EE-39AC9A9CA61D}"/>
                      </a:ext>
                    </a:extLst>
                  </p:cNvPr>
                  <p:cNvSpPr/>
                  <p:nvPr/>
                </p:nvSpPr>
                <p:spPr>
                  <a:xfrm>
                    <a:off x="1547664" y="1676400"/>
                    <a:ext cx="251467" cy="228600"/>
                  </a:xfrm>
                  <a:prstGeom prst="ellipse">
                    <a:avLst/>
                  </a:prstGeom>
                  <a:solidFill>
                    <a:schemeClr val="bg2">
                      <a:lumMod val="9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cxnSp>
                <p:nvCxnSpPr>
                  <p:cNvPr id="213" name="Straight Connector 212">
                    <a:extLst>
                      <a:ext uri="{FF2B5EF4-FFF2-40B4-BE49-F238E27FC236}">
                        <a16:creationId xmlns:a16="http://schemas.microsoft.com/office/drawing/2014/main" id="{73A035C9-22A1-4BB3-BB64-B92D712E2C82}"/>
                      </a:ext>
                    </a:extLst>
                  </p:cNvPr>
                  <p:cNvCxnSpPr/>
                  <p:nvPr/>
                </p:nvCxnSpPr>
                <p:spPr>
                  <a:xfrm>
                    <a:off x="1547664" y="1790700"/>
                    <a:ext cx="251467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9" name="Group 56">
                  <a:extLst>
                    <a:ext uri="{FF2B5EF4-FFF2-40B4-BE49-F238E27FC236}">
                      <a16:creationId xmlns:a16="http://schemas.microsoft.com/office/drawing/2014/main" id="{C8496BCA-992F-4EFF-BD4E-A32DC9F619EC}"/>
                    </a:ext>
                  </a:extLst>
                </p:cNvPr>
                <p:cNvGrpSpPr/>
                <p:nvPr/>
              </p:nvGrpSpPr>
              <p:grpSpPr>
                <a:xfrm>
                  <a:off x="1524000" y="1828800"/>
                  <a:ext cx="125733" cy="114300"/>
                  <a:chOff x="1547664" y="1676400"/>
                  <a:chExt cx="251467" cy="228600"/>
                </a:xfrm>
              </p:grpSpPr>
              <p:sp>
                <p:nvSpPr>
                  <p:cNvPr id="210" name="Oval 209">
                    <a:extLst>
                      <a:ext uri="{FF2B5EF4-FFF2-40B4-BE49-F238E27FC236}">
                        <a16:creationId xmlns:a16="http://schemas.microsoft.com/office/drawing/2014/main" id="{BE129601-30BE-4030-AA80-467C4A8384D3}"/>
                      </a:ext>
                    </a:extLst>
                  </p:cNvPr>
                  <p:cNvSpPr/>
                  <p:nvPr/>
                </p:nvSpPr>
                <p:spPr>
                  <a:xfrm>
                    <a:off x="1547664" y="1676400"/>
                    <a:ext cx="251467" cy="228600"/>
                  </a:xfrm>
                  <a:prstGeom prst="ellipse">
                    <a:avLst/>
                  </a:prstGeom>
                  <a:solidFill>
                    <a:schemeClr val="bg2">
                      <a:lumMod val="9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cxnSp>
                <p:nvCxnSpPr>
                  <p:cNvPr id="211" name="Straight Connector 210">
                    <a:extLst>
                      <a:ext uri="{FF2B5EF4-FFF2-40B4-BE49-F238E27FC236}">
                        <a16:creationId xmlns:a16="http://schemas.microsoft.com/office/drawing/2014/main" id="{03941F3A-98E8-4D85-B24D-12AD0C1AB36C}"/>
                      </a:ext>
                    </a:extLst>
                  </p:cNvPr>
                  <p:cNvCxnSpPr/>
                  <p:nvPr/>
                </p:nvCxnSpPr>
                <p:spPr>
                  <a:xfrm>
                    <a:off x="1547664" y="1790700"/>
                    <a:ext cx="251467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228" name="Can 159">
              <a:extLst>
                <a:ext uri="{FF2B5EF4-FFF2-40B4-BE49-F238E27FC236}">
                  <a16:creationId xmlns:a16="http://schemas.microsoft.com/office/drawing/2014/main" id="{43F5C2E0-2B81-4144-AF7D-A1F216B65395}"/>
                </a:ext>
              </a:extLst>
            </p:cNvPr>
            <p:cNvSpPr/>
            <p:nvPr/>
          </p:nvSpPr>
          <p:spPr>
            <a:xfrm>
              <a:off x="8531216" y="2326117"/>
              <a:ext cx="1188406" cy="72008"/>
            </a:xfrm>
            <a:prstGeom prst="can">
              <a:avLst/>
            </a:prstGeom>
            <a:solidFill>
              <a:srgbClr val="92D050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9" name="Can 160">
              <a:extLst>
                <a:ext uri="{FF2B5EF4-FFF2-40B4-BE49-F238E27FC236}">
                  <a16:creationId xmlns:a16="http://schemas.microsoft.com/office/drawing/2014/main" id="{A4847AAE-0BCD-4AA2-AA41-653ACE9E546F}"/>
                </a:ext>
              </a:extLst>
            </p:cNvPr>
            <p:cNvSpPr/>
            <p:nvPr/>
          </p:nvSpPr>
          <p:spPr>
            <a:xfrm>
              <a:off x="8810849" y="2321545"/>
              <a:ext cx="667354" cy="76200"/>
            </a:xfrm>
            <a:prstGeom prst="can">
              <a:avLst/>
            </a:prstGeom>
            <a:solidFill>
              <a:srgbClr val="92D050"/>
            </a:solidFill>
            <a:ln w="26425" cap="flat" cmpd="sng" algn="ctr">
              <a:noFill/>
              <a:prstDash val="solid"/>
            </a:ln>
            <a:effectLst>
              <a:glow rad="431800">
                <a:srgbClr val="AD0101">
                  <a:alpha val="46000"/>
                </a:srgbClr>
              </a:glo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grpSp>
          <p:nvGrpSpPr>
            <p:cNvPr id="230" name="Group 78">
              <a:extLst>
                <a:ext uri="{FF2B5EF4-FFF2-40B4-BE49-F238E27FC236}">
                  <a16:creationId xmlns:a16="http://schemas.microsoft.com/office/drawing/2014/main" id="{86608B6D-3213-4D35-A3BA-9D7DED653D3A}"/>
                </a:ext>
              </a:extLst>
            </p:cNvPr>
            <p:cNvGrpSpPr/>
            <p:nvPr/>
          </p:nvGrpSpPr>
          <p:grpSpPr>
            <a:xfrm>
              <a:off x="8880487" y="1564118"/>
              <a:ext cx="549943" cy="491225"/>
              <a:chOff x="1066800" y="1293613"/>
              <a:chExt cx="549943" cy="491225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231" name="Can 162">
                <a:extLst>
                  <a:ext uri="{FF2B5EF4-FFF2-40B4-BE49-F238E27FC236}">
                    <a16:creationId xmlns:a16="http://schemas.microsoft.com/office/drawing/2014/main" id="{E12EE34C-26F1-4300-8D5B-C4D702FA3B64}"/>
                  </a:ext>
                </a:extLst>
              </p:cNvPr>
              <p:cNvSpPr/>
              <p:nvPr/>
            </p:nvSpPr>
            <p:spPr>
              <a:xfrm>
                <a:off x="1217394" y="1556238"/>
                <a:ext cx="239399" cy="228600"/>
              </a:xfrm>
              <a:prstGeom prst="can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2" name="Cube 231">
                <a:extLst>
                  <a:ext uri="{FF2B5EF4-FFF2-40B4-BE49-F238E27FC236}">
                    <a16:creationId xmlns:a16="http://schemas.microsoft.com/office/drawing/2014/main" id="{C26142E2-0E69-4C9F-9CD2-FEAF56602779}"/>
                  </a:ext>
                </a:extLst>
              </p:cNvPr>
              <p:cNvSpPr/>
              <p:nvPr/>
            </p:nvSpPr>
            <p:spPr>
              <a:xfrm>
                <a:off x="1066800" y="1293613"/>
                <a:ext cx="549943" cy="306587"/>
              </a:xfrm>
              <a:prstGeom prst="cub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233" name="Freeform 164">
              <a:extLst>
                <a:ext uri="{FF2B5EF4-FFF2-40B4-BE49-F238E27FC236}">
                  <a16:creationId xmlns:a16="http://schemas.microsoft.com/office/drawing/2014/main" id="{9CA28267-C763-4562-8D53-6514FD836786}"/>
                </a:ext>
              </a:extLst>
            </p:cNvPr>
            <p:cNvSpPr/>
            <p:nvPr/>
          </p:nvSpPr>
          <p:spPr>
            <a:xfrm>
              <a:off x="7205089" y="1568717"/>
              <a:ext cx="1688429" cy="406698"/>
            </a:xfrm>
            <a:custGeom>
              <a:avLst/>
              <a:gdLst>
                <a:gd name="connsiteX0" fmla="*/ 2684585 w 2684585"/>
                <a:gd name="connsiteY0" fmla="*/ 26184 h 406698"/>
                <a:gd name="connsiteX1" fmla="*/ 1957754 w 2684585"/>
                <a:gd name="connsiteY1" fmla="*/ 37907 h 406698"/>
                <a:gd name="connsiteX2" fmla="*/ 902677 w 2684585"/>
                <a:gd name="connsiteY2" fmla="*/ 389599 h 406698"/>
                <a:gd name="connsiteX3" fmla="*/ 0 w 2684585"/>
                <a:gd name="connsiteY3" fmla="*/ 354430 h 406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84585" h="406698">
                  <a:moveTo>
                    <a:pt x="2684585" y="26184"/>
                  </a:moveTo>
                  <a:cubicBezTo>
                    <a:pt x="2469662" y="1761"/>
                    <a:pt x="2254739" y="-22662"/>
                    <a:pt x="1957754" y="37907"/>
                  </a:cubicBezTo>
                  <a:cubicBezTo>
                    <a:pt x="1660769" y="98476"/>
                    <a:pt x="1228969" y="336845"/>
                    <a:pt x="902677" y="389599"/>
                  </a:cubicBezTo>
                  <a:cubicBezTo>
                    <a:pt x="576385" y="442353"/>
                    <a:pt x="152400" y="356384"/>
                    <a:pt x="0" y="354430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4" name="TextBox 233">
              <a:extLst>
                <a:ext uri="{FF2B5EF4-FFF2-40B4-BE49-F238E27FC236}">
                  <a16:creationId xmlns:a16="http://schemas.microsoft.com/office/drawing/2014/main" id="{9A831291-26A4-4EC8-9E08-AA2AEC27A407}"/>
                </a:ext>
              </a:extLst>
            </p:cNvPr>
            <p:cNvSpPr txBox="1"/>
            <p:nvPr/>
          </p:nvSpPr>
          <p:spPr>
            <a:xfrm>
              <a:off x="7110064" y="2208233"/>
              <a:ext cx="140378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Phosphor screen</a:t>
              </a:r>
            </a:p>
          </p:txBody>
        </p:sp>
        <p:sp>
          <p:nvSpPr>
            <p:cNvPr id="235" name="TextBox 234">
              <a:extLst>
                <a:ext uri="{FF2B5EF4-FFF2-40B4-BE49-F238E27FC236}">
                  <a16:creationId xmlns:a16="http://schemas.microsoft.com/office/drawing/2014/main" id="{E11EB12D-2C13-4991-A7E5-B47023464AFC}"/>
                </a:ext>
              </a:extLst>
            </p:cNvPr>
            <p:cNvSpPr txBox="1"/>
            <p:nvPr/>
          </p:nvSpPr>
          <p:spPr>
            <a:xfrm>
              <a:off x="9581165" y="1509089"/>
              <a:ext cx="8244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Detector</a:t>
              </a:r>
            </a:p>
          </p:txBody>
        </p:sp>
        <p:sp>
          <p:nvSpPr>
            <p:cNvPr id="236" name="TextBox 235">
              <a:extLst>
                <a:ext uri="{FF2B5EF4-FFF2-40B4-BE49-F238E27FC236}">
                  <a16:creationId xmlns:a16="http://schemas.microsoft.com/office/drawing/2014/main" id="{706E2A35-1B29-44BC-8CBC-3CE204B56398}"/>
                </a:ext>
              </a:extLst>
            </p:cNvPr>
            <p:cNvSpPr txBox="1"/>
            <p:nvPr/>
          </p:nvSpPr>
          <p:spPr>
            <a:xfrm>
              <a:off x="9517078" y="4744456"/>
              <a:ext cx="11613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Ionization </a:t>
              </a:r>
            </a:p>
          </p:txBody>
        </p:sp>
        <p:sp>
          <p:nvSpPr>
            <p:cNvPr id="237" name="TextBox 236">
              <a:extLst>
                <a:ext uri="{FF2B5EF4-FFF2-40B4-BE49-F238E27FC236}">
                  <a16:creationId xmlns:a16="http://schemas.microsoft.com/office/drawing/2014/main" id="{A0CCB762-55B3-4C34-A161-23A47AD2AAEB}"/>
                </a:ext>
              </a:extLst>
            </p:cNvPr>
            <p:cNvSpPr txBox="1"/>
            <p:nvPr/>
          </p:nvSpPr>
          <p:spPr>
            <a:xfrm>
              <a:off x="9310260" y="3585465"/>
              <a:ext cx="14852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Ion extraction</a:t>
              </a:r>
            </a:p>
          </p:txBody>
        </p:sp>
        <p:sp>
          <p:nvSpPr>
            <p:cNvPr id="238" name="TextBox 237">
              <a:extLst>
                <a:ext uri="{FF2B5EF4-FFF2-40B4-BE49-F238E27FC236}">
                  <a16:creationId xmlns:a16="http://schemas.microsoft.com/office/drawing/2014/main" id="{490D79CD-17B4-48F9-9FB2-B3DAA3FEA03A}"/>
                </a:ext>
              </a:extLst>
            </p:cNvPr>
            <p:cNvSpPr txBox="1"/>
            <p:nvPr/>
          </p:nvSpPr>
          <p:spPr>
            <a:xfrm>
              <a:off x="9581165" y="1924237"/>
              <a:ext cx="10293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Visible light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98547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25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F8A3A-76A4-49F4-95DE-C58318415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 setups at the Cockcroft Institute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695E5EB-63BF-4B59-9325-C72DA92F5A8B}"/>
              </a:ext>
            </a:extLst>
          </p:cNvPr>
          <p:cNvGrpSpPr/>
          <p:nvPr/>
        </p:nvGrpSpPr>
        <p:grpSpPr>
          <a:xfrm>
            <a:off x="326357" y="2015600"/>
            <a:ext cx="11539286" cy="2826800"/>
            <a:chOff x="278064" y="2080820"/>
            <a:chExt cx="12694985" cy="310991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67BB03E-F627-48D7-94C2-83E0492381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8064" y="2080820"/>
              <a:ext cx="4084875" cy="3043629"/>
            </a:xfrm>
            <a:prstGeom prst="rect">
              <a:avLst/>
            </a:prstGeom>
          </p:spPr>
        </p:pic>
        <p:pic>
          <p:nvPicPr>
            <p:cNvPr id="7" name="Picture 6" descr="A picture containing indoor&#10;&#10;Description automatically generated">
              <a:extLst>
                <a:ext uri="{FF2B5EF4-FFF2-40B4-BE49-F238E27FC236}">
                  <a16:creationId xmlns:a16="http://schemas.microsoft.com/office/drawing/2014/main" id="{8798B063-CD95-43EE-8107-C46F215E58E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1443" y="2080820"/>
              <a:ext cx="4146550" cy="3109913"/>
            </a:xfrm>
            <a:prstGeom prst="rect">
              <a:avLst/>
            </a:prstGeom>
          </p:spPr>
        </p:pic>
        <p:pic>
          <p:nvPicPr>
            <p:cNvPr id="9" name="Picture 8" descr="A picture containing indoor, engine&#10;&#10;Description automatically generated">
              <a:extLst>
                <a:ext uri="{FF2B5EF4-FFF2-40B4-BE49-F238E27FC236}">
                  <a16:creationId xmlns:a16="http://schemas.microsoft.com/office/drawing/2014/main" id="{4430DABD-F85E-4ED0-A860-4AA3085E592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26497" y="2080820"/>
              <a:ext cx="4146552" cy="3109914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A8244BE0-C134-409B-8341-BA67C4994253}"/>
              </a:ext>
            </a:extLst>
          </p:cNvPr>
          <p:cNvSpPr txBox="1"/>
          <p:nvPr/>
        </p:nvSpPr>
        <p:spPr>
          <a:xfrm>
            <a:off x="651927" y="4961397"/>
            <a:ext cx="30618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Monitor for keV beams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5226171-E98F-42B2-95F2-2701165341FE}"/>
              </a:ext>
            </a:extLst>
          </p:cNvPr>
          <p:cNvSpPr txBox="1"/>
          <p:nvPr/>
        </p:nvSpPr>
        <p:spPr>
          <a:xfrm>
            <a:off x="4914415" y="5021647"/>
            <a:ext cx="23071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HLLHC prototype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92E1FD-4960-4682-99B8-C4C21315E564}"/>
              </a:ext>
            </a:extLst>
          </p:cNvPr>
          <p:cNvSpPr txBox="1"/>
          <p:nvPr/>
        </p:nvSpPr>
        <p:spPr>
          <a:xfrm>
            <a:off x="8230215" y="5032228"/>
            <a:ext cx="3514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HLLHC working instrument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6043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3F6692-AB62-4426-ACCF-76454B3F7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Gas jet monitor - overview</a:t>
            </a:r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B8ABCF69-7E4E-4540-B44C-4742AAAF0B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827" y="1730543"/>
            <a:ext cx="8817769" cy="3545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07465CB-F2EE-42BA-8007-B48598CEC0B6}"/>
              </a:ext>
            </a:extLst>
          </p:cNvPr>
          <p:cNvSpPr txBox="1"/>
          <p:nvPr/>
        </p:nvSpPr>
        <p:spPr>
          <a:xfrm>
            <a:off x="8111623" y="5281690"/>
            <a:ext cx="401462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100">
                <a:latin typeface="+mj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Design and first operation of a supersonic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gas jet-based beam profile monitor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Tzoganis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H D Zhang, A Jeff and C P Welsch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Phys. Rev. Accel. Beams 20, 062801 (2017)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19817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9A395-2178-4F18-855B-A084A530F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measurement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C52B05C-0AE0-44B5-B8E0-4BAF49412E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2" t="653" r="13492" b="49172"/>
          <a:stretch/>
        </p:blipFill>
        <p:spPr>
          <a:xfrm>
            <a:off x="3181970" y="1895636"/>
            <a:ext cx="5336997" cy="35286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67525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EB2515-7B15-4943-8E61-5773C0292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Simplified version (preliminary design)</a:t>
            </a: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7A213E8-B1EE-4740-BF07-B09CC22EB731}"/>
              </a:ext>
            </a:extLst>
          </p:cNvPr>
          <p:cNvGrpSpPr/>
          <p:nvPr/>
        </p:nvGrpSpPr>
        <p:grpSpPr>
          <a:xfrm>
            <a:off x="2296026" y="1672390"/>
            <a:ext cx="7315200" cy="3810000"/>
            <a:chOff x="1809134" y="1639528"/>
            <a:chExt cx="7728155" cy="412621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A4263E0-7132-46B2-845E-72B4174414B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/>
            <a:srcRect l="38145" t="20810" r="6875" b="25186"/>
            <a:stretch/>
          </p:blipFill>
          <p:spPr>
            <a:xfrm>
              <a:off x="1809134" y="1639528"/>
              <a:ext cx="7728155" cy="412621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C528AE0-F112-4F43-BC34-90860E6B7BDF}"/>
                </a:ext>
              </a:extLst>
            </p:cNvPr>
            <p:cNvSpPr txBox="1"/>
            <p:nvPr/>
          </p:nvSpPr>
          <p:spPr>
            <a:xfrm>
              <a:off x="6096000" y="3198704"/>
              <a:ext cx="68825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Gas jet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58C7DB4-E81C-4531-9A49-6B0A1B534A27}"/>
                </a:ext>
              </a:extLst>
            </p:cNvPr>
            <p:cNvSpPr txBox="1"/>
            <p:nvPr/>
          </p:nvSpPr>
          <p:spPr>
            <a:xfrm>
              <a:off x="7064627" y="3324377"/>
              <a:ext cx="10164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Proton beam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CCF83CF-3432-4AF1-B0F5-137DB2A899F9}"/>
                </a:ext>
              </a:extLst>
            </p:cNvPr>
            <p:cNvSpPr txBox="1"/>
            <p:nvPr/>
          </p:nvSpPr>
          <p:spPr>
            <a:xfrm>
              <a:off x="7453896" y="2858687"/>
              <a:ext cx="84965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Electrodes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C994AAA5-4301-4DD0-BE58-0BF4EE2DEBC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26632" y="2654710"/>
              <a:ext cx="237995" cy="1140542"/>
            </a:xfrm>
            <a:prstGeom prst="straightConnector1">
              <a:avLst/>
            </a:prstGeom>
            <a:ln w="28575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6551CF1-E78C-4799-A9F5-3EA9D83CDD27}"/>
                </a:ext>
              </a:extLst>
            </p:cNvPr>
            <p:cNvSpPr txBox="1"/>
            <p:nvPr/>
          </p:nvSpPr>
          <p:spPr>
            <a:xfrm>
              <a:off x="7419693" y="2503269"/>
              <a:ext cx="4828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MCP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DFD3E7E-442A-45B1-9B39-AC0EAC18B5C4}"/>
                </a:ext>
              </a:extLst>
            </p:cNvPr>
            <p:cNvSpPr txBox="1"/>
            <p:nvPr/>
          </p:nvSpPr>
          <p:spPr>
            <a:xfrm>
              <a:off x="7453896" y="1682161"/>
              <a:ext cx="6701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Camera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18225AD-26A5-4D69-AFBD-5DBF5D03A720}"/>
                </a:ext>
              </a:extLst>
            </p:cNvPr>
            <p:cNvSpPr txBox="1"/>
            <p:nvPr/>
          </p:nvSpPr>
          <p:spPr>
            <a:xfrm>
              <a:off x="7353501" y="2218130"/>
              <a:ext cx="12489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Phosphor screen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4F4A03A-D1DD-4A4C-8E32-9884B22A901E}"/>
                </a:ext>
              </a:extLst>
            </p:cNvPr>
            <p:cNvSpPr txBox="1"/>
            <p:nvPr/>
          </p:nvSpPr>
          <p:spPr>
            <a:xfrm>
              <a:off x="6293653" y="3697640"/>
              <a:ext cx="92044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rPr>
                <a:t>High E-field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572822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8.6|4.4|4.4|5.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657</TotalTime>
  <Words>791</Words>
  <Application>Microsoft Office PowerPoint</Application>
  <PresentationFormat>Widescreen</PresentationFormat>
  <Paragraphs>145</Paragraphs>
  <Slides>16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Calibri</vt:lpstr>
      <vt:lpstr>Calibri Light</vt:lpstr>
      <vt:lpstr>等线</vt:lpstr>
      <vt:lpstr>等线 Light</vt:lpstr>
      <vt:lpstr>Times New Roman</vt:lpstr>
      <vt:lpstr>Office Theme</vt:lpstr>
      <vt:lpstr>1_Office Theme</vt:lpstr>
      <vt:lpstr>WP5 Beamline Instrumentation</vt:lpstr>
      <vt:lpstr>PowerPoint Presentation</vt:lpstr>
      <vt:lpstr>PowerPoint Presentation</vt:lpstr>
      <vt:lpstr>Baseline monitor for HLLHC</vt:lpstr>
      <vt:lpstr>Functioning principle</vt:lpstr>
      <vt:lpstr>Different setups at the Cockcroft Institute</vt:lpstr>
      <vt:lpstr>Gas jet monitor - overview</vt:lpstr>
      <vt:lpstr>Example measurement</vt:lpstr>
      <vt:lpstr>Simplified version (preliminary design)</vt:lpstr>
      <vt:lpstr>IRRAD BPM</vt:lpstr>
      <vt:lpstr>PowerPoint Presentation</vt:lpstr>
      <vt:lpstr>Beamline space</vt:lpstr>
      <vt:lpstr>Structure 2</vt:lpstr>
      <vt:lpstr>Particle tracking</vt:lpstr>
      <vt:lpstr>Phase space</vt:lpstr>
      <vt:lpstr>Particle tracking for the downwards beamline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WP5 Beamline Instrumentation</dc:title>
  <dc:creator>Tony Price</dc:creator>
  <cp:lastModifiedBy>Tony Price</cp:lastModifiedBy>
  <cp:revision>10</cp:revision>
  <dcterms:created xsi:type="dcterms:W3CDTF">2021-11-23T13:56:48Z</dcterms:created>
  <dcterms:modified xsi:type="dcterms:W3CDTF">2021-12-15T13:39:03Z</dcterms:modified>
</cp:coreProperties>
</file>