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87" r:id="rId4"/>
    <p:sldId id="271" r:id="rId5"/>
    <p:sldId id="286" r:id="rId6"/>
    <p:sldId id="263" r:id="rId7"/>
    <p:sldId id="295" r:id="rId8"/>
    <p:sldId id="262" r:id="rId9"/>
    <p:sldId id="285" r:id="rId10"/>
    <p:sldId id="258" r:id="rId11"/>
    <p:sldId id="289" r:id="rId12"/>
    <p:sldId id="292" r:id="rId13"/>
    <p:sldId id="290" r:id="rId14"/>
    <p:sldId id="28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6" autoAdjust="0"/>
    <p:restoredTop sz="94660"/>
  </p:normalViewPr>
  <p:slideViewPr>
    <p:cSldViewPr snapToGrid="0">
      <p:cViewPr varScale="1">
        <p:scale>
          <a:sx n="88" d="100"/>
          <a:sy n="88" d="100"/>
        </p:scale>
        <p:origin x="5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6075B-A328-4BA2-9B00-114401A68CFE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F4CC3-F98B-40DA-BE0A-09DA9F994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201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034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45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77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379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95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0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24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60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19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97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98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40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93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29F68-99E9-4109-97F1-FDB3D8C3758A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45E68-F948-40A7-A2AB-6B38F1E1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76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6364" y="668110"/>
            <a:ext cx="45374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Dose Measurement for Beam Tests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John Matheson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Rutherford Appleton laboratory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169" y="2235926"/>
            <a:ext cx="62965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Goal: verify simulations with experimental data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Design of an instrumented water phantom for test beam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Based on scintillating fibre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Calibration against </a:t>
            </a:r>
            <a:r>
              <a:rPr lang="en-GB" dirty="0" err="1">
                <a:solidFill>
                  <a:srgbClr val="0070C0"/>
                </a:solidFill>
              </a:rPr>
              <a:t>dosimetric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</a:t>
            </a:r>
            <a:r>
              <a:rPr lang="en-GB" dirty="0" smtClean="0">
                <a:solidFill>
                  <a:srgbClr val="0070C0"/>
                </a:solidFill>
              </a:rPr>
              <a:t>ransducers for proton acoustic measurements (later)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Next steps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41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448" y="119374"/>
            <a:ext cx="4176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Simulations (GEANT4)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4435" b="8961"/>
          <a:stretch/>
        </p:blipFill>
        <p:spPr>
          <a:xfrm>
            <a:off x="1462085" y="519484"/>
            <a:ext cx="9234011" cy="5293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3050" y="5812872"/>
            <a:ext cx="945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 output from GEANT4 Simulations showing the energy deposited in each fibre at each plane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7175" y="6305550"/>
            <a:ext cx="8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H.T.Lau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184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792" y="1049274"/>
            <a:ext cx="7290569" cy="3277474"/>
          </a:xfrm>
        </p:spPr>
        <p:txBody>
          <a:bodyPr/>
          <a:lstStyle/>
          <a:p>
            <a:r>
              <a:rPr lang="en-GB" sz="1800" dirty="0"/>
              <a:t>STFC Impact Acceleration Account grant to develop scintillating fibre detector for low-energy ion beams.</a:t>
            </a:r>
          </a:p>
          <a:p>
            <a:pPr lvl="1"/>
            <a:r>
              <a:rPr lang="en-GB" sz="1800" dirty="0"/>
              <a:t>Energy measurement.</a:t>
            </a:r>
          </a:p>
          <a:p>
            <a:pPr lvl="1"/>
            <a:r>
              <a:rPr lang="en-GB" sz="1800" dirty="0"/>
              <a:t>Intensity profile.</a:t>
            </a:r>
          </a:p>
          <a:p>
            <a:r>
              <a:rPr lang="en-GB" sz="1800" dirty="0"/>
              <a:t>Plane made of fibres arranged </a:t>
            </a:r>
            <a:r>
              <a:rPr lang="en-GB" sz="1800" dirty="0" smtClean="0"/>
              <a:t>in </a:t>
            </a:r>
            <a:r>
              <a:rPr lang="en-GB" sz="1800" dirty="0"/>
              <a:t>two layers </a:t>
            </a:r>
            <a:r>
              <a:rPr lang="en-GB" sz="1800" dirty="0" smtClean="0"/>
              <a:t>perpendicular </a:t>
            </a:r>
            <a:r>
              <a:rPr lang="en-GB" sz="1800" dirty="0"/>
              <a:t>to each other.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879" y="22689"/>
            <a:ext cx="5261733" cy="132556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err="1"/>
              <a:t>SciWire</a:t>
            </a:r>
            <a:r>
              <a:rPr lang="en-GB" sz="2400" b="1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7806670" y="1077342"/>
            <a:ext cx="3813008" cy="2824716"/>
            <a:chOff x="1169999" y="174657"/>
            <a:chExt cx="9247704" cy="6825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3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blipFill>
                  <a:blip r:embed="rId2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137" name="Text Placeholder 1">
            <a:extLst>
              <a:ext uri="{FF2B5EF4-FFF2-40B4-BE49-F238E27FC236}">
                <a16:creationId xmlns:a16="http://schemas.microsoft.com/office/drawing/2014/main" id="{FEED4303-173E-467C-9490-B089FE8EE360}"/>
              </a:ext>
            </a:extLst>
          </p:cNvPr>
          <p:cNvSpPr txBox="1">
            <a:spLocks/>
          </p:cNvSpPr>
          <p:nvPr/>
        </p:nvSpPr>
        <p:spPr>
          <a:xfrm>
            <a:off x="1294475" y="2695555"/>
            <a:ext cx="5542850" cy="31220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rgbClr val="0062AC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rgbClr val="0062AC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rgbClr val="0062A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rgbClr val="0062A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800" kern="0" dirty="0"/>
              <a:t>Detector consists of multiple planes.</a:t>
            </a:r>
          </a:p>
          <a:p>
            <a:r>
              <a:rPr lang="en-GB" sz="1800" kern="0" dirty="0"/>
              <a:t>Scintillation light from all planes is read out from one side for each orientation.</a:t>
            </a:r>
          </a:p>
        </p:txBody>
      </p:sp>
      <p:grpSp>
        <p:nvGrpSpPr>
          <p:cNvPr id="398" name="Group 397"/>
          <p:cNvGrpSpPr/>
          <p:nvPr/>
        </p:nvGrpSpPr>
        <p:grpSpPr>
          <a:xfrm>
            <a:off x="708773" y="4022435"/>
            <a:ext cx="4172005" cy="2661796"/>
            <a:chOff x="6053083" y="1813008"/>
            <a:chExt cx="4172005" cy="2661796"/>
          </a:xfrm>
        </p:grpSpPr>
        <p:sp>
          <p:nvSpPr>
            <p:cNvPr id="399" name="Rectangle: Rounded Corners 261">
              <a:extLst>
                <a:ext uri="{FF2B5EF4-FFF2-40B4-BE49-F238E27FC236}">
                  <a16:creationId xmlns:a16="http://schemas.microsoft.com/office/drawing/2014/main" id="{5212CF21-CFA6-4995-A7AB-CB56E8204AEE}"/>
                </a:ext>
              </a:extLst>
            </p:cNvPr>
            <p:cNvSpPr/>
            <p:nvPr/>
          </p:nvSpPr>
          <p:spPr bwMode="auto">
            <a:xfrm>
              <a:off x="6683451" y="2904982"/>
              <a:ext cx="541735" cy="253499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latin typeface="Arial" pitchFamily="34" charset="0"/>
                </a:rPr>
                <a:t>Sr</a:t>
              </a:r>
              <a:r>
                <a:rPr lang="en-GB" sz="1400" baseline="30000" dirty="0">
                  <a:latin typeface="Arial" pitchFamily="34" charset="0"/>
                </a:rPr>
                <a:t>90</a:t>
              </a:r>
              <a:endParaRPr lang="en-GB" sz="1200" dirty="0">
                <a:latin typeface="Arial" pitchFamily="34" charset="0"/>
              </a:endParaRPr>
            </a:p>
          </p:txBody>
        </p: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F6B87D4A-10AF-46C1-8938-0C338232819C}"/>
                </a:ext>
              </a:extLst>
            </p:cNvPr>
            <p:cNvGrpSpPr/>
            <p:nvPr/>
          </p:nvGrpSpPr>
          <p:grpSpPr>
            <a:xfrm>
              <a:off x="7944388" y="1813008"/>
              <a:ext cx="2280700" cy="2581648"/>
              <a:chOff x="3188726" y="1753631"/>
              <a:chExt cx="2280700" cy="2581648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42C68C24-DC34-4203-9A9B-2197A3C914CE}"/>
                  </a:ext>
                </a:extLst>
              </p:cNvPr>
              <p:cNvGrpSpPr/>
              <p:nvPr/>
            </p:nvGrpSpPr>
            <p:grpSpPr>
              <a:xfrm>
                <a:off x="3188726" y="1809347"/>
                <a:ext cx="2280700" cy="2270284"/>
                <a:chOff x="695354" y="1662537"/>
                <a:chExt cx="5170506" cy="4688387"/>
              </a:xfrm>
              <a:scene3d>
                <a:camera prst="isometricOffAxis1Left"/>
                <a:lightRig rig="threePt" dir="t"/>
              </a:scene3d>
            </p:grpSpPr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6687CED3-1269-4BBA-8E28-610EC96547B7}"/>
                    </a:ext>
                  </a:extLst>
                </p:cNvPr>
                <p:cNvGrpSpPr/>
                <p:nvPr/>
              </p:nvGrpSpPr>
              <p:grpSpPr>
                <a:xfrm>
                  <a:off x="695354" y="1662537"/>
                  <a:ext cx="5170506" cy="4688387"/>
                  <a:chOff x="1379913" y="1662537"/>
                  <a:chExt cx="5170506" cy="4688387"/>
                </a:xfrm>
              </p:grpSpPr>
              <p:grpSp>
                <p:nvGrpSpPr>
                  <p:cNvPr id="476" name="Group 475">
                    <a:extLst>
                      <a:ext uri="{FF2B5EF4-FFF2-40B4-BE49-F238E27FC236}">
                        <a16:creationId xmlns:a16="http://schemas.microsoft.com/office/drawing/2014/main" id="{88D20ACE-8BFC-414A-8DDB-6B846391665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509" name="Group 508">
                      <a:extLst>
                        <a:ext uri="{FF2B5EF4-FFF2-40B4-BE49-F238E27FC236}">
                          <a16:creationId xmlns:a16="http://schemas.microsoft.com/office/drawing/2014/main" id="{85103A0D-E905-4B83-A0FC-F9F80BA65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20" name="Rectangle 519">
                        <a:extLst>
                          <a:ext uri="{FF2B5EF4-FFF2-40B4-BE49-F238E27FC236}">
                            <a16:creationId xmlns:a16="http://schemas.microsoft.com/office/drawing/2014/main" id="{B011D5FD-EA51-46AE-B2DF-9B7F5DC03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1" name="Rectangle 520">
                        <a:extLst>
                          <a:ext uri="{FF2B5EF4-FFF2-40B4-BE49-F238E27FC236}">
                            <a16:creationId xmlns:a16="http://schemas.microsoft.com/office/drawing/2014/main" id="{0B1D4A0B-8227-4AEF-A9D3-83221D075F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2" name="Rectangle 521">
                        <a:extLst>
                          <a:ext uri="{FF2B5EF4-FFF2-40B4-BE49-F238E27FC236}">
                            <a16:creationId xmlns:a16="http://schemas.microsoft.com/office/drawing/2014/main" id="{78A82500-A657-492C-BDE2-D8628CB804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3" name="Rectangle 522">
                        <a:extLst>
                          <a:ext uri="{FF2B5EF4-FFF2-40B4-BE49-F238E27FC236}">
                            <a16:creationId xmlns:a16="http://schemas.microsoft.com/office/drawing/2014/main" id="{E2A2F029-705C-4B1D-95FB-24069CF20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0" name="Group 509">
                      <a:extLst>
                        <a:ext uri="{FF2B5EF4-FFF2-40B4-BE49-F238E27FC236}">
                          <a16:creationId xmlns:a16="http://schemas.microsoft.com/office/drawing/2014/main" id="{703DCF18-E8DF-4E3B-9918-32CF462FD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6" name="Rectangle 515">
                        <a:extLst>
                          <a:ext uri="{FF2B5EF4-FFF2-40B4-BE49-F238E27FC236}">
                            <a16:creationId xmlns:a16="http://schemas.microsoft.com/office/drawing/2014/main" id="{341519CC-620E-489B-91D5-54F0B647E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7" name="Rectangle 516">
                        <a:extLst>
                          <a:ext uri="{FF2B5EF4-FFF2-40B4-BE49-F238E27FC236}">
                            <a16:creationId xmlns:a16="http://schemas.microsoft.com/office/drawing/2014/main" id="{F1243E20-DA40-4839-91F5-0D37BD7B31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8" name="Rectangle 517">
                        <a:extLst>
                          <a:ext uri="{FF2B5EF4-FFF2-40B4-BE49-F238E27FC236}">
                            <a16:creationId xmlns:a16="http://schemas.microsoft.com/office/drawing/2014/main" id="{E828564A-0090-4932-9091-B5BC8D83D7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9" name="Rectangle 518">
                        <a:extLst>
                          <a:ext uri="{FF2B5EF4-FFF2-40B4-BE49-F238E27FC236}">
                            <a16:creationId xmlns:a16="http://schemas.microsoft.com/office/drawing/2014/main" id="{A2495F6D-CC0E-4EB8-BDEC-7E4E8FF9B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1" name="Group 510">
                      <a:extLst>
                        <a:ext uri="{FF2B5EF4-FFF2-40B4-BE49-F238E27FC236}">
                          <a16:creationId xmlns:a16="http://schemas.microsoft.com/office/drawing/2014/main" id="{14E3E7BE-5AF0-485A-B1B3-11CA5A9D9A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2" name="Rectangle 511">
                        <a:extLst>
                          <a:ext uri="{FF2B5EF4-FFF2-40B4-BE49-F238E27FC236}">
                            <a16:creationId xmlns:a16="http://schemas.microsoft.com/office/drawing/2014/main" id="{52B2027A-195C-4B95-BCC7-EB68927FAB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3" name="Rectangle 512">
                        <a:extLst>
                          <a:ext uri="{FF2B5EF4-FFF2-40B4-BE49-F238E27FC236}">
                            <a16:creationId xmlns:a16="http://schemas.microsoft.com/office/drawing/2014/main" id="{7D9E4AF8-A00D-4330-AB1B-C3990A61A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4" name="Rectangle 513">
                        <a:extLst>
                          <a:ext uri="{FF2B5EF4-FFF2-40B4-BE49-F238E27FC236}">
                            <a16:creationId xmlns:a16="http://schemas.microsoft.com/office/drawing/2014/main" id="{D7B49922-C36B-41C0-BA8D-238EE1BAC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5" name="Rectangle 514">
                        <a:extLst>
                          <a:ext uri="{FF2B5EF4-FFF2-40B4-BE49-F238E27FC236}">
                            <a16:creationId xmlns:a16="http://schemas.microsoft.com/office/drawing/2014/main" id="{85C06F1B-C0F2-4FC5-A2CD-E1F046418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7" name="Group 476">
                    <a:extLst>
                      <a:ext uri="{FF2B5EF4-FFF2-40B4-BE49-F238E27FC236}">
                        <a16:creationId xmlns:a16="http://schemas.microsoft.com/office/drawing/2014/main" id="{3B22ED92-A0BC-42B6-A7BB-3F8AC5507D0E}"/>
                      </a:ext>
                    </a:extLst>
                  </p:cNvPr>
                  <p:cNvGrpSpPr/>
                  <p:nvPr/>
                </p:nvGrpSpPr>
                <p:grpSpPr>
                  <a:xfrm>
                    <a:off x="3117270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94" name="Group 493">
                      <a:extLst>
                        <a:ext uri="{FF2B5EF4-FFF2-40B4-BE49-F238E27FC236}">
                          <a16:creationId xmlns:a16="http://schemas.microsoft.com/office/drawing/2014/main" id="{04D9D8E3-031C-45B4-A9E2-D5654DE4EB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5" name="Rectangle 504">
                        <a:extLst>
                          <a:ext uri="{FF2B5EF4-FFF2-40B4-BE49-F238E27FC236}">
                            <a16:creationId xmlns:a16="http://schemas.microsoft.com/office/drawing/2014/main" id="{A2B220EB-62E9-4627-B393-9FAA032B1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6" name="Rectangle 505">
                        <a:extLst>
                          <a:ext uri="{FF2B5EF4-FFF2-40B4-BE49-F238E27FC236}">
                            <a16:creationId xmlns:a16="http://schemas.microsoft.com/office/drawing/2014/main" id="{185C3AB4-CB73-4C63-9D9C-F23AD4F404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7" name="Rectangle 506">
                        <a:extLst>
                          <a:ext uri="{FF2B5EF4-FFF2-40B4-BE49-F238E27FC236}">
                            <a16:creationId xmlns:a16="http://schemas.microsoft.com/office/drawing/2014/main" id="{E5F72497-6358-49F7-9313-63FB5C499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8" name="Rectangle 507">
                        <a:extLst>
                          <a:ext uri="{FF2B5EF4-FFF2-40B4-BE49-F238E27FC236}">
                            <a16:creationId xmlns:a16="http://schemas.microsoft.com/office/drawing/2014/main" id="{589BFFB7-992F-4282-8F7C-8B07D29A8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5" name="Group 494">
                      <a:extLst>
                        <a:ext uri="{FF2B5EF4-FFF2-40B4-BE49-F238E27FC236}">
                          <a16:creationId xmlns:a16="http://schemas.microsoft.com/office/drawing/2014/main" id="{DE4465CA-18B5-408A-A307-4B57DF5BA4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1" name="Rectangle 500">
                        <a:extLst>
                          <a:ext uri="{FF2B5EF4-FFF2-40B4-BE49-F238E27FC236}">
                            <a16:creationId xmlns:a16="http://schemas.microsoft.com/office/drawing/2014/main" id="{FDCF89FC-A427-45A7-9C6B-CABA8023A3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2" name="Rectangle 501">
                        <a:extLst>
                          <a:ext uri="{FF2B5EF4-FFF2-40B4-BE49-F238E27FC236}">
                            <a16:creationId xmlns:a16="http://schemas.microsoft.com/office/drawing/2014/main" id="{630A345F-D4A4-4124-A98F-CE38DB8799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3" name="Rectangle 502">
                        <a:extLst>
                          <a:ext uri="{FF2B5EF4-FFF2-40B4-BE49-F238E27FC236}">
                            <a16:creationId xmlns:a16="http://schemas.microsoft.com/office/drawing/2014/main" id="{1F481BF2-CC63-47A9-8DC9-F817BE4F98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4" name="Rectangle 503">
                        <a:extLst>
                          <a:ext uri="{FF2B5EF4-FFF2-40B4-BE49-F238E27FC236}">
                            <a16:creationId xmlns:a16="http://schemas.microsoft.com/office/drawing/2014/main" id="{07B5E7C1-3405-4801-B005-3F20E21AE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6" name="Group 495">
                      <a:extLst>
                        <a:ext uri="{FF2B5EF4-FFF2-40B4-BE49-F238E27FC236}">
                          <a16:creationId xmlns:a16="http://schemas.microsoft.com/office/drawing/2014/main" id="{34FF7C4E-A8D5-43BA-B685-26F181F42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7" name="Rectangle 496">
                        <a:extLst>
                          <a:ext uri="{FF2B5EF4-FFF2-40B4-BE49-F238E27FC236}">
                            <a16:creationId xmlns:a16="http://schemas.microsoft.com/office/drawing/2014/main" id="{E0176206-01ED-4AA9-8149-CDF0C9AF1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8" name="Rectangle 497">
                        <a:extLst>
                          <a:ext uri="{FF2B5EF4-FFF2-40B4-BE49-F238E27FC236}">
                            <a16:creationId xmlns:a16="http://schemas.microsoft.com/office/drawing/2014/main" id="{7B4F9CCC-CEB5-4949-A90A-BBEEE11D2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9" name="Rectangle 498">
                        <a:extLst>
                          <a:ext uri="{FF2B5EF4-FFF2-40B4-BE49-F238E27FC236}">
                            <a16:creationId xmlns:a16="http://schemas.microsoft.com/office/drawing/2014/main" id="{5CEB6988-CA79-4D0C-9133-EA800C8325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0" name="Rectangle 499">
                        <a:extLst>
                          <a:ext uri="{FF2B5EF4-FFF2-40B4-BE49-F238E27FC236}">
                            <a16:creationId xmlns:a16="http://schemas.microsoft.com/office/drawing/2014/main" id="{85335491-7328-4796-8C1B-C6CF0921F0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8" name="Group 477">
                    <a:extLst>
                      <a:ext uri="{FF2B5EF4-FFF2-40B4-BE49-F238E27FC236}">
                        <a16:creationId xmlns:a16="http://schemas.microsoft.com/office/drawing/2014/main" id="{93B7C338-8977-4C14-97CC-256187CCDBF8}"/>
                      </a:ext>
                    </a:extLst>
                  </p:cNvPr>
                  <p:cNvGrpSpPr/>
                  <p:nvPr/>
                </p:nvGrpSpPr>
                <p:grpSpPr>
                  <a:xfrm>
                    <a:off x="4838001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79" name="Group 478">
                      <a:extLst>
                        <a:ext uri="{FF2B5EF4-FFF2-40B4-BE49-F238E27FC236}">
                          <a16:creationId xmlns:a16="http://schemas.microsoft.com/office/drawing/2014/main" id="{DA5DEC65-B59A-4C91-A797-E58FDC33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0" name="Rectangle 489">
                        <a:extLst>
                          <a:ext uri="{FF2B5EF4-FFF2-40B4-BE49-F238E27FC236}">
                            <a16:creationId xmlns:a16="http://schemas.microsoft.com/office/drawing/2014/main" id="{3BD68EAC-093D-44BB-BC48-696CDA40B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1" name="Rectangle 490">
                        <a:extLst>
                          <a:ext uri="{FF2B5EF4-FFF2-40B4-BE49-F238E27FC236}">
                            <a16:creationId xmlns:a16="http://schemas.microsoft.com/office/drawing/2014/main" id="{FBA58508-C179-4696-826C-9ABC57A52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2" name="Rectangle 491">
                        <a:extLst>
                          <a:ext uri="{FF2B5EF4-FFF2-40B4-BE49-F238E27FC236}">
                            <a16:creationId xmlns:a16="http://schemas.microsoft.com/office/drawing/2014/main" id="{6BBAD8B8-4281-4BF1-92A0-9EC50D22D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3" name="Rectangle 492">
                        <a:extLst>
                          <a:ext uri="{FF2B5EF4-FFF2-40B4-BE49-F238E27FC236}">
                            <a16:creationId xmlns:a16="http://schemas.microsoft.com/office/drawing/2014/main" id="{E2030430-5DFA-4AA9-B126-74A6140A10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0" name="Group 479">
                      <a:extLst>
                        <a:ext uri="{FF2B5EF4-FFF2-40B4-BE49-F238E27FC236}">
                          <a16:creationId xmlns:a16="http://schemas.microsoft.com/office/drawing/2014/main" id="{4A51C433-E662-4A09-97DE-B6CE9AB9C0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6" name="Rectangle 485">
                        <a:extLst>
                          <a:ext uri="{FF2B5EF4-FFF2-40B4-BE49-F238E27FC236}">
                            <a16:creationId xmlns:a16="http://schemas.microsoft.com/office/drawing/2014/main" id="{90845AB6-EA81-45A2-A525-DCF39D0948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7" name="Rectangle 486">
                        <a:extLst>
                          <a:ext uri="{FF2B5EF4-FFF2-40B4-BE49-F238E27FC236}">
                            <a16:creationId xmlns:a16="http://schemas.microsoft.com/office/drawing/2014/main" id="{7D73D4D0-F0B5-414F-A56B-FDE8B2ADC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8" name="Rectangle 487">
                        <a:extLst>
                          <a:ext uri="{FF2B5EF4-FFF2-40B4-BE49-F238E27FC236}">
                            <a16:creationId xmlns:a16="http://schemas.microsoft.com/office/drawing/2014/main" id="{554CC454-EA41-4102-BCE7-BEEB59376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9" name="Rectangle 488">
                        <a:extLst>
                          <a:ext uri="{FF2B5EF4-FFF2-40B4-BE49-F238E27FC236}">
                            <a16:creationId xmlns:a16="http://schemas.microsoft.com/office/drawing/2014/main" id="{2134CED0-94DC-4203-9E48-F8193B3A7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1" name="Group 480">
                      <a:extLst>
                        <a:ext uri="{FF2B5EF4-FFF2-40B4-BE49-F238E27FC236}">
                          <a16:creationId xmlns:a16="http://schemas.microsoft.com/office/drawing/2014/main" id="{6870039D-2DDB-4D5E-9D1F-CA35DAE8CE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2" name="Rectangle 481">
                        <a:extLst>
                          <a:ext uri="{FF2B5EF4-FFF2-40B4-BE49-F238E27FC236}">
                            <a16:creationId xmlns:a16="http://schemas.microsoft.com/office/drawing/2014/main" id="{37C8A714-CFB3-40A1-9453-B4B69B91B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3" name="Rectangle 482">
                        <a:extLst>
                          <a:ext uri="{FF2B5EF4-FFF2-40B4-BE49-F238E27FC236}">
                            <a16:creationId xmlns:a16="http://schemas.microsoft.com/office/drawing/2014/main" id="{AE230927-9827-4684-A0FB-9A20BCCF4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4" name="Rectangle 483">
                        <a:extLst>
                          <a:ext uri="{FF2B5EF4-FFF2-40B4-BE49-F238E27FC236}">
                            <a16:creationId xmlns:a16="http://schemas.microsoft.com/office/drawing/2014/main" id="{BAF9D1D6-E5FA-49B4-97D1-4F9355E0D9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5" name="Rectangle 484">
                        <a:extLst>
                          <a:ext uri="{FF2B5EF4-FFF2-40B4-BE49-F238E27FC236}">
                            <a16:creationId xmlns:a16="http://schemas.microsoft.com/office/drawing/2014/main" id="{76AF3563-0833-4FCD-8F42-FC697C8BE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475" name="Frame 474">
                  <a:extLst>
                    <a:ext uri="{FF2B5EF4-FFF2-40B4-BE49-F238E27FC236}">
                      <a16:creationId xmlns:a16="http://schemas.microsoft.com/office/drawing/2014/main" id="{BD6178DA-F70B-4E7E-8BAA-902D46807A3F}"/>
                    </a:ext>
                  </a:extLst>
                </p:cNvPr>
                <p:cNvSpPr/>
                <p:nvPr/>
              </p:nvSpPr>
              <p:spPr>
                <a:xfrm>
                  <a:off x="695354" y="1662537"/>
                  <a:ext cx="5170506" cy="4688379"/>
                </a:xfrm>
                <a:prstGeom prst="frame">
                  <a:avLst>
                    <a:gd name="adj1" fmla="val 4344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C0BC2376-BABC-4F91-817F-896BA4501E8E}"/>
                  </a:ext>
                </a:extLst>
              </p:cNvPr>
              <p:cNvGrpSpPr/>
              <p:nvPr/>
            </p:nvGrpSpPr>
            <p:grpSpPr>
              <a:xfrm flipV="1">
                <a:off x="3720458" y="1753631"/>
                <a:ext cx="1339727" cy="198826"/>
                <a:chOff x="6580753" y="1130532"/>
                <a:chExt cx="5106942" cy="665018"/>
              </a:xfrm>
              <a:scene3d>
                <a:camera prst="isometricOffAxis2Top">
                  <a:rot lat="18075715" lon="3207254" rev="16740000"/>
                </a:camera>
                <a:lightRig rig="threePt" dir="t"/>
              </a:scene3d>
            </p:grpSpPr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CBEBFA7F-130A-4B17-A80B-D1340180E973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44" name="Group 443">
                    <a:extLst>
                      <a:ext uri="{FF2B5EF4-FFF2-40B4-BE49-F238E27FC236}">
                        <a16:creationId xmlns:a16="http://schemas.microsoft.com/office/drawing/2014/main" id="{0B380792-8C53-4393-93A8-02C141B2FA92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70" name="Rectangle 469">
                      <a:extLst>
                        <a:ext uri="{FF2B5EF4-FFF2-40B4-BE49-F238E27FC236}">
                          <a16:creationId xmlns:a16="http://schemas.microsoft.com/office/drawing/2014/main" id="{1A26B5B8-2F7E-4F67-A68D-64A19E5D9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Rectangle 470">
                      <a:extLst>
                        <a:ext uri="{FF2B5EF4-FFF2-40B4-BE49-F238E27FC236}">
                          <a16:creationId xmlns:a16="http://schemas.microsoft.com/office/drawing/2014/main" id="{0C58D25D-0327-4C45-8361-25B607ACB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Rectangle 471">
                      <a:extLst>
                        <a:ext uri="{FF2B5EF4-FFF2-40B4-BE49-F238E27FC236}">
                          <a16:creationId xmlns:a16="http://schemas.microsoft.com/office/drawing/2014/main" id="{52E1C3DB-7E17-4902-A945-ADFEB4C94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Rectangle 472">
                      <a:extLst>
                        <a:ext uri="{FF2B5EF4-FFF2-40B4-BE49-F238E27FC236}">
                          <a16:creationId xmlns:a16="http://schemas.microsoft.com/office/drawing/2014/main" id="{7B8FF79D-51B3-4D44-81F5-CE571BB06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5" name="Group 444">
                    <a:extLst>
                      <a:ext uri="{FF2B5EF4-FFF2-40B4-BE49-F238E27FC236}">
                        <a16:creationId xmlns:a16="http://schemas.microsoft.com/office/drawing/2014/main" id="{D6855929-F2FB-499A-83A6-68EB7410E195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6" name="Rectangle 465">
                      <a:extLst>
                        <a:ext uri="{FF2B5EF4-FFF2-40B4-BE49-F238E27FC236}">
                          <a16:creationId xmlns:a16="http://schemas.microsoft.com/office/drawing/2014/main" id="{E631A9F4-673A-4E01-A4BA-12E75AB8D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Rectangle 466">
                      <a:extLst>
                        <a:ext uri="{FF2B5EF4-FFF2-40B4-BE49-F238E27FC236}">
                          <a16:creationId xmlns:a16="http://schemas.microsoft.com/office/drawing/2014/main" id="{59BFFA07-22E5-4E02-BF66-B22BC10E4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8" name="Rectangle 467">
                      <a:extLst>
                        <a:ext uri="{FF2B5EF4-FFF2-40B4-BE49-F238E27FC236}">
                          <a16:creationId xmlns:a16="http://schemas.microsoft.com/office/drawing/2014/main" id="{E6C35A4E-516F-42DA-BD03-F8B82E8D3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Rectangle 468">
                      <a:extLst>
                        <a:ext uri="{FF2B5EF4-FFF2-40B4-BE49-F238E27FC236}">
                          <a16:creationId xmlns:a16="http://schemas.microsoft.com/office/drawing/2014/main" id="{1F83EBFA-B984-45C5-8ED5-8D8928659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6" name="Group 445">
                    <a:extLst>
                      <a:ext uri="{FF2B5EF4-FFF2-40B4-BE49-F238E27FC236}">
                        <a16:creationId xmlns:a16="http://schemas.microsoft.com/office/drawing/2014/main" id="{5319AC61-92A3-41A4-B401-A96E94822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2" name="Rectangle 461">
                      <a:extLst>
                        <a:ext uri="{FF2B5EF4-FFF2-40B4-BE49-F238E27FC236}">
                          <a16:creationId xmlns:a16="http://schemas.microsoft.com/office/drawing/2014/main" id="{7ED6A7F0-AE08-480B-8F22-8CF9D51C6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Rectangle 462">
                      <a:extLst>
                        <a:ext uri="{FF2B5EF4-FFF2-40B4-BE49-F238E27FC236}">
                          <a16:creationId xmlns:a16="http://schemas.microsoft.com/office/drawing/2014/main" id="{F0DFBE66-DFDB-4877-B0C5-7D5334082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Rectangle 463">
                      <a:extLst>
                        <a:ext uri="{FF2B5EF4-FFF2-40B4-BE49-F238E27FC236}">
                          <a16:creationId xmlns:a16="http://schemas.microsoft.com/office/drawing/2014/main" id="{3EF670F7-1E5B-4005-B4D2-41555BCC66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Rectangle 464">
                      <a:extLst>
                        <a:ext uri="{FF2B5EF4-FFF2-40B4-BE49-F238E27FC236}">
                          <a16:creationId xmlns:a16="http://schemas.microsoft.com/office/drawing/2014/main" id="{B4D1873D-2566-41AE-A5D4-A5A866F79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7" name="Group 446">
                    <a:extLst>
                      <a:ext uri="{FF2B5EF4-FFF2-40B4-BE49-F238E27FC236}">
                        <a16:creationId xmlns:a16="http://schemas.microsoft.com/office/drawing/2014/main" id="{6CD08508-5C7A-4FEF-AA27-9B87A95C2E11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8" name="Rectangle 457">
                      <a:extLst>
                        <a:ext uri="{FF2B5EF4-FFF2-40B4-BE49-F238E27FC236}">
                          <a16:creationId xmlns:a16="http://schemas.microsoft.com/office/drawing/2014/main" id="{3FAB997C-017D-424E-ADB7-8977BFD05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Rectangle 458">
                      <a:extLst>
                        <a:ext uri="{FF2B5EF4-FFF2-40B4-BE49-F238E27FC236}">
                          <a16:creationId xmlns:a16="http://schemas.microsoft.com/office/drawing/2014/main" id="{4280614B-77BB-4551-87CD-CC7F243E0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Rectangle 459">
                      <a:extLst>
                        <a:ext uri="{FF2B5EF4-FFF2-40B4-BE49-F238E27FC236}">
                          <a16:creationId xmlns:a16="http://schemas.microsoft.com/office/drawing/2014/main" id="{5644FBCE-BBF2-44FC-930F-B83D75743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1" name="Rectangle 460">
                      <a:extLst>
                        <a:ext uri="{FF2B5EF4-FFF2-40B4-BE49-F238E27FC236}">
                          <a16:creationId xmlns:a16="http://schemas.microsoft.com/office/drawing/2014/main" id="{D79249E9-AC6E-4EF0-887E-C9F71BD37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>
                    <a:extLst>
                      <a:ext uri="{FF2B5EF4-FFF2-40B4-BE49-F238E27FC236}">
                        <a16:creationId xmlns:a16="http://schemas.microsoft.com/office/drawing/2014/main" id="{2C7A3095-D2BC-428A-9C07-96998F2C8B52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4" name="Rectangle 453">
                      <a:extLst>
                        <a:ext uri="{FF2B5EF4-FFF2-40B4-BE49-F238E27FC236}">
                          <a16:creationId xmlns:a16="http://schemas.microsoft.com/office/drawing/2014/main" id="{72F5660C-02F4-4CC7-BD87-FD56212EA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Rectangle 454">
                      <a:extLst>
                        <a:ext uri="{FF2B5EF4-FFF2-40B4-BE49-F238E27FC236}">
                          <a16:creationId xmlns:a16="http://schemas.microsoft.com/office/drawing/2014/main" id="{318B2611-402C-48BE-A367-5F0DF1DEA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Rectangle 455">
                      <a:extLst>
                        <a:ext uri="{FF2B5EF4-FFF2-40B4-BE49-F238E27FC236}">
                          <a16:creationId xmlns:a16="http://schemas.microsoft.com/office/drawing/2014/main" id="{42634C38-8372-48BC-8F7D-4F2C52CF2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Rectangle 456">
                      <a:extLst>
                        <a:ext uri="{FF2B5EF4-FFF2-40B4-BE49-F238E27FC236}">
                          <a16:creationId xmlns:a16="http://schemas.microsoft.com/office/drawing/2014/main" id="{DA5B1643-27A3-45C3-A99D-C7C4F10C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>
                    <a:extLst>
                      <a:ext uri="{FF2B5EF4-FFF2-40B4-BE49-F238E27FC236}">
                        <a16:creationId xmlns:a16="http://schemas.microsoft.com/office/drawing/2014/main" id="{E201541D-3367-45A5-B5E8-94F5099E3051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0" name="Rectangle 449">
                      <a:extLst>
                        <a:ext uri="{FF2B5EF4-FFF2-40B4-BE49-F238E27FC236}">
                          <a16:creationId xmlns:a16="http://schemas.microsoft.com/office/drawing/2014/main" id="{68256C19-4077-4923-AAFC-3BD6A507E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1" name="Rectangle 450">
                      <a:extLst>
                        <a:ext uri="{FF2B5EF4-FFF2-40B4-BE49-F238E27FC236}">
                          <a16:creationId xmlns:a16="http://schemas.microsoft.com/office/drawing/2014/main" id="{039B9335-4FCF-45D7-A70A-06E628BB6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2" name="Rectangle 451">
                      <a:extLst>
                        <a:ext uri="{FF2B5EF4-FFF2-40B4-BE49-F238E27FC236}">
                          <a16:creationId xmlns:a16="http://schemas.microsoft.com/office/drawing/2014/main" id="{992B6986-864D-41BC-B9AA-E4D472D52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3" name="Rectangle 452">
                      <a:extLst>
                        <a:ext uri="{FF2B5EF4-FFF2-40B4-BE49-F238E27FC236}">
                          <a16:creationId xmlns:a16="http://schemas.microsoft.com/office/drawing/2014/main" id="{4F4CF2F5-3DE3-42BE-B11F-4CE20E4AE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AE637FAE-3B4C-4A03-A143-F3BC000059F8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3" name="Frame 442">
                  <a:extLst>
                    <a:ext uri="{FF2B5EF4-FFF2-40B4-BE49-F238E27FC236}">
                      <a16:creationId xmlns:a16="http://schemas.microsoft.com/office/drawing/2014/main" id="{142F118E-FD81-4E0D-89CE-C1B198C3D26A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A2A055E0-01A0-45CA-888A-71AEE8249399}"/>
                  </a:ext>
                </a:extLst>
              </p:cNvPr>
              <p:cNvGrpSpPr/>
              <p:nvPr/>
            </p:nvGrpSpPr>
            <p:grpSpPr>
              <a:xfrm rot="5400000">
                <a:off x="3822346" y="3198897"/>
                <a:ext cx="2148113" cy="124651"/>
                <a:chOff x="6580753" y="1130532"/>
                <a:chExt cx="5106942" cy="665018"/>
              </a:xfrm>
              <a:scene3d>
                <a:camera prst="orthographicFront">
                  <a:rot lat="2400000" lon="0" rev="0"/>
                </a:camera>
                <a:lightRig rig="threePt" dir="t"/>
              </a:scene3d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D46452-A96B-4593-86A6-EBBC5E35F082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11" name="Group 410">
                    <a:extLst>
                      <a:ext uri="{FF2B5EF4-FFF2-40B4-BE49-F238E27FC236}">
                        <a16:creationId xmlns:a16="http://schemas.microsoft.com/office/drawing/2014/main" id="{6ACFB82A-C75D-45E8-9FE2-AABAAB1D8FE3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7" name="Rectangle 436">
                      <a:extLst>
                        <a:ext uri="{FF2B5EF4-FFF2-40B4-BE49-F238E27FC236}">
                          <a16:creationId xmlns:a16="http://schemas.microsoft.com/office/drawing/2014/main" id="{B059EE9E-ACC2-4159-A763-95D89EEA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8" name="Rectangle 437">
                      <a:extLst>
                        <a:ext uri="{FF2B5EF4-FFF2-40B4-BE49-F238E27FC236}">
                          <a16:creationId xmlns:a16="http://schemas.microsoft.com/office/drawing/2014/main" id="{C8BF4B41-CA98-49C3-97D8-277FD1F08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9" name="Rectangle 438">
                      <a:extLst>
                        <a:ext uri="{FF2B5EF4-FFF2-40B4-BE49-F238E27FC236}">
                          <a16:creationId xmlns:a16="http://schemas.microsoft.com/office/drawing/2014/main" id="{4D68A2FD-04E5-4C47-BDCF-C1BEAC2A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40" name="Rectangle 439">
                      <a:extLst>
                        <a:ext uri="{FF2B5EF4-FFF2-40B4-BE49-F238E27FC236}">
                          <a16:creationId xmlns:a16="http://schemas.microsoft.com/office/drawing/2014/main" id="{9BAF69ED-E0AD-47CD-A723-C213DC8FA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2" name="Group 411">
                    <a:extLst>
                      <a:ext uri="{FF2B5EF4-FFF2-40B4-BE49-F238E27FC236}">
                        <a16:creationId xmlns:a16="http://schemas.microsoft.com/office/drawing/2014/main" id="{C43201B1-9DD4-4CE1-AADE-5F41250C8E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3" name="Rectangle 432">
                      <a:extLst>
                        <a:ext uri="{FF2B5EF4-FFF2-40B4-BE49-F238E27FC236}">
                          <a16:creationId xmlns:a16="http://schemas.microsoft.com/office/drawing/2014/main" id="{74510AF8-14D0-4A1F-A4A4-3DDFFA7A0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4" name="Rectangle 433">
                      <a:extLst>
                        <a:ext uri="{FF2B5EF4-FFF2-40B4-BE49-F238E27FC236}">
                          <a16:creationId xmlns:a16="http://schemas.microsoft.com/office/drawing/2014/main" id="{0C1C6AB0-AD63-4230-AE67-0C4BEF9597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5" name="Rectangle 434">
                      <a:extLst>
                        <a:ext uri="{FF2B5EF4-FFF2-40B4-BE49-F238E27FC236}">
                          <a16:creationId xmlns:a16="http://schemas.microsoft.com/office/drawing/2014/main" id="{5389B070-B79B-481E-9665-1EC91B095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6" name="Rectangle 435">
                      <a:extLst>
                        <a:ext uri="{FF2B5EF4-FFF2-40B4-BE49-F238E27FC236}">
                          <a16:creationId xmlns:a16="http://schemas.microsoft.com/office/drawing/2014/main" id="{7514669F-2A95-4F27-8A20-7A2F0FA87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3" name="Group 412">
                    <a:extLst>
                      <a:ext uri="{FF2B5EF4-FFF2-40B4-BE49-F238E27FC236}">
                        <a16:creationId xmlns:a16="http://schemas.microsoft.com/office/drawing/2014/main" id="{9EEE659D-E798-420A-9B0B-D8894DA48B06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9" name="Rectangle 428">
                      <a:extLst>
                        <a:ext uri="{FF2B5EF4-FFF2-40B4-BE49-F238E27FC236}">
                          <a16:creationId xmlns:a16="http://schemas.microsoft.com/office/drawing/2014/main" id="{1EA98DD3-E6D1-4B14-8F70-6638D4160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0" name="Rectangle 429">
                      <a:extLst>
                        <a:ext uri="{FF2B5EF4-FFF2-40B4-BE49-F238E27FC236}">
                          <a16:creationId xmlns:a16="http://schemas.microsoft.com/office/drawing/2014/main" id="{0D9E7A16-7D54-46F8-A6A7-E9639AF0E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1" name="Rectangle 430">
                      <a:extLst>
                        <a:ext uri="{FF2B5EF4-FFF2-40B4-BE49-F238E27FC236}">
                          <a16:creationId xmlns:a16="http://schemas.microsoft.com/office/drawing/2014/main" id="{28B6CC3C-8C43-4702-92BB-D30855502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2" name="Rectangle 431">
                      <a:extLst>
                        <a:ext uri="{FF2B5EF4-FFF2-40B4-BE49-F238E27FC236}">
                          <a16:creationId xmlns:a16="http://schemas.microsoft.com/office/drawing/2014/main" id="{F5552F17-3D7D-4F5B-8E79-185FAE2F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4" name="Group 413">
                    <a:extLst>
                      <a:ext uri="{FF2B5EF4-FFF2-40B4-BE49-F238E27FC236}">
                        <a16:creationId xmlns:a16="http://schemas.microsoft.com/office/drawing/2014/main" id="{EFB55629-A900-4564-AD03-565AA56D0C35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5" name="Rectangle 424">
                      <a:extLst>
                        <a:ext uri="{FF2B5EF4-FFF2-40B4-BE49-F238E27FC236}">
                          <a16:creationId xmlns:a16="http://schemas.microsoft.com/office/drawing/2014/main" id="{E18F5F22-025A-4448-A1DE-7F0B0134B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6" name="Rectangle 425">
                      <a:extLst>
                        <a:ext uri="{FF2B5EF4-FFF2-40B4-BE49-F238E27FC236}">
                          <a16:creationId xmlns:a16="http://schemas.microsoft.com/office/drawing/2014/main" id="{24B47853-4BB6-42CD-8AB2-69E71B034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7" name="Rectangle 426">
                      <a:extLst>
                        <a:ext uri="{FF2B5EF4-FFF2-40B4-BE49-F238E27FC236}">
                          <a16:creationId xmlns:a16="http://schemas.microsoft.com/office/drawing/2014/main" id="{C89E8FAA-7E2B-436D-8D4C-CE26891C0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8" name="Rectangle 427">
                      <a:extLst>
                        <a:ext uri="{FF2B5EF4-FFF2-40B4-BE49-F238E27FC236}">
                          <a16:creationId xmlns:a16="http://schemas.microsoft.com/office/drawing/2014/main" id="{0CB686B4-CC69-4E24-BEC5-A6487C8F1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5" name="Group 414">
                    <a:extLst>
                      <a:ext uri="{FF2B5EF4-FFF2-40B4-BE49-F238E27FC236}">
                        <a16:creationId xmlns:a16="http://schemas.microsoft.com/office/drawing/2014/main" id="{34F2EB28-DEDF-4564-A60F-B3C7861D54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1" name="Rectangle 420">
                      <a:extLst>
                        <a:ext uri="{FF2B5EF4-FFF2-40B4-BE49-F238E27FC236}">
                          <a16:creationId xmlns:a16="http://schemas.microsoft.com/office/drawing/2014/main" id="{ACFD2A30-072B-406B-B0C9-E2BC18F6B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2" name="Rectangle 421">
                      <a:extLst>
                        <a:ext uri="{FF2B5EF4-FFF2-40B4-BE49-F238E27FC236}">
                          <a16:creationId xmlns:a16="http://schemas.microsoft.com/office/drawing/2014/main" id="{05FF2BA7-23F4-4A7E-AAFA-E42E50C7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3" name="Rectangle 422">
                      <a:extLst>
                        <a:ext uri="{FF2B5EF4-FFF2-40B4-BE49-F238E27FC236}">
                          <a16:creationId xmlns:a16="http://schemas.microsoft.com/office/drawing/2014/main" id="{28CBB8E9-5623-4AD9-B090-70281E9D7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4" name="Rectangle 423">
                      <a:extLst>
                        <a:ext uri="{FF2B5EF4-FFF2-40B4-BE49-F238E27FC236}">
                          <a16:creationId xmlns:a16="http://schemas.microsoft.com/office/drawing/2014/main" id="{D30B7B39-5527-4DDA-A278-F684139F0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6" name="Group 415">
                    <a:extLst>
                      <a:ext uri="{FF2B5EF4-FFF2-40B4-BE49-F238E27FC236}">
                        <a16:creationId xmlns:a16="http://schemas.microsoft.com/office/drawing/2014/main" id="{A4575AE8-A67F-4B4F-A719-B2E691BC7CC6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43369F2A-9FA0-4CD0-8E7E-06A8EB251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8" name="Rectangle 417">
                      <a:extLst>
                        <a:ext uri="{FF2B5EF4-FFF2-40B4-BE49-F238E27FC236}">
                          <a16:creationId xmlns:a16="http://schemas.microsoft.com/office/drawing/2014/main" id="{EDA02301-DAD3-405E-9B63-14FEE036D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9" name="Rectangle 418">
                      <a:extLst>
                        <a:ext uri="{FF2B5EF4-FFF2-40B4-BE49-F238E27FC236}">
                          <a16:creationId xmlns:a16="http://schemas.microsoft.com/office/drawing/2014/main" id="{71042210-7B3A-4DA9-97BD-870F6346F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0" name="Rectangle 419">
                      <a:extLst>
                        <a:ext uri="{FF2B5EF4-FFF2-40B4-BE49-F238E27FC236}">
                          <a16:creationId xmlns:a16="http://schemas.microsoft.com/office/drawing/2014/main" id="{96A108AF-4D34-4A0E-80CB-66A12616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95969E54-B7C1-4F9F-B1DE-EBBAC9CF1605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0" name="Frame 409">
                  <a:extLst>
                    <a:ext uri="{FF2B5EF4-FFF2-40B4-BE49-F238E27FC236}">
                      <a16:creationId xmlns:a16="http://schemas.microsoft.com/office/drawing/2014/main" id="{4882AD20-C322-4486-8D69-643222EC3DB2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401" name="Straight Arrow Connector 400">
              <a:extLst>
                <a:ext uri="{FF2B5EF4-FFF2-40B4-BE49-F238E27FC236}">
                  <a16:creationId xmlns:a16="http://schemas.microsoft.com/office/drawing/2014/main" id="{66A99ED2-7EF9-4DC7-9331-E7A3DD769906}"/>
                </a:ext>
              </a:extLst>
            </p:cNvPr>
            <p:cNvCxnSpPr>
              <a:cxnSpLocks/>
              <a:stCxn id="399" idx="3"/>
              <a:endCxn id="507" idx="3"/>
            </p:cNvCxnSpPr>
            <p:nvPr/>
          </p:nvCxnSpPr>
          <p:spPr bwMode="auto">
            <a:xfrm flipV="1">
              <a:off x="7225185" y="3003867"/>
              <a:ext cx="1668884" cy="27865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2" name="Group 401">
              <a:extLst>
                <a:ext uri="{FF2B5EF4-FFF2-40B4-BE49-F238E27FC236}">
                  <a16:creationId xmlns:a16="http://schemas.microsoft.com/office/drawing/2014/main" id="{7714ED5F-CCB4-4270-B99C-C4702DACD125}"/>
                </a:ext>
              </a:extLst>
            </p:cNvPr>
            <p:cNvGrpSpPr/>
            <p:nvPr/>
          </p:nvGrpSpPr>
          <p:grpSpPr>
            <a:xfrm>
              <a:off x="6053083" y="1813008"/>
              <a:ext cx="1170600" cy="2661796"/>
              <a:chOff x="9711757" y="1344151"/>
              <a:chExt cx="1170600" cy="2661796"/>
            </a:xfrm>
          </p:grpSpPr>
          <p:sp>
            <p:nvSpPr>
              <p:cNvPr id="403" name="Cube 402">
                <a:extLst>
                  <a:ext uri="{FF2B5EF4-FFF2-40B4-BE49-F238E27FC236}">
                    <a16:creationId xmlns:a16="http://schemas.microsoft.com/office/drawing/2014/main" id="{D6A25501-9976-493B-AFC3-BEB64E4DF884}"/>
                  </a:ext>
                </a:extLst>
              </p:cNvPr>
              <p:cNvSpPr/>
              <p:nvPr/>
            </p:nvSpPr>
            <p:spPr bwMode="auto">
              <a:xfrm flipH="1">
                <a:off x="9711757" y="2822961"/>
                <a:ext cx="1170600" cy="1182986"/>
              </a:xfrm>
              <a:prstGeom prst="cube">
                <a:avLst>
                  <a:gd name="adj" fmla="val 87026"/>
                </a:avLst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330000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404" name="Cube 403">
                <a:extLst>
                  <a:ext uri="{FF2B5EF4-FFF2-40B4-BE49-F238E27FC236}">
                    <a16:creationId xmlns:a16="http://schemas.microsoft.com/office/drawing/2014/main" id="{3835FE86-C80D-413D-8796-8101EC3B16CC}"/>
                  </a:ext>
                </a:extLst>
              </p:cNvPr>
              <p:cNvSpPr/>
              <p:nvPr/>
            </p:nvSpPr>
            <p:spPr bwMode="auto">
              <a:xfrm flipH="1">
                <a:off x="10193402" y="1344151"/>
                <a:ext cx="177535" cy="2112480"/>
              </a:xfrm>
              <a:prstGeom prst="cub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</p:grpSp>
      </p:grpSp>
      <p:sp>
        <p:nvSpPr>
          <p:cNvPr id="524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 txBox="1">
            <a:spLocks/>
          </p:cNvSpPr>
          <p:nvPr/>
        </p:nvSpPr>
        <p:spPr>
          <a:xfrm>
            <a:off x="5099350" y="4425844"/>
            <a:ext cx="4960482" cy="1947601"/>
          </a:xfrm>
          <a:prstGeom prst="rect">
            <a:avLst/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Step a Sr</a:t>
            </a:r>
            <a:r>
              <a:rPr lang="en-GB" sz="1800" baseline="30000" smtClean="0"/>
              <a:t>90</a:t>
            </a:r>
            <a:r>
              <a:rPr lang="en-GB" sz="1800" smtClean="0"/>
              <a:t> source across face of the detector, positioning the source at the centre of a pair of x and y fibres.</a:t>
            </a:r>
          </a:p>
          <a:p>
            <a:r>
              <a:rPr lang="en-GB" sz="1800" smtClean="0"/>
              <a:t>Measure position resolution and cross-talk.</a:t>
            </a:r>
          </a:p>
          <a:p>
            <a:r>
              <a:rPr lang="en-GB" sz="1800" smtClean="0"/>
              <a:t>Further tests with the laser driven ion beam.</a:t>
            </a:r>
          </a:p>
          <a:p>
            <a:r>
              <a:rPr lang="en-GB" sz="1800" smtClean="0"/>
              <a:t>Possibility of dose profiling.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04723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09689" y="682389"/>
            <a:ext cx="9621889" cy="654043"/>
          </a:xfrm>
        </p:spPr>
        <p:txBody>
          <a:bodyPr>
            <a:normAutofit/>
          </a:bodyPr>
          <a:lstStyle/>
          <a:p>
            <a:r>
              <a:rPr lang="en-US" sz="1800" dirty="0"/>
              <a:t>Energy loss in the end station using the beam tracked from after the capture section.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78CA77-F0B8-4387-884A-9F6B2727573E}"/>
              </a:ext>
            </a:extLst>
          </p:cNvPr>
          <p:cNvSpPr txBox="1"/>
          <p:nvPr/>
        </p:nvSpPr>
        <p:spPr>
          <a:xfrm>
            <a:off x="6770079" y="17155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71FB5D-00D1-4A0F-985A-7E470A813D14}"/>
              </a:ext>
            </a:extLst>
          </p:cNvPr>
          <p:cNvSpPr txBox="1"/>
          <p:nvPr/>
        </p:nvSpPr>
        <p:spPr>
          <a:xfrm>
            <a:off x="6969372" y="23329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FF00"/>
                </a:solidFill>
              </a:rPr>
              <a:t>12 MeV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1011FB-AF29-4831-A513-47687E5BE737}"/>
              </a:ext>
            </a:extLst>
          </p:cNvPr>
          <p:cNvSpPr txBox="1"/>
          <p:nvPr/>
        </p:nvSpPr>
        <p:spPr>
          <a:xfrm>
            <a:off x="7659581" y="261713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15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14B91B-8826-479C-B056-3E04142DB91C}"/>
              </a:ext>
            </a:extLst>
          </p:cNvPr>
          <p:cNvSpPr txBox="1"/>
          <p:nvPr/>
        </p:nvSpPr>
        <p:spPr>
          <a:xfrm>
            <a:off x="2423601" y="5936532"/>
            <a:ext cx="1054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0.075 mm vacuum window</a:t>
            </a:r>
            <a:endParaRPr lang="en-GB" sz="16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B4E82B-7C8E-4B90-89AA-403A88B00A35}"/>
              </a:ext>
            </a:extLst>
          </p:cNvPr>
          <p:cNvSpPr/>
          <p:nvPr/>
        </p:nvSpPr>
        <p:spPr>
          <a:xfrm>
            <a:off x="7213780" y="6118771"/>
            <a:ext cx="9906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0.03</a:t>
            </a:r>
            <a:r>
              <a:rPr lang="en-GB" sz="1600" dirty="0"/>
              <a:t> mm cell layer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AF5FEF-8083-4ED7-AFB0-4E3DAF96A6CA}"/>
              </a:ext>
            </a:extLst>
          </p:cNvPr>
          <p:cNvSpPr/>
          <p:nvPr/>
        </p:nvSpPr>
        <p:spPr>
          <a:xfrm>
            <a:off x="5857423" y="6027446"/>
            <a:ext cx="146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1.15 mm sample </a:t>
            </a:r>
          </a:p>
          <a:p>
            <a:r>
              <a:rPr lang="en-US" sz="1600" dirty="0"/>
              <a:t>container base</a:t>
            </a:r>
            <a:endParaRPr lang="en-US" sz="16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78E870-E61D-49E0-A60F-3F36ACC63AD1}"/>
              </a:ext>
            </a:extLst>
          </p:cNvPr>
          <p:cNvSpPr/>
          <p:nvPr/>
        </p:nvSpPr>
        <p:spPr>
          <a:xfrm>
            <a:off x="4681075" y="6060558"/>
            <a:ext cx="1222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5mm air gap</a:t>
            </a:r>
            <a:endParaRPr lang="en-GB" sz="1600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7483E0-833D-4F68-B30B-9B144F4CCB1D}"/>
              </a:ext>
            </a:extLst>
          </p:cNvPr>
          <p:cNvSpPr/>
          <p:nvPr/>
        </p:nvSpPr>
        <p:spPr>
          <a:xfrm>
            <a:off x="3379383" y="5961533"/>
            <a:ext cx="1204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0.25 mm scintillating </a:t>
            </a:r>
            <a:r>
              <a:rPr lang="en-US" sz="1600" dirty="0" err="1"/>
              <a:t>fibre</a:t>
            </a:r>
            <a:r>
              <a:rPr lang="en-US" sz="1600" dirty="0"/>
              <a:t> layer</a:t>
            </a:r>
            <a:endParaRPr lang="en-US" sz="1600" i="1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343104-F72E-4E68-9194-80F7370751D1}"/>
              </a:ext>
            </a:extLst>
          </p:cNvPr>
          <p:cNvCxnSpPr>
            <a:cxnSpLocks/>
          </p:cNvCxnSpPr>
          <p:nvPr/>
        </p:nvCxnSpPr>
        <p:spPr bwMode="auto">
          <a:xfrm flipV="1">
            <a:off x="6568422" y="5798606"/>
            <a:ext cx="64272" cy="2619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2870EA7-8917-410E-B5B4-AF0AF7818635}"/>
              </a:ext>
            </a:extLst>
          </p:cNvPr>
          <p:cNvCxnSpPr>
            <a:cxnSpLocks/>
          </p:cNvCxnSpPr>
          <p:nvPr/>
        </p:nvCxnSpPr>
        <p:spPr bwMode="auto">
          <a:xfrm>
            <a:off x="8204440" y="5751829"/>
            <a:ext cx="340838" cy="3596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3E84DC-AD84-4BC2-9DB6-586414D66F86}"/>
              </a:ext>
            </a:extLst>
          </p:cNvPr>
          <p:cNvCxnSpPr>
            <a:cxnSpLocks/>
            <a:endCxn id="20" idx="0"/>
          </p:cNvCxnSpPr>
          <p:nvPr/>
        </p:nvCxnSpPr>
        <p:spPr bwMode="auto">
          <a:xfrm flipH="1">
            <a:off x="5292493" y="5789328"/>
            <a:ext cx="50718" cy="27123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7D6D11C-6F43-4BED-B56A-55464584D552}"/>
              </a:ext>
            </a:extLst>
          </p:cNvPr>
          <p:cNvCxnSpPr>
            <a:cxnSpLocks/>
          </p:cNvCxnSpPr>
          <p:nvPr/>
        </p:nvCxnSpPr>
        <p:spPr bwMode="auto">
          <a:xfrm>
            <a:off x="3534509" y="5767754"/>
            <a:ext cx="230341" cy="2450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3C9905-BB9C-4052-A55C-762DB115DB9D}"/>
              </a:ext>
            </a:extLst>
          </p:cNvPr>
          <p:cNvCxnSpPr>
            <a:cxnSpLocks/>
          </p:cNvCxnSpPr>
          <p:nvPr/>
        </p:nvCxnSpPr>
        <p:spPr bwMode="auto">
          <a:xfrm flipH="1">
            <a:off x="3070499" y="5789327"/>
            <a:ext cx="336660" cy="1813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BC720B1B-DAB7-4F40-B4E5-36C60D7667CD}"/>
              </a:ext>
            </a:extLst>
          </p:cNvPr>
          <p:cNvSpPr/>
          <p:nvPr/>
        </p:nvSpPr>
        <p:spPr>
          <a:xfrm>
            <a:off x="8204441" y="6089033"/>
            <a:ext cx="1871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15 mm cell nutrient</a:t>
            </a:r>
          </a:p>
          <a:p>
            <a:r>
              <a:rPr lang="en-US" sz="1600" dirty="0"/>
              <a:t>solution</a:t>
            </a:r>
            <a:endParaRPr lang="en-US" sz="16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805680" y="1124985"/>
            <a:ext cx="6262234" cy="4664341"/>
            <a:chOff x="2779555" y="1237857"/>
            <a:chExt cx="6262234" cy="466434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4094BED-FF4F-4EE7-813B-5625288BA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555" y="1237857"/>
              <a:ext cx="6262234" cy="4252577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F0E9A4F-6CDE-4824-8CA6-0F90245361D9}"/>
                </a:ext>
              </a:extLst>
            </p:cNvPr>
            <p:cNvGrpSpPr/>
            <p:nvPr/>
          </p:nvGrpSpPr>
          <p:grpSpPr>
            <a:xfrm>
              <a:off x="3407159" y="5440533"/>
              <a:ext cx="5265860" cy="461665"/>
              <a:chOff x="2264159" y="5440532"/>
              <a:chExt cx="5265860" cy="46166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64CEDDC-7EC4-493B-BD16-0D83519E07F3}"/>
                  </a:ext>
                </a:extLst>
              </p:cNvPr>
              <p:cNvSpPr/>
              <p:nvPr/>
            </p:nvSpPr>
            <p:spPr bwMode="auto">
              <a:xfrm rot="5400000">
                <a:off x="6523637" y="4895816"/>
                <a:ext cx="461665" cy="1551098"/>
              </a:xfrm>
              <a:custGeom>
                <a:avLst/>
                <a:gdLst>
                  <a:gd name="connsiteX0" fmla="*/ 0 w 461665"/>
                  <a:gd name="connsiteY0" fmla="*/ 0 h 1551098"/>
                  <a:gd name="connsiteX1" fmla="*/ 461665 w 461665"/>
                  <a:gd name="connsiteY1" fmla="*/ 0 h 1551098"/>
                  <a:gd name="connsiteX2" fmla="*/ 461665 w 461665"/>
                  <a:gd name="connsiteY2" fmla="*/ 1551098 h 1551098"/>
                  <a:gd name="connsiteX3" fmla="*/ 0 w 461665"/>
                  <a:gd name="connsiteY3" fmla="*/ 1551098 h 1551098"/>
                  <a:gd name="connsiteX4" fmla="*/ 0 w 461665"/>
                  <a:gd name="connsiteY4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461665 w 461665"/>
                  <a:gd name="connsiteY2" fmla="*/ 0 h 1551098"/>
                  <a:gd name="connsiteX3" fmla="*/ 461665 w 461665"/>
                  <a:gd name="connsiteY3" fmla="*/ 1551098 h 1551098"/>
                  <a:gd name="connsiteX4" fmla="*/ 0 w 461665"/>
                  <a:gd name="connsiteY4" fmla="*/ 1551098 h 1551098"/>
                  <a:gd name="connsiteX5" fmla="*/ 0 w 461665"/>
                  <a:gd name="connsiteY5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343637 w 461665"/>
                  <a:gd name="connsiteY2" fmla="*/ 2844 h 1551098"/>
                  <a:gd name="connsiteX3" fmla="*/ 461665 w 461665"/>
                  <a:gd name="connsiteY3" fmla="*/ 0 h 1551098"/>
                  <a:gd name="connsiteX4" fmla="*/ 461665 w 461665"/>
                  <a:gd name="connsiteY4" fmla="*/ 1551098 h 1551098"/>
                  <a:gd name="connsiteX5" fmla="*/ 0 w 461665"/>
                  <a:gd name="connsiteY5" fmla="*/ 1551098 h 1551098"/>
                  <a:gd name="connsiteX6" fmla="*/ 0 w 461665"/>
                  <a:gd name="connsiteY6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43637 w 461665"/>
                  <a:gd name="connsiteY3" fmla="*/ 2844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15038 w 461665"/>
                  <a:gd name="connsiteY1" fmla="*/ 90128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665" h="1551098">
                    <a:moveTo>
                      <a:pt x="0" y="0"/>
                    </a:moveTo>
                    <a:lnTo>
                      <a:pt x="115038" y="90128"/>
                    </a:lnTo>
                    <a:lnTo>
                      <a:pt x="231415" y="2844"/>
                    </a:lnTo>
                    <a:lnTo>
                      <a:pt x="335328" y="81815"/>
                    </a:lnTo>
                    <a:lnTo>
                      <a:pt x="461665" y="0"/>
                    </a:lnTo>
                    <a:lnTo>
                      <a:pt x="461665" y="1551098"/>
                    </a:lnTo>
                    <a:lnTo>
                      <a:pt x="0" y="15510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E42C645-0002-404A-98A4-2046D9F03D6A}"/>
                  </a:ext>
                </a:extLst>
              </p:cNvPr>
              <p:cNvSpPr/>
              <p:nvPr/>
            </p:nvSpPr>
            <p:spPr bwMode="auto">
              <a:xfrm rot="5400000">
                <a:off x="3642039" y="4256620"/>
                <a:ext cx="461665" cy="2829489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F72D9DD-AE1C-496F-8FFA-86A9F4BA8A14}"/>
                  </a:ext>
                </a:extLst>
              </p:cNvPr>
              <p:cNvSpPr/>
              <p:nvPr/>
            </p:nvSpPr>
            <p:spPr bwMode="auto">
              <a:xfrm rot="5400000">
                <a:off x="5387344" y="5339119"/>
                <a:ext cx="461665" cy="664492"/>
              </a:xfrm>
              <a:prstGeom prst="rect">
                <a:avLst/>
              </a:prstGeom>
              <a:solidFill>
                <a:schemeClr val="accent4">
                  <a:lumMod val="50000"/>
                  <a:lumOff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31AD755-948D-4A9F-9D82-F55ADD8BB586}"/>
                  </a:ext>
                </a:extLst>
              </p:cNvPr>
              <p:cNvSpPr/>
              <p:nvPr/>
            </p:nvSpPr>
            <p:spPr bwMode="auto">
              <a:xfrm rot="5400000">
                <a:off x="2152816" y="5597143"/>
                <a:ext cx="461665" cy="148443"/>
              </a:xfrm>
              <a:prstGeom prst="rect">
                <a:avLst/>
              </a:prstGeom>
              <a:solidFill>
                <a:srgbClr val="00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C8AEC30-4AF1-4A9E-B38B-C6C1EA62BD2F}"/>
                  </a:ext>
                </a:extLst>
              </p:cNvPr>
              <p:cNvSpPr/>
              <p:nvPr/>
            </p:nvSpPr>
            <p:spPr bwMode="auto">
              <a:xfrm rot="5400000">
                <a:off x="2056186" y="5648505"/>
                <a:ext cx="461665" cy="45719"/>
              </a:xfrm>
              <a:prstGeom prst="rect">
                <a:avLst/>
              </a:prstGeom>
              <a:solidFill>
                <a:srgbClr val="FF7F3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17243A6-9346-4753-8D97-81C94969506F}"/>
                  </a:ext>
                </a:extLst>
              </p:cNvPr>
              <p:cNvCxnSpPr/>
              <p:nvPr/>
            </p:nvCxnSpPr>
            <p:spPr bwMode="auto">
              <a:xfrm>
                <a:off x="5964070" y="5440532"/>
                <a:ext cx="0" cy="461665"/>
              </a:xfrm>
              <a:prstGeom prst="line">
                <a:avLst/>
              </a:prstGeom>
              <a:noFill/>
              <a:ln w="19050" cap="flat" cmpd="sng" algn="ctr">
                <a:solidFill>
                  <a:srgbClr val="FFCC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6961986-AC76-4D9A-82E4-8D506CBE4A9C}"/>
              </a:ext>
            </a:extLst>
          </p:cNvPr>
          <p:cNvCxnSpPr>
            <a:cxnSpLocks/>
          </p:cNvCxnSpPr>
          <p:nvPr/>
        </p:nvCxnSpPr>
        <p:spPr bwMode="auto">
          <a:xfrm>
            <a:off x="7100836" y="5789328"/>
            <a:ext cx="381842" cy="35521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4349424" y="115544"/>
            <a:ext cx="261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Stage </a:t>
            </a:r>
            <a:r>
              <a:rPr lang="en-US" sz="2400" b="1" dirty="0" smtClean="0"/>
              <a:t>1 end </a:t>
            </a:r>
            <a:r>
              <a:rPr lang="en-US" sz="2400" b="1" dirty="0"/>
              <a:t>station</a:t>
            </a:r>
            <a:endParaRPr lang="en-GB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07089" y="5319942"/>
            <a:ext cx="1657425" cy="461666"/>
            <a:chOff x="1415252" y="5398911"/>
            <a:chExt cx="1657425" cy="461666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04F41910-F14E-41B1-AD8C-CD5440B0D2E8}"/>
                </a:ext>
              </a:extLst>
            </p:cNvPr>
            <p:cNvSpPr/>
            <p:nvPr/>
          </p:nvSpPr>
          <p:spPr bwMode="auto">
            <a:xfrm rot="5400000">
              <a:off x="2438624" y="5226524"/>
              <a:ext cx="461666" cy="806440"/>
            </a:xfrm>
            <a:prstGeom prst="upArrow">
              <a:avLst/>
            </a:prstGeom>
            <a:solidFill>
              <a:srgbClr val="0062A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33B0AE-41FD-45FF-8E99-996450817283}"/>
                </a:ext>
              </a:extLst>
            </p:cNvPr>
            <p:cNvSpPr txBox="1"/>
            <p:nvPr/>
          </p:nvSpPr>
          <p:spPr>
            <a:xfrm>
              <a:off x="1415252" y="5429689"/>
              <a:ext cx="776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62AC"/>
                  </a:solidFill>
                </a:rPr>
                <a:t>beam</a:t>
              </a:r>
              <a:endParaRPr lang="en-GB" sz="2000" dirty="0">
                <a:solidFill>
                  <a:srgbClr val="0062AC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41837" y="2443885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10 MeV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21127" y="2424203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15 MeV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94055" y="2005917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12 MeV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94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06" y="809623"/>
            <a:ext cx="7590663" cy="5778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62425" y="21461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8587" y="2143125"/>
            <a:ext cx="43767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AlN</a:t>
            </a:r>
            <a:r>
              <a:rPr lang="en-GB" dirty="0" smtClean="0">
                <a:solidFill>
                  <a:srgbClr val="0070C0"/>
                </a:solidFill>
              </a:rPr>
              <a:t> or </a:t>
            </a:r>
            <a:r>
              <a:rPr lang="en-GB" dirty="0" err="1" smtClean="0">
                <a:solidFill>
                  <a:srgbClr val="0070C0"/>
                </a:solidFill>
              </a:rPr>
              <a:t>SiN</a:t>
            </a:r>
            <a:r>
              <a:rPr lang="en-GB" dirty="0" smtClean="0">
                <a:solidFill>
                  <a:srgbClr val="0070C0"/>
                </a:solidFill>
              </a:rPr>
              <a:t> membrane 50-150 micron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Chemically etched and metal electrodes deposited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Beam induces currents on the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Needs some work to define diameter, thickness, mechanics, electrode geometry,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Available from industry (</a:t>
            </a:r>
            <a:r>
              <a:rPr lang="en-GB" dirty="0" err="1" smtClean="0">
                <a:solidFill>
                  <a:srgbClr val="0070C0"/>
                </a:solidFill>
              </a:rPr>
              <a:t>Silson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Ametek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dirty="0" err="1" smtClean="0">
                <a:solidFill>
                  <a:srgbClr val="0070C0"/>
                </a:solidFill>
              </a:rPr>
              <a:t>HSFoils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82150" y="6305550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to Alex Howard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965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276225"/>
            <a:ext cx="4543425" cy="3981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469" y="204789"/>
            <a:ext cx="7322820" cy="387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1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008" y="1074964"/>
            <a:ext cx="4795838" cy="26331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0480" y="110256"/>
            <a:ext cx="2560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Layout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35" y="884464"/>
            <a:ext cx="3281553" cy="3242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62678" y="1213243"/>
            <a:ext cx="396377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Aim is to compare measurements: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proton acoustic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scintillating fibre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dosimetry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Compare measurements &amp; simulations: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protons in water (GEANT4)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protons in detectors (GEANT4)</a:t>
            </a:r>
          </a:p>
          <a:p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acoustic signals (k-Wave)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918" y="4443965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Water-filled phantom useful for protons, few 10s of MeV up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25830" y="5406915"/>
            <a:ext cx="256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www.ptwdosimetry.com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23168" y="4127346"/>
            <a:ext cx="49564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is measured using scintillating fibre planes</a:t>
            </a:r>
          </a:p>
          <a:p>
            <a:r>
              <a:rPr lang="en-GB" dirty="0" smtClean="0"/>
              <a:t>Scintillating fibre -&gt; clear fibre -&gt; detector</a:t>
            </a:r>
          </a:p>
          <a:p>
            <a:r>
              <a:rPr lang="en-GB" dirty="0" smtClean="0"/>
              <a:t>Aiming to use the edge of the plane as a connector</a:t>
            </a:r>
          </a:p>
          <a:p>
            <a:r>
              <a:rPr lang="en-GB" dirty="0" smtClean="0"/>
              <a:t>Clear fibres bundled and sent to CMOS camera</a:t>
            </a:r>
          </a:p>
          <a:p>
            <a:r>
              <a:rPr lang="en-GB" dirty="0" smtClean="0"/>
              <a:t>For faster readout, could use photodiodes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2496" y="6340489"/>
            <a:ext cx="6845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From: Medical Applications for Particle Physics (PhD Thesis), </a:t>
            </a:r>
            <a:r>
              <a:rPr lang="en-GB" sz="1400" dirty="0" err="1" smtClean="0"/>
              <a:t>H.T.Lau</a:t>
            </a:r>
            <a:r>
              <a:rPr lang="en-GB" sz="1400" dirty="0" smtClean="0"/>
              <a:t>, Imperial College (2021)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97141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3029" y="199965"/>
            <a:ext cx="4176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Simulations (GEANT4)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910" y="600075"/>
            <a:ext cx="8191500" cy="4248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175" y="6305550"/>
            <a:ext cx="8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H.T.Lau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52700" y="4886385"/>
            <a:ext cx="79835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Solid curves – GEANT4 simulated Bragg Peaks at various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Coloured points – energy deposited in the scintillating fibres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Dashed curves – </a:t>
            </a:r>
            <a:r>
              <a:rPr lang="en-GB" dirty="0" err="1" smtClean="0"/>
              <a:t>Bortfield</a:t>
            </a:r>
            <a:r>
              <a:rPr lang="en-GB" dirty="0" smtClean="0"/>
              <a:t> model used to reconstruct the B.P. from the fibre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87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4320" y="174170"/>
            <a:ext cx="3771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construction trials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492" b="24910"/>
          <a:stretch/>
        </p:blipFill>
        <p:spPr>
          <a:xfrm>
            <a:off x="189177" y="657225"/>
            <a:ext cx="11561445" cy="3171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1105" y="4772025"/>
            <a:ext cx="346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Prototype planes, wound with fishing line on the winding jig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686" y="3829051"/>
            <a:ext cx="5011198" cy="290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24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2006" y="130782"/>
            <a:ext cx="4260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Scintillating Fibre Tests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4659"/>
          <a:stretch/>
        </p:blipFill>
        <p:spPr>
          <a:xfrm>
            <a:off x="6686479" y="3685569"/>
            <a:ext cx="4305300" cy="2308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3167"/>
          <a:stretch/>
        </p:blipFill>
        <p:spPr>
          <a:xfrm>
            <a:off x="1244915" y="3705607"/>
            <a:ext cx="4476750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1343" y="5932997"/>
            <a:ext cx="3905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Beam intensity increasing with time: 59 MeV beam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39028" y="5875818"/>
            <a:ext cx="4476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Beam intensity increasing with time: 11 MeV beam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22446"/>
          <a:stretch/>
        </p:blipFill>
        <p:spPr>
          <a:xfrm>
            <a:off x="566667" y="620547"/>
            <a:ext cx="6015038" cy="30360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4606" t="5533" r="15266" b="17918"/>
          <a:stretch/>
        </p:blipFill>
        <p:spPr>
          <a:xfrm>
            <a:off x="6581705" y="748960"/>
            <a:ext cx="4514850" cy="25527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7175" y="6305550"/>
            <a:ext cx="8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H.T.Lau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68814" y="3327164"/>
            <a:ext cx="3940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Preliminary tests of scintillating fibre bundle at </a:t>
            </a:r>
            <a:r>
              <a:rPr lang="en-GB" sz="1200" dirty="0" err="1" smtClean="0"/>
              <a:t>Clatterbridge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807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04" y="1336752"/>
            <a:ext cx="4150519" cy="25503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1150" y="1319251"/>
            <a:ext cx="63531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PTW </a:t>
            </a:r>
            <a:r>
              <a:rPr lang="en-GB" b="1" dirty="0"/>
              <a:t>Markus chamber </a:t>
            </a:r>
            <a:r>
              <a:rPr lang="en-GB" u="sng" dirty="0" smtClean="0">
                <a:solidFill>
                  <a:srgbClr val="0070C0"/>
                </a:solidFill>
              </a:rPr>
              <a:t>www.ptwdosimetry.com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 parallel 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Calibrated against primary standard at NPL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Waterproof - can be used in water phantoms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Available at Birmingham Univ. cyclotron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 to calibrate a transmission ion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Transmission chamber used in routine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be coupled with RCF or alanine dosimetry (relative measurement of dose distribution)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48050" y="257175"/>
            <a:ext cx="4788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Calibration of </a:t>
            </a:r>
            <a:r>
              <a:rPr lang="en-GB" sz="20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000" b="1" dirty="0" smtClean="0">
                <a:solidFill>
                  <a:srgbClr val="0070C0"/>
                </a:solidFill>
              </a:rPr>
              <a:t> for dosimetry</a:t>
            </a:r>
            <a:endParaRPr lang="en-GB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483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4694" y="64447"/>
            <a:ext cx="4604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NPL – small portable graphite calorimeter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95" y="634240"/>
            <a:ext cx="4286250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" b="2363"/>
          <a:stretch/>
        </p:blipFill>
        <p:spPr>
          <a:xfrm>
            <a:off x="693696" y="3120390"/>
            <a:ext cx="4552950" cy="27713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82696" y="4855250"/>
            <a:ext cx="3250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NPL is developing SPGC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Portable primary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Prototype tested at RAL CLF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Can be brought to test beams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-1" b="26109"/>
          <a:stretch/>
        </p:blipFill>
        <p:spPr>
          <a:xfrm>
            <a:off x="5246646" y="446472"/>
            <a:ext cx="6192774" cy="21342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31557" b="11257"/>
          <a:stretch/>
        </p:blipFill>
        <p:spPr>
          <a:xfrm>
            <a:off x="4864554" y="2423432"/>
            <a:ext cx="6919913" cy="21161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1769" y="6215686"/>
            <a:ext cx="2870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francesco.romano@ct.infn.it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873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8298" y="347798"/>
            <a:ext cx="2626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The future – next steps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8300" y="1466850"/>
            <a:ext cx="8974252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Finalise assembly methods for fibre planes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Identify suitable beam test facility for the scintillating fibre </a:t>
            </a: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Complete </a:t>
            </a:r>
            <a:r>
              <a:rPr lang="en-GB" dirty="0" err="1" smtClean="0"/>
              <a:t>SmartPhantom</a:t>
            </a:r>
            <a:r>
              <a:rPr lang="en-GB" dirty="0" smtClean="0"/>
              <a:t> fibre planes and readout assembly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Beam test </a:t>
            </a:r>
            <a:r>
              <a:rPr lang="en-GB" dirty="0" err="1" smtClean="0"/>
              <a:t>SmartPhantom</a:t>
            </a:r>
            <a:r>
              <a:rPr lang="en-GB" dirty="0" smtClean="0"/>
              <a:t>, comparing with </a:t>
            </a:r>
            <a:r>
              <a:rPr lang="en-GB" dirty="0" err="1" smtClean="0"/>
              <a:t>dosimetric</a:t>
            </a:r>
            <a:r>
              <a:rPr lang="en-GB" dirty="0" smtClean="0"/>
              <a:t> standards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Comparison of </a:t>
            </a:r>
            <a:r>
              <a:rPr lang="en-GB" dirty="0" err="1" smtClean="0"/>
              <a:t>SmartPhantom</a:t>
            </a:r>
            <a:r>
              <a:rPr lang="en-GB" dirty="0" smtClean="0"/>
              <a:t> beam test results with GEANT4 simulations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Simulations will be used to develop analysis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scripts: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position of the Bragg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 from data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profile, LET and dose delivered in real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Integrate proton acoustic measurements into </a:t>
            </a: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Next round of beam tests to check GEANT4 and k-Wave simulations against beam test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627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0223" y="2633798"/>
            <a:ext cx="2672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Spare Slides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202394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666</Words>
  <Application>Microsoft Office PowerPoint</Application>
  <PresentationFormat>Widescreen</PresentationFormat>
  <Paragraphs>112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SciWire - Scintillating Fibre Detector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95</cp:revision>
  <dcterms:created xsi:type="dcterms:W3CDTF">2021-12-10T17:00:56Z</dcterms:created>
  <dcterms:modified xsi:type="dcterms:W3CDTF">2021-12-15T10:51:00Z</dcterms:modified>
</cp:coreProperties>
</file>